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2.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3688" r:id="rId3"/>
    <p:sldMasterId id="2147483704" r:id="rId4"/>
    <p:sldMasterId id="2147483730" r:id="rId5"/>
    <p:sldMasterId id="2147483742" r:id="rId6"/>
    <p:sldMasterId id="2147483758" r:id="rId7"/>
    <p:sldMasterId id="2147483763" r:id="rId8"/>
    <p:sldMasterId id="2147483779" r:id="rId9"/>
    <p:sldMasterId id="2147483807" r:id="rId10"/>
    <p:sldMasterId id="2147483824" r:id="rId11"/>
    <p:sldMasterId id="2147483826" r:id="rId12"/>
    <p:sldMasterId id="2147483856" r:id="rId13"/>
  </p:sldMasterIdLst>
  <p:notesMasterIdLst>
    <p:notesMasterId r:id="rId69"/>
  </p:notesMasterIdLst>
  <p:handoutMasterIdLst>
    <p:handoutMasterId r:id="rId70"/>
  </p:handoutMasterIdLst>
  <p:sldIdLst>
    <p:sldId id="839" r:id="rId14"/>
    <p:sldId id="1177" r:id="rId15"/>
    <p:sldId id="1240" r:id="rId16"/>
    <p:sldId id="1237" r:id="rId17"/>
    <p:sldId id="1238" r:id="rId18"/>
    <p:sldId id="1242" r:id="rId19"/>
    <p:sldId id="1235" r:id="rId20"/>
    <p:sldId id="1243" r:id="rId21"/>
    <p:sldId id="1244" r:id="rId22"/>
    <p:sldId id="1245" r:id="rId23"/>
    <p:sldId id="1232" r:id="rId24"/>
    <p:sldId id="1220" r:id="rId25"/>
    <p:sldId id="1233" r:id="rId26"/>
    <p:sldId id="1234" r:id="rId27"/>
    <p:sldId id="1258" r:id="rId28"/>
    <p:sldId id="1257" r:id="rId29"/>
    <p:sldId id="1246" r:id="rId30"/>
    <p:sldId id="1133" r:id="rId31"/>
    <p:sldId id="1128" r:id="rId32"/>
    <p:sldId id="1209" r:id="rId33"/>
    <p:sldId id="1210" r:id="rId34"/>
    <p:sldId id="1268" r:id="rId35"/>
    <p:sldId id="1223" r:id="rId36"/>
    <p:sldId id="1224" r:id="rId37"/>
    <p:sldId id="1226" r:id="rId38"/>
    <p:sldId id="1225" r:id="rId39"/>
    <p:sldId id="1227" r:id="rId40"/>
    <p:sldId id="1230" r:id="rId41"/>
    <p:sldId id="1231" r:id="rId42"/>
    <p:sldId id="1252" r:id="rId43"/>
    <p:sldId id="1253" r:id="rId44"/>
    <p:sldId id="1251" r:id="rId45"/>
    <p:sldId id="1229" r:id="rId46"/>
    <p:sldId id="1261" r:id="rId47"/>
    <p:sldId id="1264" r:id="rId48"/>
    <p:sldId id="1262" r:id="rId49"/>
    <p:sldId id="1263" r:id="rId50"/>
    <p:sldId id="1273" r:id="rId51"/>
    <p:sldId id="1254" r:id="rId52"/>
    <p:sldId id="1255" r:id="rId53"/>
    <p:sldId id="1193" r:id="rId54"/>
    <p:sldId id="1249" r:id="rId55"/>
    <p:sldId id="1250" r:id="rId56"/>
    <p:sldId id="1215" r:id="rId57"/>
    <p:sldId id="1199" r:id="rId58"/>
    <p:sldId id="1208" r:id="rId59"/>
    <p:sldId id="1200" r:id="rId60"/>
    <p:sldId id="1201" r:id="rId61"/>
    <p:sldId id="1190" r:id="rId62"/>
    <p:sldId id="1269" r:id="rId63"/>
    <p:sldId id="1270" r:id="rId64"/>
    <p:sldId id="1271" r:id="rId65"/>
    <p:sldId id="1267" r:id="rId66"/>
    <p:sldId id="1265" r:id="rId67"/>
    <p:sldId id="1017" r:id="rId68"/>
  </p:sldIdLst>
  <p:sldSz cx="12188825"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Wagner"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xmlns:mc="http://schemas.openxmlformats.org/markup-compatibility/2006" xmlns:a14="http://schemas.microsoft.com/office/drawing/2010/main" val="7F7F7F" mc:Ignorable=""/>
    <a:srgbClr xmlns:mc="http://schemas.openxmlformats.org/markup-compatibility/2006" xmlns:a14="http://schemas.microsoft.com/office/drawing/2010/main" val="003EA3" mc:Ignorable=""/>
    <a:srgbClr xmlns:mc="http://schemas.openxmlformats.org/markup-compatibility/2006" xmlns:a14="http://schemas.microsoft.com/office/drawing/2010/main" val="3079F0" mc:Ignorable=""/>
    <a:srgbClr xmlns:mc="http://schemas.openxmlformats.org/markup-compatibility/2006" xmlns:a14="http://schemas.microsoft.com/office/drawing/2010/main" val="582EF2" mc:Ignorable=""/>
    <a:srgbClr xmlns:mc="http://schemas.openxmlformats.org/markup-compatibility/2006" xmlns:a14="http://schemas.microsoft.com/office/drawing/2010/main" val="65C1FF" mc:Ignorable=""/>
    <a:srgbClr xmlns:mc="http://schemas.openxmlformats.org/markup-compatibility/2006" xmlns:a14="http://schemas.microsoft.com/office/drawing/2010/main" val="0099FF" mc:Ignorable=""/>
    <a:srgbClr xmlns:mc="http://schemas.openxmlformats.org/markup-compatibility/2006" xmlns:a14="http://schemas.microsoft.com/office/drawing/2010/main" val="003399" mc:Ignorable=""/>
    <a:srgbClr xmlns:mc="http://schemas.openxmlformats.org/markup-compatibility/2006" xmlns:a14="http://schemas.microsoft.com/office/drawing/2010/main" val="FFFF66"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0774" autoAdjust="0"/>
  </p:normalViewPr>
  <p:slideViewPr>
    <p:cSldViewPr snapToObjects="1">
      <p:cViewPr varScale="1">
        <p:scale>
          <a:sx n="119" d="100"/>
          <a:sy n="119" d="100"/>
        </p:scale>
        <p:origin x="-120" y="-144"/>
      </p:cViewPr>
      <p:guideLst>
        <p:guide orient="horz" pos="2160"/>
        <p:guide pos="3839"/>
      </p:guideLst>
    </p:cSldViewPr>
  </p:slideViewPr>
  <p:notesTextViewPr>
    <p:cViewPr>
      <p:scale>
        <a:sx n="100" d="100"/>
        <a:sy n="100" d="100"/>
      </p:scale>
      <p:origin x="0" y="0"/>
    </p:cViewPr>
  </p:notesTextViewPr>
  <p:sorterViewPr>
    <p:cViewPr>
      <p:scale>
        <a:sx n="80" d="100"/>
        <a:sy n="80" d="100"/>
      </p:scale>
      <p:origin x="0" y="2382"/>
    </p:cViewPr>
  </p:sorterViewPr>
  <p:notesViewPr>
    <p:cSldViewPr snapToObjects="1">
      <p:cViewPr varScale="1">
        <p:scale>
          <a:sx n="51" d="100"/>
          <a:sy n="51" d="100"/>
        </p:scale>
        <p:origin x="-27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CF006-78F8-4D03-8AEF-7C2E7F5CDCDE}" type="doc">
      <dgm:prSet loTypeId="urn:microsoft.com/office/officeart/2005/8/layout/vList3#3" loCatId="list" qsTypeId="urn:microsoft.com/office/officeart/2005/8/quickstyle/3d1" qsCatId="3D" csTypeId="urn:microsoft.com/office/officeart/2005/8/colors/accent0_1" csCatId="mainScheme" phldr="1"/>
      <dgm:spPr/>
      <dgm:t>
        <a:bodyPr/>
        <a:lstStyle/>
        <a:p>
          <a:endParaRPr lang="en-US"/>
        </a:p>
      </dgm:t>
    </dgm:pt>
    <dgm:pt modelId="{FE69C47A-2051-4C32-A55E-2E5E2CB77DBC}">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dirty="0" smtClean="0">
              <a:solidFill>
                <a:schemeClr val="tx1"/>
              </a:solidFill>
            </a:rPr>
            <a:t>Improves Application Compatibility</a:t>
          </a:r>
          <a:endParaRPr lang="en-US" dirty="0">
            <a:solidFill>
              <a:schemeClr val="tx1"/>
            </a:solidFill>
          </a:endParaRPr>
        </a:p>
      </dgm:t>
    </dgm:pt>
    <dgm:pt modelId="{0DFDCF34-AD3E-460B-8807-ECC4698E520B}" type="parTrans" cxnId="{77DC71B5-0E4B-41EF-821F-A15226E4D071}">
      <dgm:prSet/>
      <dgm:spPr/>
      <dgm:t>
        <a:bodyPr/>
        <a:lstStyle/>
        <a:p>
          <a:endParaRPr lang="en-US">
            <a:solidFill>
              <a:schemeClr val="tx1"/>
            </a:solidFill>
          </a:endParaRPr>
        </a:p>
      </dgm:t>
    </dgm:pt>
    <dgm:pt modelId="{098B0986-B9A7-447E-9D8F-9AD06F5AFFCB}" type="sibTrans" cxnId="{77DC71B5-0E4B-41EF-821F-A15226E4D071}">
      <dgm:prSet/>
      <dgm:spPr/>
      <dgm:t>
        <a:bodyPr/>
        <a:lstStyle/>
        <a:p>
          <a:endParaRPr lang="en-US">
            <a:solidFill>
              <a:schemeClr val="tx1"/>
            </a:solidFill>
          </a:endParaRPr>
        </a:p>
      </dgm:t>
    </dgm:pt>
    <dgm:pt modelId="{7038869D-C5F4-4232-80C2-FAE33876DE56}">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dirty="0" smtClean="0">
              <a:solidFill>
                <a:schemeClr val="tx1"/>
              </a:solidFill>
            </a:rPr>
            <a:t>prevents one app conflicting with another</a:t>
          </a:r>
          <a:endParaRPr lang="en-US" dirty="0">
            <a:solidFill>
              <a:schemeClr val="tx1"/>
            </a:solidFill>
          </a:endParaRPr>
        </a:p>
      </dgm:t>
    </dgm:pt>
    <dgm:pt modelId="{3482ABA0-67E0-4E58-B04E-0C9A62FCB423}" type="parTrans" cxnId="{54B325FB-13AC-4022-8283-AEE14688EE10}">
      <dgm:prSet/>
      <dgm:spPr/>
      <dgm:t>
        <a:bodyPr/>
        <a:lstStyle/>
        <a:p>
          <a:endParaRPr lang="en-US">
            <a:solidFill>
              <a:schemeClr val="tx1"/>
            </a:solidFill>
          </a:endParaRPr>
        </a:p>
      </dgm:t>
    </dgm:pt>
    <dgm:pt modelId="{A5C1A1F9-D292-45C1-B9A9-C64C6A03AFAB}" type="sibTrans" cxnId="{54B325FB-13AC-4022-8283-AEE14688EE10}">
      <dgm:prSet/>
      <dgm:spPr/>
      <dgm:t>
        <a:bodyPr/>
        <a:lstStyle/>
        <a:p>
          <a:endParaRPr lang="en-US">
            <a:solidFill>
              <a:schemeClr val="tx1"/>
            </a:solidFill>
          </a:endParaRPr>
        </a:p>
      </dgm:t>
    </dgm:pt>
    <dgm:pt modelId="{BDC7F00B-A3EB-455A-A354-BBEF68035ADA}">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dirty="0" smtClean="0">
              <a:solidFill>
                <a:schemeClr val="tx1"/>
              </a:solidFill>
            </a:rPr>
            <a:t>Prevents one app conflicting with other instances of itself</a:t>
          </a:r>
          <a:endParaRPr lang="en-US" dirty="0">
            <a:solidFill>
              <a:schemeClr val="tx1"/>
            </a:solidFill>
          </a:endParaRPr>
        </a:p>
      </dgm:t>
    </dgm:pt>
    <dgm:pt modelId="{9F2855F0-5E38-4711-8637-CA04D339EC52}" type="parTrans" cxnId="{F3E33013-4EA6-4A17-AA39-C6471B01FC65}">
      <dgm:prSet/>
      <dgm:spPr/>
      <dgm:t>
        <a:bodyPr/>
        <a:lstStyle/>
        <a:p>
          <a:endParaRPr lang="en-US">
            <a:solidFill>
              <a:schemeClr val="tx1"/>
            </a:solidFill>
          </a:endParaRPr>
        </a:p>
      </dgm:t>
    </dgm:pt>
    <dgm:pt modelId="{4D2F57DC-512C-45C0-B4B5-1268C64F0BEC}" type="sibTrans" cxnId="{F3E33013-4EA6-4A17-AA39-C6471B01FC65}">
      <dgm:prSet/>
      <dgm:spPr/>
      <dgm:t>
        <a:bodyPr/>
        <a:lstStyle/>
        <a:p>
          <a:endParaRPr lang="en-US">
            <a:solidFill>
              <a:schemeClr val="tx1"/>
            </a:solidFill>
          </a:endParaRPr>
        </a:p>
      </dgm:t>
    </dgm:pt>
    <dgm:pt modelId="{E9205E55-46AB-4978-8C6A-8601FD7A27CF}">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dirty="0" smtClean="0">
              <a:solidFill>
                <a:schemeClr val="tx1"/>
              </a:solidFill>
            </a:rPr>
            <a:t>Fixes many issues where app wouldn’t run as standard user</a:t>
          </a:r>
          <a:endParaRPr lang="en-US" dirty="0">
            <a:solidFill>
              <a:schemeClr val="tx1"/>
            </a:solidFill>
          </a:endParaRPr>
        </a:p>
      </dgm:t>
    </dgm:pt>
    <dgm:pt modelId="{976FCE33-D453-485E-98DD-FCD5CC4712E6}" type="parTrans" cxnId="{20FCFA17-6684-4C0B-9BB1-63BD7C25B5A8}">
      <dgm:prSet/>
      <dgm:spPr/>
      <dgm:t>
        <a:bodyPr/>
        <a:lstStyle/>
        <a:p>
          <a:endParaRPr lang="en-US">
            <a:solidFill>
              <a:schemeClr val="tx1"/>
            </a:solidFill>
          </a:endParaRPr>
        </a:p>
      </dgm:t>
    </dgm:pt>
    <dgm:pt modelId="{8928AEF9-AFD1-4F16-962A-C9F5D7803E19}" type="sibTrans" cxnId="{20FCFA17-6684-4C0B-9BB1-63BD7C25B5A8}">
      <dgm:prSet/>
      <dgm:spPr/>
      <dgm:t>
        <a:bodyPr/>
        <a:lstStyle/>
        <a:p>
          <a:endParaRPr lang="en-US">
            <a:solidFill>
              <a:schemeClr val="tx1"/>
            </a:solidFill>
          </a:endParaRPr>
        </a:p>
      </dgm:t>
    </dgm:pt>
    <dgm:pt modelId="{559D0384-7C02-462F-9833-47D2E5081B17}">
      <dgm:prSet/>
      <dgm:spPr>
        <a:solidFill>
          <a:schemeClr val="bg2"/>
        </a:solidFill>
      </dgm:spPr>
      <dgm:t>
        <a:bodyPr/>
        <a:lstStyle/>
        <a:p>
          <a:pPr rtl="0"/>
          <a:r>
            <a:rPr lang="en-US" dirty="0" smtClean="0">
              <a:solidFill>
                <a:schemeClr val="tx1"/>
              </a:solidFill>
            </a:rPr>
            <a:t>Enables Consolidation of Session Hosts</a:t>
          </a:r>
          <a:endParaRPr lang="en-US" dirty="0">
            <a:solidFill>
              <a:schemeClr val="tx1"/>
            </a:solidFill>
          </a:endParaRPr>
        </a:p>
      </dgm:t>
    </dgm:pt>
    <dgm:pt modelId="{9443A2B1-92C8-4287-AE31-CC5182FE3A8B}" type="parTrans" cxnId="{E324D44E-E138-48B4-80E8-80AEDC572F81}">
      <dgm:prSet/>
      <dgm:spPr/>
      <dgm:t>
        <a:bodyPr/>
        <a:lstStyle/>
        <a:p>
          <a:endParaRPr lang="en-US">
            <a:solidFill>
              <a:schemeClr val="tx1"/>
            </a:solidFill>
          </a:endParaRPr>
        </a:p>
      </dgm:t>
    </dgm:pt>
    <dgm:pt modelId="{7A9D81FF-096C-41A1-8DDC-78E5100C5A0C}" type="sibTrans" cxnId="{E324D44E-E138-48B4-80E8-80AEDC572F81}">
      <dgm:prSet/>
      <dgm:spPr/>
      <dgm:t>
        <a:bodyPr/>
        <a:lstStyle/>
        <a:p>
          <a:endParaRPr lang="en-US">
            <a:solidFill>
              <a:schemeClr val="tx1"/>
            </a:solidFill>
          </a:endParaRPr>
        </a:p>
      </dgm:t>
    </dgm:pt>
    <dgm:pt modelId="{41704FC3-CC98-4A2D-9FFA-CAC1871B290A}">
      <dgm:prSet/>
      <dgm:spPr>
        <a:solidFill>
          <a:schemeClr val="bg2"/>
        </a:solidFill>
      </dgm:spPr>
      <dgm:t>
        <a:bodyPr/>
        <a:lstStyle/>
        <a:p>
          <a:pPr rtl="0"/>
          <a:r>
            <a:rPr lang="en-US" dirty="0" smtClean="0">
              <a:solidFill>
                <a:schemeClr val="tx1"/>
              </a:solidFill>
            </a:rPr>
            <a:t>No longer any need for silos of session hosts</a:t>
          </a:r>
          <a:endParaRPr lang="en-US" dirty="0">
            <a:solidFill>
              <a:schemeClr val="tx1"/>
            </a:solidFill>
          </a:endParaRPr>
        </a:p>
      </dgm:t>
    </dgm:pt>
    <dgm:pt modelId="{35DC9428-1915-4A96-A94C-84608B3916B3}" type="parTrans" cxnId="{9460AF7C-C889-413F-967F-2D655F521151}">
      <dgm:prSet/>
      <dgm:spPr/>
      <dgm:t>
        <a:bodyPr/>
        <a:lstStyle/>
        <a:p>
          <a:endParaRPr lang="en-US">
            <a:solidFill>
              <a:schemeClr val="tx1"/>
            </a:solidFill>
          </a:endParaRPr>
        </a:p>
      </dgm:t>
    </dgm:pt>
    <dgm:pt modelId="{D8FA723B-7691-4A0F-B4B3-0D645BBE15B5}" type="sibTrans" cxnId="{9460AF7C-C889-413F-967F-2D655F521151}">
      <dgm:prSet/>
      <dgm:spPr/>
      <dgm:t>
        <a:bodyPr/>
        <a:lstStyle/>
        <a:p>
          <a:endParaRPr lang="en-US">
            <a:solidFill>
              <a:schemeClr val="tx1"/>
            </a:solidFill>
          </a:endParaRPr>
        </a:p>
      </dgm:t>
    </dgm:pt>
    <dgm:pt modelId="{5B80A8B5-097B-4E0A-9A89-02F91E1DDFB2}">
      <dgm:prSet/>
      <dgm:spPr>
        <a:solidFill>
          <a:schemeClr val="bg2"/>
        </a:solidFill>
      </dgm:spPr>
      <dgm:t>
        <a:bodyPr/>
        <a:lstStyle/>
        <a:p>
          <a:pPr rtl="0"/>
          <a:r>
            <a:rPr lang="en-US" dirty="0" smtClean="0">
              <a:solidFill>
                <a:schemeClr val="tx1"/>
              </a:solidFill>
            </a:rPr>
            <a:t>Allows session hosts to be homogenous</a:t>
          </a:r>
          <a:endParaRPr lang="en-US" dirty="0">
            <a:solidFill>
              <a:schemeClr val="tx1"/>
            </a:solidFill>
          </a:endParaRPr>
        </a:p>
      </dgm:t>
    </dgm:pt>
    <dgm:pt modelId="{16713270-7933-46F5-ADD5-0F08FFA78D0A}" type="parTrans" cxnId="{DF1845B9-037D-47E2-8A44-8B3C9DD969C3}">
      <dgm:prSet/>
      <dgm:spPr/>
      <dgm:t>
        <a:bodyPr/>
        <a:lstStyle/>
        <a:p>
          <a:endParaRPr lang="en-US">
            <a:solidFill>
              <a:schemeClr val="tx1"/>
            </a:solidFill>
          </a:endParaRPr>
        </a:p>
      </dgm:t>
    </dgm:pt>
    <dgm:pt modelId="{ECBA0958-88C0-45C2-B5AF-8596E70346A1}" type="sibTrans" cxnId="{DF1845B9-037D-47E2-8A44-8B3C9DD969C3}">
      <dgm:prSet/>
      <dgm:spPr/>
      <dgm:t>
        <a:bodyPr/>
        <a:lstStyle/>
        <a:p>
          <a:endParaRPr lang="en-US">
            <a:solidFill>
              <a:schemeClr val="tx1"/>
            </a:solidFill>
          </a:endParaRPr>
        </a:p>
      </dgm:t>
    </dgm:pt>
    <dgm:pt modelId="{3B9A2DD9-0BDB-4DB6-B89D-52BB3112DD82}">
      <dgm:prSet/>
      <dgm:spPr>
        <a:solidFill>
          <a:schemeClr val="bg2"/>
        </a:solidFill>
      </dgm:spPr>
      <dgm:t>
        <a:bodyPr/>
        <a:lstStyle/>
        <a:p>
          <a:pPr rtl="0"/>
          <a:r>
            <a:rPr lang="en-US" dirty="0" smtClean="0">
              <a:solidFill>
                <a:schemeClr val="tx1"/>
              </a:solidFill>
            </a:rPr>
            <a:t>Improves user profiles</a:t>
          </a:r>
          <a:endParaRPr lang="en-US" dirty="0">
            <a:solidFill>
              <a:schemeClr val="tx1"/>
            </a:solidFill>
          </a:endParaRPr>
        </a:p>
      </dgm:t>
    </dgm:pt>
    <dgm:pt modelId="{F783D01E-6103-46D9-86EA-3795F1739213}" type="parTrans" cxnId="{4AEE7F66-F08F-40F8-8A8B-C5CE28349455}">
      <dgm:prSet/>
      <dgm:spPr/>
      <dgm:t>
        <a:bodyPr/>
        <a:lstStyle/>
        <a:p>
          <a:endParaRPr lang="en-US">
            <a:solidFill>
              <a:schemeClr val="tx1"/>
            </a:solidFill>
          </a:endParaRPr>
        </a:p>
      </dgm:t>
    </dgm:pt>
    <dgm:pt modelId="{0680E4C2-5140-47C9-830A-B548126B19BD}" type="sibTrans" cxnId="{4AEE7F66-F08F-40F8-8A8B-C5CE28349455}">
      <dgm:prSet/>
      <dgm:spPr/>
      <dgm:t>
        <a:bodyPr/>
        <a:lstStyle/>
        <a:p>
          <a:endParaRPr lang="en-US">
            <a:solidFill>
              <a:schemeClr val="tx1"/>
            </a:solidFill>
          </a:endParaRPr>
        </a:p>
      </dgm:t>
    </dgm:pt>
    <dgm:pt modelId="{8DDF4E67-AE76-4842-AF29-772BE300FB3C}">
      <dgm:prSet/>
      <dgm:spPr>
        <a:solidFill>
          <a:schemeClr val="bg2"/>
        </a:solidFill>
      </dgm:spPr>
      <dgm:t>
        <a:bodyPr/>
        <a:lstStyle/>
        <a:p>
          <a:pPr rtl="0"/>
          <a:r>
            <a:rPr lang="en-US" dirty="0" smtClean="0">
              <a:solidFill>
                <a:schemeClr val="tx1"/>
              </a:solidFill>
            </a:rPr>
            <a:t>Application settings can be stored to network location / roamed independently</a:t>
          </a:r>
          <a:endParaRPr lang="en-US" dirty="0">
            <a:solidFill>
              <a:schemeClr val="tx1"/>
            </a:solidFill>
          </a:endParaRPr>
        </a:p>
      </dgm:t>
    </dgm:pt>
    <dgm:pt modelId="{0B0779B6-5458-4173-BE9B-72CDF4BC8B9D}" type="parTrans" cxnId="{9E7148C0-4777-4F5B-B587-FCC4C17B9AE5}">
      <dgm:prSet/>
      <dgm:spPr/>
      <dgm:t>
        <a:bodyPr/>
        <a:lstStyle/>
        <a:p>
          <a:endParaRPr lang="en-US">
            <a:solidFill>
              <a:schemeClr val="tx1"/>
            </a:solidFill>
          </a:endParaRPr>
        </a:p>
      </dgm:t>
    </dgm:pt>
    <dgm:pt modelId="{AF02D8D6-472C-44C7-9838-3D364648001E}" type="sibTrans" cxnId="{9E7148C0-4777-4F5B-B587-FCC4C17B9AE5}">
      <dgm:prSet/>
      <dgm:spPr/>
      <dgm:t>
        <a:bodyPr/>
        <a:lstStyle/>
        <a:p>
          <a:endParaRPr lang="en-US">
            <a:solidFill>
              <a:schemeClr val="tx1"/>
            </a:solidFill>
          </a:endParaRPr>
        </a:p>
      </dgm:t>
    </dgm:pt>
    <dgm:pt modelId="{6E92B355-1D5A-4B91-9978-5915488D23C7}">
      <dgm:prSet/>
      <dgm:spPr>
        <a:solidFill>
          <a:schemeClr val="bg2"/>
        </a:solidFill>
      </dgm:spPr>
      <dgm:t>
        <a:bodyPr/>
        <a:lstStyle/>
        <a:p>
          <a:pPr rtl="0"/>
          <a:r>
            <a:rPr lang="en-US" dirty="0" smtClean="0">
              <a:solidFill>
                <a:schemeClr val="tx1"/>
              </a:solidFill>
            </a:rPr>
            <a:t>Increases usefulness of mandatory profiles</a:t>
          </a:r>
          <a:endParaRPr lang="en-US" dirty="0">
            <a:solidFill>
              <a:schemeClr val="tx1"/>
            </a:solidFill>
          </a:endParaRPr>
        </a:p>
      </dgm:t>
    </dgm:pt>
    <dgm:pt modelId="{AA06AB93-2941-4A30-9AF1-18BE4410B74D}" type="parTrans" cxnId="{EE6739D2-5DEA-4592-848E-32AC5C87522C}">
      <dgm:prSet/>
      <dgm:spPr/>
      <dgm:t>
        <a:bodyPr/>
        <a:lstStyle/>
        <a:p>
          <a:endParaRPr lang="en-US">
            <a:solidFill>
              <a:schemeClr val="tx1"/>
            </a:solidFill>
          </a:endParaRPr>
        </a:p>
      </dgm:t>
    </dgm:pt>
    <dgm:pt modelId="{6D4FF0FB-1B1F-4691-9E11-6B909C3D8088}" type="sibTrans" cxnId="{EE6739D2-5DEA-4592-848E-32AC5C87522C}">
      <dgm:prSet/>
      <dgm:spPr/>
      <dgm:t>
        <a:bodyPr/>
        <a:lstStyle/>
        <a:p>
          <a:endParaRPr lang="en-US">
            <a:solidFill>
              <a:schemeClr val="tx1"/>
            </a:solidFill>
          </a:endParaRPr>
        </a:p>
      </dgm:t>
    </dgm:pt>
    <dgm:pt modelId="{A572F296-359C-4743-B50F-43AA7731695B}" type="pres">
      <dgm:prSet presAssocID="{1EACF006-78F8-4D03-8AEF-7C2E7F5CDCDE}" presName="linearFlow" presStyleCnt="0">
        <dgm:presLayoutVars>
          <dgm:dir/>
          <dgm:resizeHandles val="exact"/>
        </dgm:presLayoutVars>
      </dgm:prSet>
      <dgm:spPr/>
      <dgm:t>
        <a:bodyPr/>
        <a:lstStyle/>
        <a:p>
          <a:endParaRPr lang="en-GB"/>
        </a:p>
      </dgm:t>
    </dgm:pt>
    <dgm:pt modelId="{64B183D3-6814-4804-9E7A-E152B0CE86CB}" type="pres">
      <dgm:prSet presAssocID="{FE69C47A-2051-4C32-A55E-2E5E2CB77DBC}" presName="composite" presStyleCnt="0"/>
      <dgm:spPr/>
      <dgm:t>
        <a:bodyPr/>
        <a:lstStyle/>
        <a:p>
          <a:endParaRPr lang="en-US"/>
        </a:p>
      </dgm:t>
    </dgm:pt>
    <dgm:pt modelId="{E6C08AF8-3178-40D0-8539-D815CBCD641E}" type="pres">
      <dgm:prSet presAssocID="{FE69C47A-2051-4C32-A55E-2E5E2CB77DBC}" presName="imgShp" presStyleLbl="fgImgPlace1" presStyleIdx="0" presStyleCnt="3"/>
      <dgm:spPr/>
      <dgm:t>
        <a:bodyPr/>
        <a:lstStyle/>
        <a:p>
          <a:endParaRPr lang="en-US"/>
        </a:p>
      </dgm:t>
    </dgm:pt>
    <dgm:pt modelId="{CE2B447A-3CF0-4639-BA5F-6465CF9CE5D4}" type="pres">
      <dgm:prSet presAssocID="{FE69C47A-2051-4C32-A55E-2E5E2CB77DBC}" presName="txShp" presStyleLbl="node1" presStyleIdx="0" presStyleCnt="3">
        <dgm:presLayoutVars>
          <dgm:bulletEnabled val="1"/>
        </dgm:presLayoutVars>
      </dgm:prSet>
      <dgm:spPr/>
      <dgm:t>
        <a:bodyPr/>
        <a:lstStyle/>
        <a:p>
          <a:endParaRPr lang="en-GB"/>
        </a:p>
      </dgm:t>
    </dgm:pt>
    <dgm:pt modelId="{180332CA-7B26-4DC7-8473-7004BC1A444B}" type="pres">
      <dgm:prSet presAssocID="{098B0986-B9A7-447E-9D8F-9AD06F5AFFCB}" presName="spacing" presStyleCnt="0"/>
      <dgm:spPr/>
      <dgm:t>
        <a:bodyPr/>
        <a:lstStyle/>
        <a:p>
          <a:endParaRPr lang="en-US"/>
        </a:p>
      </dgm:t>
    </dgm:pt>
    <dgm:pt modelId="{3E447610-8D17-428A-8320-125D2FC9ADEC}" type="pres">
      <dgm:prSet presAssocID="{559D0384-7C02-462F-9833-47D2E5081B17}" presName="composite" presStyleCnt="0"/>
      <dgm:spPr/>
      <dgm:t>
        <a:bodyPr/>
        <a:lstStyle/>
        <a:p>
          <a:endParaRPr lang="en-US"/>
        </a:p>
      </dgm:t>
    </dgm:pt>
    <dgm:pt modelId="{07314394-5056-460F-B225-52F73581A6B1}" type="pres">
      <dgm:prSet presAssocID="{559D0384-7C02-462F-9833-47D2E5081B17}" presName="imgShp" presStyleLbl="fgImgPlace1" presStyleIdx="1" presStyleCnt="3"/>
      <dgm:spPr/>
      <dgm:t>
        <a:bodyPr/>
        <a:lstStyle/>
        <a:p>
          <a:endParaRPr lang="en-US"/>
        </a:p>
      </dgm:t>
    </dgm:pt>
    <dgm:pt modelId="{F35FB26C-0350-4F5C-921A-736C6960BF7E}" type="pres">
      <dgm:prSet presAssocID="{559D0384-7C02-462F-9833-47D2E5081B17}" presName="txShp" presStyleLbl="node1" presStyleIdx="1" presStyleCnt="3">
        <dgm:presLayoutVars>
          <dgm:bulletEnabled val="1"/>
        </dgm:presLayoutVars>
      </dgm:prSet>
      <dgm:spPr/>
      <dgm:t>
        <a:bodyPr/>
        <a:lstStyle/>
        <a:p>
          <a:endParaRPr lang="en-GB"/>
        </a:p>
      </dgm:t>
    </dgm:pt>
    <dgm:pt modelId="{C40FB1E9-79A8-4660-8F29-A252B0F2BB15}" type="pres">
      <dgm:prSet presAssocID="{7A9D81FF-096C-41A1-8DDC-78E5100C5A0C}" presName="spacing" presStyleCnt="0"/>
      <dgm:spPr/>
      <dgm:t>
        <a:bodyPr/>
        <a:lstStyle/>
        <a:p>
          <a:endParaRPr lang="en-US"/>
        </a:p>
      </dgm:t>
    </dgm:pt>
    <dgm:pt modelId="{6D6E4508-14FD-4A6C-8CC9-6B7C526C000B}" type="pres">
      <dgm:prSet presAssocID="{3B9A2DD9-0BDB-4DB6-B89D-52BB3112DD82}" presName="composite" presStyleCnt="0"/>
      <dgm:spPr/>
      <dgm:t>
        <a:bodyPr/>
        <a:lstStyle/>
        <a:p>
          <a:endParaRPr lang="en-US"/>
        </a:p>
      </dgm:t>
    </dgm:pt>
    <dgm:pt modelId="{CDB3181C-E31B-4697-80AE-810D23891E49}" type="pres">
      <dgm:prSet presAssocID="{3B9A2DD9-0BDB-4DB6-B89D-52BB3112DD82}" presName="imgShp" presStyleLbl="fgImgPlace1" presStyleIdx="2" presStyleCnt="3"/>
      <dgm:spPr/>
      <dgm:t>
        <a:bodyPr/>
        <a:lstStyle/>
        <a:p>
          <a:endParaRPr lang="en-US"/>
        </a:p>
      </dgm:t>
    </dgm:pt>
    <dgm:pt modelId="{513B3ABD-31DD-48DA-BF13-C6E0FF3DB60C}" type="pres">
      <dgm:prSet presAssocID="{3B9A2DD9-0BDB-4DB6-B89D-52BB3112DD82}" presName="txShp" presStyleLbl="node1" presStyleIdx="2" presStyleCnt="3">
        <dgm:presLayoutVars>
          <dgm:bulletEnabled val="1"/>
        </dgm:presLayoutVars>
      </dgm:prSet>
      <dgm:spPr/>
      <dgm:t>
        <a:bodyPr/>
        <a:lstStyle/>
        <a:p>
          <a:endParaRPr lang="en-GB"/>
        </a:p>
      </dgm:t>
    </dgm:pt>
  </dgm:ptLst>
  <dgm:cxnLst>
    <dgm:cxn modelId="{E324D44E-E138-48B4-80E8-80AEDC572F81}" srcId="{1EACF006-78F8-4D03-8AEF-7C2E7F5CDCDE}" destId="{559D0384-7C02-462F-9833-47D2E5081B17}" srcOrd="1" destOrd="0" parTransId="{9443A2B1-92C8-4287-AE31-CC5182FE3A8B}" sibTransId="{7A9D81FF-096C-41A1-8DDC-78E5100C5A0C}"/>
    <dgm:cxn modelId="{F3E33013-4EA6-4A17-AA39-C6471B01FC65}" srcId="{FE69C47A-2051-4C32-A55E-2E5E2CB77DBC}" destId="{BDC7F00B-A3EB-455A-A354-BBEF68035ADA}" srcOrd="1" destOrd="0" parTransId="{9F2855F0-5E38-4711-8637-CA04D339EC52}" sibTransId="{4D2F57DC-512C-45C0-B4B5-1268C64F0BEC}"/>
    <dgm:cxn modelId="{54B325FB-13AC-4022-8283-AEE14688EE10}" srcId="{FE69C47A-2051-4C32-A55E-2E5E2CB77DBC}" destId="{7038869D-C5F4-4232-80C2-FAE33876DE56}" srcOrd="0" destOrd="0" parTransId="{3482ABA0-67E0-4E58-B04E-0C9A62FCB423}" sibTransId="{A5C1A1F9-D292-45C1-B9A9-C64C6A03AFAB}"/>
    <dgm:cxn modelId="{9460AF7C-C889-413F-967F-2D655F521151}" srcId="{559D0384-7C02-462F-9833-47D2E5081B17}" destId="{41704FC3-CC98-4A2D-9FFA-CAC1871B290A}" srcOrd="0" destOrd="0" parTransId="{35DC9428-1915-4A96-A94C-84608B3916B3}" sibTransId="{D8FA723B-7691-4A0F-B4B3-0D645BBE15B5}"/>
    <dgm:cxn modelId="{9E7148C0-4777-4F5B-B587-FCC4C17B9AE5}" srcId="{3B9A2DD9-0BDB-4DB6-B89D-52BB3112DD82}" destId="{8DDF4E67-AE76-4842-AF29-772BE300FB3C}" srcOrd="0" destOrd="0" parTransId="{0B0779B6-5458-4173-BE9B-72CDF4BC8B9D}" sibTransId="{AF02D8D6-472C-44C7-9838-3D364648001E}"/>
    <dgm:cxn modelId="{CD2045F3-E3A5-4F7B-8800-21BDDC862525}" type="presOf" srcId="{E9205E55-46AB-4978-8C6A-8601FD7A27CF}" destId="{CE2B447A-3CF0-4639-BA5F-6465CF9CE5D4}" srcOrd="0" destOrd="3" presId="urn:microsoft.com/office/officeart/2005/8/layout/vList3#3"/>
    <dgm:cxn modelId="{77DC71B5-0E4B-41EF-821F-A15226E4D071}" srcId="{1EACF006-78F8-4D03-8AEF-7C2E7F5CDCDE}" destId="{FE69C47A-2051-4C32-A55E-2E5E2CB77DBC}" srcOrd="0" destOrd="0" parTransId="{0DFDCF34-AD3E-460B-8807-ECC4698E520B}" sibTransId="{098B0986-B9A7-447E-9D8F-9AD06F5AFFCB}"/>
    <dgm:cxn modelId="{C31B5F96-60D8-4683-87B8-A2AA963AE2E8}" type="presOf" srcId="{5B80A8B5-097B-4E0A-9A89-02F91E1DDFB2}" destId="{F35FB26C-0350-4F5C-921A-736C6960BF7E}" srcOrd="0" destOrd="2" presId="urn:microsoft.com/office/officeart/2005/8/layout/vList3#3"/>
    <dgm:cxn modelId="{284513E1-A866-46D8-ADDC-B0A934E16646}" type="presOf" srcId="{559D0384-7C02-462F-9833-47D2E5081B17}" destId="{F35FB26C-0350-4F5C-921A-736C6960BF7E}" srcOrd="0" destOrd="0" presId="urn:microsoft.com/office/officeart/2005/8/layout/vList3#3"/>
    <dgm:cxn modelId="{20FCFA17-6684-4C0B-9BB1-63BD7C25B5A8}" srcId="{FE69C47A-2051-4C32-A55E-2E5E2CB77DBC}" destId="{E9205E55-46AB-4978-8C6A-8601FD7A27CF}" srcOrd="2" destOrd="0" parTransId="{976FCE33-D453-485E-98DD-FCD5CC4712E6}" sibTransId="{8928AEF9-AFD1-4F16-962A-C9F5D7803E19}"/>
    <dgm:cxn modelId="{6EB44107-F698-4E82-8C60-BC5F5932674C}" type="presOf" srcId="{BDC7F00B-A3EB-455A-A354-BBEF68035ADA}" destId="{CE2B447A-3CF0-4639-BA5F-6465CF9CE5D4}" srcOrd="0" destOrd="2" presId="urn:microsoft.com/office/officeart/2005/8/layout/vList3#3"/>
    <dgm:cxn modelId="{E26B00EF-E6A7-4F86-B8D8-31BAEA95FC89}" type="presOf" srcId="{FE69C47A-2051-4C32-A55E-2E5E2CB77DBC}" destId="{CE2B447A-3CF0-4639-BA5F-6465CF9CE5D4}" srcOrd="0" destOrd="0" presId="urn:microsoft.com/office/officeart/2005/8/layout/vList3#3"/>
    <dgm:cxn modelId="{3BC387C6-0E09-4CAA-B08E-12E7D1903838}" type="presOf" srcId="{6E92B355-1D5A-4B91-9978-5915488D23C7}" destId="{513B3ABD-31DD-48DA-BF13-C6E0FF3DB60C}" srcOrd="0" destOrd="2" presId="urn:microsoft.com/office/officeart/2005/8/layout/vList3#3"/>
    <dgm:cxn modelId="{EE6739D2-5DEA-4592-848E-32AC5C87522C}" srcId="{3B9A2DD9-0BDB-4DB6-B89D-52BB3112DD82}" destId="{6E92B355-1D5A-4B91-9978-5915488D23C7}" srcOrd="1" destOrd="0" parTransId="{AA06AB93-2941-4A30-9AF1-18BE4410B74D}" sibTransId="{6D4FF0FB-1B1F-4691-9E11-6B909C3D8088}"/>
    <dgm:cxn modelId="{F9080465-355E-4D54-89F4-9A720CB6C880}" type="presOf" srcId="{1EACF006-78F8-4D03-8AEF-7C2E7F5CDCDE}" destId="{A572F296-359C-4743-B50F-43AA7731695B}" srcOrd="0" destOrd="0" presId="urn:microsoft.com/office/officeart/2005/8/layout/vList3#3"/>
    <dgm:cxn modelId="{A77B14B4-58C1-4E2E-B92E-99A368C11F62}" type="presOf" srcId="{41704FC3-CC98-4A2D-9FFA-CAC1871B290A}" destId="{F35FB26C-0350-4F5C-921A-736C6960BF7E}" srcOrd="0" destOrd="1" presId="urn:microsoft.com/office/officeart/2005/8/layout/vList3#3"/>
    <dgm:cxn modelId="{9C0E0396-3890-46DA-B97C-CEC96C43D9DB}" type="presOf" srcId="{7038869D-C5F4-4232-80C2-FAE33876DE56}" destId="{CE2B447A-3CF0-4639-BA5F-6465CF9CE5D4}" srcOrd="0" destOrd="1" presId="urn:microsoft.com/office/officeart/2005/8/layout/vList3#3"/>
    <dgm:cxn modelId="{9D11C238-37FA-49E0-9906-7591ED4E6016}" type="presOf" srcId="{8DDF4E67-AE76-4842-AF29-772BE300FB3C}" destId="{513B3ABD-31DD-48DA-BF13-C6E0FF3DB60C}" srcOrd="0" destOrd="1" presId="urn:microsoft.com/office/officeart/2005/8/layout/vList3#3"/>
    <dgm:cxn modelId="{4AEE7F66-F08F-40F8-8A8B-C5CE28349455}" srcId="{1EACF006-78F8-4D03-8AEF-7C2E7F5CDCDE}" destId="{3B9A2DD9-0BDB-4DB6-B89D-52BB3112DD82}" srcOrd="2" destOrd="0" parTransId="{F783D01E-6103-46D9-86EA-3795F1739213}" sibTransId="{0680E4C2-5140-47C9-830A-B548126B19BD}"/>
    <dgm:cxn modelId="{DF1845B9-037D-47E2-8A44-8B3C9DD969C3}" srcId="{559D0384-7C02-462F-9833-47D2E5081B17}" destId="{5B80A8B5-097B-4E0A-9A89-02F91E1DDFB2}" srcOrd="1" destOrd="0" parTransId="{16713270-7933-46F5-ADD5-0F08FFA78D0A}" sibTransId="{ECBA0958-88C0-45C2-B5AF-8596E70346A1}"/>
    <dgm:cxn modelId="{71F344BF-66C8-4661-84FB-3C9972CE93E3}" type="presOf" srcId="{3B9A2DD9-0BDB-4DB6-B89D-52BB3112DD82}" destId="{513B3ABD-31DD-48DA-BF13-C6E0FF3DB60C}" srcOrd="0" destOrd="0" presId="urn:microsoft.com/office/officeart/2005/8/layout/vList3#3"/>
    <dgm:cxn modelId="{5957F769-E0B5-4689-806C-770F6554EB7C}" type="presParOf" srcId="{A572F296-359C-4743-B50F-43AA7731695B}" destId="{64B183D3-6814-4804-9E7A-E152B0CE86CB}" srcOrd="0" destOrd="0" presId="urn:microsoft.com/office/officeart/2005/8/layout/vList3#3"/>
    <dgm:cxn modelId="{E291E03F-3E66-42FE-B138-8292B8FF4D96}" type="presParOf" srcId="{64B183D3-6814-4804-9E7A-E152B0CE86CB}" destId="{E6C08AF8-3178-40D0-8539-D815CBCD641E}" srcOrd="0" destOrd="0" presId="urn:microsoft.com/office/officeart/2005/8/layout/vList3#3"/>
    <dgm:cxn modelId="{3B4C6CC0-2C92-44C8-9AE3-382C89E07C6F}" type="presParOf" srcId="{64B183D3-6814-4804-9E7A-E152B0CE86CB}" destId="{CE2B447A-3CF0-4639-BA5F-6465CF9CE5D4}" srcOrd="1" destOrd="0" presId="urn:microsoft.com/office/officeart/2005/8/layout/vList3#3"/>
    <dgm:cxn modelId="{8E64AFEB-7790-4D95-8700-35EF713818EC}" type="presParOf" srcId="{A572F296-359C-4743-B50F-43AA7731695B}" destId="{180332CA-7B26-4DC7-8473-7004BC1A444B}" srcOrd="1" destOrd="0" presId="urn:microsoft.com/office/officeart/2005/8/layout/vList3#3"/>
    <dgm:cxn modelId="{B012164E-10A3-4FA9-861E-DC46194D0D30}" type="presParOf" srcId="{A572F296-359C-4743-B50F-43AA7731695B}" destId="{3E447610-8D17-428A-8320-125D2FC9ADEC}" srcOrd="2" destOrd="0" presId="urn:microsoft.com/office/officeart/2005/8/layout/vList3#3"/>
    <dgm:cxn modelId="{B6C5C77C-7129-436C-BDCE-F69AECB46C5E}" type="presParOf" srcId="{3E447610-8D17-428A-8320-125D2FC9ADEC}" destId="{07314394-5056-460F-B225-52F73581A6B1}" srcOrd="0" destOrd="0" presId="urn:microsoft.com/office/officeart/2005/8/layout/vList3#3"/>
    <dgm:cxn modelId="{95442398-FD54-420F-9EB7-FBC674A346AA}" type="presParOf" srcId="{3E447610-8D17-428A-8320-125D2FC9ADEC}" destId="{F35FB26C-0350-4F5C-921A-736C6960BF7E}" srcOrd="1" destOrd="0" presId="urn:microsoft.com/office/officeart/2005/8/layout/vList3#3"/>
    <dgm:cxn modelId="{048EE134-663E-4C14-B5AD-A3B951193801}" type="presParOf" srcId="{A572F296-359C-4743-B50F-43AA7731695B}" destId="{C40FB1E9-79A8-4660-8F29-A252B0F2BB15}" srcOrd="3" destOrd="0" presId="urn:microsoft.com/office/officeart/2005/8/layout/vList3#3"/>
    <dgm:cxn modelId="{F99A4B84-CBF8-43F4-A2EA-DEAA2AEEC856}" type="presParOf" srcId="{A572F296-359C-4743-B50F-43AA7731695B}" destId="{6D6E4508-14FD-4A6C-8CC9-6B7C526C000B}" srcOrd="4" destOrd="0" presId="urn:microsoft.com/office/officeart/2005/8/layout/vList3#3"/>
    <dgm:cxn modelId="{67D13BE0-961D-4BC9-BED2-AE239455BAA9}" type="presParOf" srcId="{6D6E4508-14FD-4A6C-8CC9-6B7C526C000B}" destId="{CDB3181C-E31B-4697-80AE-810D23891E49}" srcOrd="0" destOrd="0" presId="urn:microsoft.com/office/officeart/2005/8/layout/vList3#3"/>
    <dgm:cxn modelId="{D6033F06-FCD4-480B-B03B-4A69D7D1DD82}" type="presParOf" srcId="{6D6E4508-14FD-4A6C-8CC9-6B7C526C000B}" destId="{513B3ABD-31DD-48DA-BF13-C6E0FF3DB60C}"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B447A-3CF0-4639-BA5F-6465CF9CE5D4}">
      <dsp:nvSpPr>
        <dsp:cNvPr id="0" name=""/>
        <dsp:cNvSpPr/>
      </dsp:nvSpPr>
      <dsp:spPr>
        <a:xfrm rot="10800000">
          <a:off x="2346676" y="1141"/>
          <a:ext cx="8105568" cy="1220191"/>
        </a:xfrm>
        <a:prstGeom prst="homePlate">
          <a:avLst/>
        </a:prstGeom>
        <a:solidFill>
          <a:schemeClr val="dk1"/>
        </a:solidFill>
        <a:ln w="25400" cap="flat" cmpd="sng" algn="ctr">
          <a:solidFill>
            <a:schemeClr val="dk1">
              <a:shade val="50000"/>
            </a:schemeClr>
          </a:solidFill>
          <a:prstDash val="solid"/>
        </a:ln>
        <a:effectLst/>
        <a:scene3d>
          <a:camera prst="orthographicFront"/>
          <a:lightRig rig="flat" dir="t"/>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538071" tIns="76200" rIns="142240" bIns="76200" numCol="1" spcCol="1270" anchor="t" anchorCtr="0">
          <a:noAutofit/>
        </a:bodyPr>
        <a:lstStyle/>
        <a:p>
          <a:pPr lvl="0" algn="l" defTabSz="889000" rtl="0">
            <a:lnSpc>
              <a:spcPct val="90000"/>
            </a:lnSpc>
            <a:spcBef>
              <a:spcPct val="0"/>
            </a:spcBef>
            <a:spcAft>
              <a:spcPct val="35000"/>
            </a:spcAft>
          </a:pPr>
          <a:r>
            <a:rPr lang="en-US" sz="2000" kern="1200" dirty="0" smtClean="0">
              <a:solidFill>
                <a:schemeClr val="tx1"/>
              </a:solidFill>
            </a:rPr>
            <a:t>Improves Application Compatibility</a:t>
          </a:r>
          <a:endParaRPr lang="en-US" sz="20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smtClean="0">
              <a:solidFill>
                <a:schemeClr val="tx1"/>
              </a:solidFill>
            </a:rPr>
            <a:t>prevents one app conflicting with another</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smtClean="0">
              <a:solidFill>
                <a:schemeClr val="tx1"/>
              </a:solidFill>
            </a:rPr>
            <a:t>Prevents one app conflicting with other instances of itself</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smtClean="0">
              <a:solidFill>
                <a:schemeClr val="tx1"/>
              </a:solidFill>
            </a:rPr>
            <a:t>Fixes many issues where app wouldn’t run as standard user</a:t>
          </a:r>
          <a:endParaRPr lang="en-US" sz="1600" kern="1200" dirty="0">
            <a:solidFill>
              <a:schemeClr val="tx1"/>
            </a:solidFill>
          </a:endParaRPr>
        </a:p>
      </dsp:txBody>
      <dsp:txXfrm rot="10800000">
        <a:off x="2651724" y="1141"/>
        <a:ext cx="7800520" cy="1220191"/>
      </dsp:txXfrm>
    </dsp:sp>
    <dsp:sp modelId="{E6C08AF8-3178-40D0-8539-D815CBCD641E}">
      <dsp:nvSpPr>
        <dsp:cNvPr id="0" name=""/>
        <dsp:cNvSpPr/>
      </dsp:nvSpPr>
      <dsp:spPr>
        <a:xfrm>
          <a:off x="1736580" y="1141"/>
          <a:ext cx="1220191" cy="1220191"/>
        </a:xfrm>
        <a:prstGeom prst="ellipse">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35FB26C-0350-4F5C-921A-736C6960BF7E}">
      <dsp:nvSpPr>
        <dsp:cNvPr id="0" name=""/>
        <dsp:cNvSpPr/>
      </dsp:nvSpPr>
      <dsp:spPr>
        <a:xfrm rot="10800000">
          <a:off x="2346676" y="1543042"/>
          <a:ext cx="8105568" cy="1220191"/>
        </a:xfrm>
        <a:prstGeom prst="homePlate">
          <a:avLst/>
        </a:prstGeom>
        <a:solidFill>
          <a:schemeClr val="bg2"/>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8071" tIns="76200" rIns="142240" bIns="76200" numCol="1" spcCol="1270" anchor="t" anchorCtr="0">
          <a:noAutofit/>
        </a:bodyPr>
        <a:lstStyle/>
        <a:p>
          <a:pPr lvl="0" algn="l" defTabSz="889000" rtl="0">
            <a:lnSpc>
              <a:spcPct val="90000"/>
            </a:lnSpc>
            <a:spcBef>
              <a:spcPct val="0"/>
            </a:spcBef>
            <a:spcAft>
              <a:spcPct val="35000"/>
            </a:spcAft>
          </a:pPr>
          <a:r>
            <a:rPr lang="en-US" sz="2000" kern="1200" dirty="0" smtClean="0">
              <a:solidFill>
                <a:schemeClr val="tx1"/>
              </a:solidFill>
            </a:rPr>
            <a:t>Enables Consolidation of Session Hosts</a:t>
          </a:r>
          <a:endParaRPr lang="en-US" sz="20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smtClean="0">
              <a:solidFill>
                <a:schemeClr val="tx1"/>
              </a:solidFill>
            </a:rPr>
            <a:t>No longer any need for silos of session hosts</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smtClean="0">
              <a:solidFill>
                <a:schemeClr val="tx1"/>
              </a:solidFill>
            </a:rPr>
            <a:t>Allows session hosts to be homogenous</a:t>
          </a:r>
          <a:endParaRPr lang="en-US" sz="1600" kern="1200" dirty="0">
            <a:solidFill>
              <a:schemeClr val="tx1"/>
            </a:solidFill>
          </a:endParaRPr>
        </a:p>
      </dsp:txBody>
      <dsp:txXfrm rot="10800000">
        <a:off x="2651724" y="1543042"/>
        <a:ext cx="7800520" cy="1220191"/>
      </dsp:txXfrm>
    </dsp:sp>
    <dsp:sp modelId="{07314394-5056-460F-B225-52F73581A6B1}">
      <dsp:nvSpPr>
        <dsp:cNvPr id="0" name=""/>
        <dsp:cNvSpPr/>
      </dsp:nvSpPr>
      <dsp:spPr>
        <a:xfrm>
          <a:off x="1736580" y="1543042"/>
          <a:ext cx="1220191" cy="1220191"/>
        </a:xfrm>
        <a:prstGeom prst="ellipse">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3B3ABD-31DD-48DA-BF13-C6E0FF3DB60C}">
      <dsp:nvSpPr>
        <dsp:cNvPr id="0" name=""/>
        <dsp:cNvSpPr/>
      </dsp:nvSpPr>
      <dsp:spPr>
        <a:xfrm rot="10800000">
          <a:off x="2346676" y="3084943"/>
          <a:ext cx="8105568" cy="1220191"/>
        </a:xfrm>
        <a:prstGeom prst="homePlate">
          <a:avLst/>
        </a:prstGeom>
        <a:solidFill>
          <a:schemeClr val="bg2"/>
        </a:soli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8071" tIns="76200" rIns="142240" bIns="76200" numCol="1" spcCol="1270" anchor="t" anchorCtr="0">
          <a:noAutofit/>
        </a:bodyPr>
        <a:lstStyle/>
        <a:p>
          <a:pPr lvl="0" algn="l" defTabSz="889000" rtl="0">
            <a:lnSpc>
              <a:spcPct val="90000"/>
            </a:lnSpc>
            <a:spcBef>
              <a:spcPct val="0"/>
            </a:spcBef>
            <a:spcAft>
              <a:spcPct val="35000"/>
            </a:spcAft>
          </a:pPr>
          <a:r>
            <a:rPr lang="en-US" sz="2000" kern="1200" dirty="0" smtClean="0">
              <a:solidFill>
                <a:schemeClr val="tx1"/>
              </a:solidFill>
            </a:rPr>
            <a:t>Improves user profiles</a:t>
          </a:r>
          <a:endParaRPr lang="en-US" sz="20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smtClean="0">
              <a:solidFill>
                <a:schemeClr val="tx1"/>
              </a:solidFill>
            </a:rPr>
            <a:t>Application settings can be stored to network location / roamed independently</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smtClean="0">
              <a:solidFill>
                <a:schemeClr val="tx1"/>
              </a:solidFill>
            </a:rPr>
            <a:t>Increases usefulness of mandatory profiles</a:t>
          </a:r>
          <a:endParaRPr lang="en-US" sz="1600" kern="1200" dirty="0">
            <a:solidFill>
              <a:schemeClr val="tx1"/>
            </a:solidFill>
          </a:endParaRPr>
        </a:p>
      </dsp:txBody>
      <dsp:txXfrm rot="10800000">
        <a:off x="2651724" y="3084943"/>
        <a:ext cx="7800520" cy="1220191"/>
      </dsp:txXfrm>
    </dsp:sp>
    <dsp:sp modelId="{CDB3181C-E31B-4697-80AE-810D23891E49}">
      <dsp:nvSpPr>
        <dsp:cNvPr id="0" name=""/>
        <dsp:cNvSpPr/>
      </dsp:nvSpPr>
      <dsp:spPr>
        <a:xfrm>
          <a:off x="1736580" y="3084943"/>
          <a:ext cx="1220191" cy="1220191"/>
        </a:xfrm>
        <a:prstGeom prst="ellipse">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n-US"/>
              <a:t>Citrix Synergy</a:t>
            </a:r>
          </a:p>
          <a:p>
            <a:pPr>
              <a:defRPr/>
            </a:pPr>
            <a:r>
              <a:rPr lang="en-US"/>
              <a:t>Wednesday AM Part 1</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7B782FA-3280-4804-953B-8159C94F81B9}" type="datetimeFigureOut">
              <a:rPr lang="en-US"/>
              <a:pPr>
                <a:defRPr/>
              </a:pPr>
              <a:t>3/9/2010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45A7A3-FBFF-4B5C-A43B-7ACEBC5A3BFA}" type="slidenum">
              <a:rPr lang="en-US"/>
              <a:pPr>
                <a:defRPr/>
              </a:pPr>
              <a:t>‹#›</a:t>
            </a:fld>
            <a:endParaRPr lang="en-US"/>
          </a:p>
        </p:txBody>
      </p:sp>
    </p:spTree>
    <p:extLst>
      <p:ext uri="{BB962C8B-B14F-4D97-AF65-F5344CB8AC3E}">
        <p14:creationId xmlns:p14="http://schemas.microsoft.com/office/powerpoint/2010/main" val="289408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ED2C80-4851-4789-8BEE-960E416233B4}" type="datetimeFigureOut">
              <a:rPr lang="en-US"/>
              <a:pPr>
                <a:defRPr/>
              </a:pPr>
              <a:t>3/9/2010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8DD73EA-F81F-465A-A568-E8F65D9C6110}" type="slidenum">
              <a:rPr lang="en-US"/>
              <a:pPr>
                <a:defRPr/>
              </a:pPr>
              <a:t>‹#›</a:t>
            </a:fld>
            <a:endParaRPr lang="en-US"/>
          </a:p>
        </p:txBody>
      </p:sp>
    </p:spTree>
    <p:extLst>
      <p:ext uri="{BB962C8B-B14F-4D97-AF65-F5344CB8AC3E}">
        <p14:creationId xmlns:p14="http://schemas.microsoft.com/office/powerpoint/2010/main" val="1895251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bwMode="auto">
          <a:xfrm>
            <a:off x="382588" y="685800"/>
            <a:ext cx="6092825" cy="3429000"/>
          </a:xfrm>
          <a:noFill/>
          <a:ln>
            <a:solidFill>
              <a:srgbClr xmlns:mc="http://schemas.openxmlformats.org/markup-compatibility/2006" xmlns:a14="http://schemas.microsoft.com/office/drawing/2010/main" val="000000" mc:Ignorable=""/>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37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303" tIns="46151" rIns="92303" bIns="46151" anchor="b"/>
          <a:lstStyle/>
          <a:p>
            <a:pPr algn="r" defTabSz="920750"/>
            <a:fld id="{CCCA8060-56A7-4E6C-992E-5D157860413A}" type="slidenum">
              <a:rPr lang="en-US" sz="1200">
                <a:solidFill>
                  <a:srgbClr xmlns:mc="http://schemas.openxmlformats.org/markup-compatibility/2006" xmlns:a14="http://schemas.microsoft.com/office/drawing/2010/main" val="000000" mc:Ignorable=""/>
                </a:solidFill>
                <a:latin typeface="Calibri" pitchFamily="34" charset="0"/>
              </a:rPr>
              <a:pPr algn="r" defTabSz="920750"/>
              <a:t>1</a:t>
            </a:fld>
            <a:endParaRPr lang="en-US" sz="1200">
              <a:solidFill>
                <a:srgbClr xmlns:mc="http://schemas.openxmlformats.org/markup-compatibility/2006" xmlns:a14="http://schemas.microsoft.com/office/drawing/2010/main" val="000000" mc:Ignorable=""/>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8E2F76-F435-451C-B79A-7FFD92A2892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a:xfrm>
            <a:off x="717550" y="687388"/>
            <a:ext cx="5422900" cy="3052762"/>
          </a:xfrm>
          <a:ln/>
        </p:spPr>
      </p:sp>
      <p:sp>
        <p:nvSpPr>
          <p:cNvPr id="183298" name="Notes Placeholder 2"/>
          <p:cNvSpPr>
            <a:spLocks noGrp="1"/>
          </p:cNvSpPr>
          <p:nvPr>
            <p:ph type="body" idx="1"/>
          </p:nvPr>
        </p:nvSpPr>
        <p:spPr>
          <a:noFill/>
          <a:ln/>
        </p:spPr>
        <p:txBody>
          <a:bodyPr/>
          <a:lstStyle/>
          <a:p>
            <a:endParaRPr lang="en-US" smtClean="0"/>
          </a:p>
        </p:txBody>
      </p:sp>
      <p:sp>
        <p:nvSpPr>
          <p:cNvPr id="183299" name="Slide Number Placeholder 3"/>
          <p:cNvSpPr>
            <a:spLocks noGrp="1"/>
          </p:cNvSpPr>
          <p:nvPr>
            <p:ph type="sldNum" sz="quarter" idx="5"/>
          </p:nvPr>
        </p:nvSpPr>
        <p:spPr>
          <a:noFill/>
        </p:spPr>
        <p:txBody>
          <a:bodyPr/>
          <a:lstStyle/>
          <a:p>
            <a:fld id="{B5F4FFA8-7E81-4D78-9E4A-826EC3C2A00C}" type="slidenum">
              <a:rPr lang="en-US" smtClean="0">
                <a:latin typeface="Arial" charset="0"/>
              </a:rPr>
              <a:pPr/>
              <a:t>11</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lIns="91435" tIns="45718" rIns="91435" bIns="45718"/>
          <a:lstStyle/>
          <a:p>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Footer Placeholder 5"/>
          <p:cNvSpPr>
            <a:spLocks noGrp="1"/>
          </p:cNvSpPr>
          <p:nvPr>
            <p:ph type="ftr" sz="quarter" idx="12"/>
          </p:nvPr>
        </p:nvSpPr>
        <p:spPr>
          <a:xfrm>
            <a:off x="0" y="8685213"/>
            <a:ext cx="2971800" cy="457200"/>
          </a:xfrm>
          <a:prstGeom prst="rect">
            <a:avLst/>
          </a:prstGeom>
        </p:spPr>
        <p:txBody>
          <a:bodyPr lIns="91435" tIns="45718" rIns="91435" bIns="45718"/>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87388"/>
            <a:ext cx="5422900" cy="30527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314E51-B105-4EFD-B526-EAD40B4C9B16}"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87388"/>
            <a:ext cx="5422900" cy="30527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8E2F76-F435-451C-B79A-7FFD92A2892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D3FE2E-E718-4473-8DA5-7210E859BF9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8E2F76-F435-451C-B79A-7FFD92A2892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TextEdit="1"/>
          </p:cNvSpPr>
          <p:nvPr>
            <p:ph type="sldImg"/>
          </p:nvPr>
        </p:nvSpPr>
        <p:spPr bwMode="auto">
          <a:xfrm>
            <a:off x="382588" y="685800"/>
            <a:ext cx="6092825" cy="3429000"/>
          </a:xfrm>
          <a:noFill/>
          <a:ln>
            <a:solidFill>
              <a:srgbClr xmlns:mc="http://schemas.openxmlformats.org/markup-compatibility/2006" xmlns:a14="http://schemas.microsoft.com/office/drawing/2010/main" val="000000" mc:Ignorable=""/>
            </a:solidFill>
            <a:miter lim="800000"/>
            <a:headEnd/>
            <a:tailEnd/>
          </a:ln>
        </p:spPr>
      </p:sp>
      <p:sp>
        <p:nvSpPr>
          <p:cNvPr id="2099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Rot="1" noChangeAspect="1" noTextEdit="1"/>
          </p:cNvSpPr>
          <p:nvPr>
            <p:ph type="sldImg"/>
          </p:nvPr>
        </p:nvSpPr>
        <p:spPr bwMode="auto">
          <a:xfrm>
            <a:off x="382588" y="685800"/>
            <a:ext cx="6092825" cy="3429000"/>
          </a:xfrm>
          <a:noFill/>
          <a:ln>
            <a:solidFill>
              <a:srgbClr xmlns:mc="http://schemas.openxmlformats.org/markup-compatibility/2006" xmlns:a14="http://schemas.microsoft.com/office/drawing/2010/main" val="000000" mc:Ignorable=""/>
            </a:solidFill>
            <a:miter lim="800000"/>
            <a:headEnd/>
            <a:tailEnd/>
          </a:ln>
        </p:spPr>
      </p:sp>
      <p:sp>
        <p:nvSpPr>
          <p:cNvPr id="2160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xfrm>
            <a:off x="382588" y="685800"/>
            <a:ext cx="6092825" cy="3429000"/>
          </a:xfrm>
          <a:noFill/>
          <a:ln>
            <a:solidFill>
              <a:srgbClr xmlns:mc="http://schemas.openxmlformats.org/markup-compatibility/2006" xmlns:a14="http://schemas.microsoft.com/office/drawing/2010/main" val="000000" mc:Ignorable=""/>
            </a:solidFill>
            <a:miter lim="800000"/>
            <a:headEnd/>
            <a:tailEnd/>
          </a:ln>
        </p:spPr>
      </p:sp>
      <p:sp>
        <p:nvSpPr>
          <p:cNvPr id="2058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TextEdit="1"/>
          </p:cNvSpPr>
          <p:nvPr>
            <p:ph type="sldImg"/>
          </p:nvPr>
        </p:nvSpPr>
        <p:spPr bwMode="auto">
          <a:xfrm>
            <a:off x="382588" y="685800"/>
            <a:ext cx="6092825" cy="3429000"/>
          </a:xfrm>
          <a:noFill/>
          <a:ln>
            <a:solidFill>
              <a:srgbClr xmlns:mc="http://schemas.openxmlformats.org/markup-compatibility/2006" xmlns:a14="http://schemas.microsoft.com/office/drawing/2010/main" val="000000" mc:Ignorable=""/>
            </a:solidFill>
            <a:miter lim="800000"/>
            <a:headEnd/>
            <a:tailEnd/>
          </a:ln>
        </p:spPr>
      </p:sp>
      <p:sp>
        <p:nvSpPr>
          <p:cNvPr id="2201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xfrm>
            <a:off x="382588" y="685800"/>
            <a:ext cx="6092825" cy="3429000"/>
          </a:xfrm>
          <a:noFill/>
          <a:ln>
            <a:solidFill>
              <a:srgbClr xmlns:mc="http://schemas.openxmlformats.org/markup-compatibility/2006" xmlns:a14="http://schemas.microsoft.com/office/drawing/2010/main" val="000000" mc:Ignorable=""/>
            </a:solidFill>
            <a:miter lim="800000"/>
            <a:headEnd/>
            <a:tailEnd/>
          </a:ln>
        </p:spPr>
      </p:sp>
      <p:sp>
        <p:nvSpPr>
          <p:cNvPr id="222210"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Broadest device support: Desktop appliance (windows, </a:t>
            </a:r>
            <a:r>
              <a:rPr lang="en-US" dirty="0" err="1" smtClean="0"/>
              <a:t>linux</a:t>
            </a:r>
            <a:r>
              <a:rPr lang="en-US" dirty="0" smtClean="0"/>
              <a:t>), Repurposed PC (windows, </a:t>
            </a:r>
            <a:r>
              <a:rPr lang="en-US" dirty="0" err="1" smtClean="0"/>
              <a:t>linux</a:t>
            </a:r>
            <a:r>
              <a:rPr lang="en-US" dirty="0" smtClean="0"/>
              <a:t>), Home PC, Macintosh, </a:t>
            </a:r>
            <a:r>
              <a:rPr lang="en-US" dirty="0" err="1" smtClean="0"/>
              <a:t>Netbook</a:t>
            </a:r>
            <a:r>
              <a:rPr lang="en-US" dirty="0" smtClean="0"/>
              <a:t> </a:t>
            </a:r>
          </a:p>
          <a:p>
            <a:pPr marL="0" lvl="1" eaLnBrk="1" hangingPunct="1">
              <a:spcBef>
                <a:spcPct val="0"/>
              </a:spcBef>
            </a:pPr>
            <a:r>
              <a:rPr lang="en-US" dirty="0" smtClean="0"/>
              <a:t>Any hypervisor</a:t>
            </a:r>
          </a:p>
          <a:p>
            <a:pPr marL="0" lvl="1" eaLnBrk="1" hangingPunct="1">
              <a:spcBef>
                <a:spcPct val="0"/>
              </a:spcBef>
            </a:pPr>
            <a:r>
              <a:rPr lang="en-US" dirty="0" smtClean="0"/>
              <a:t>All 5 Delivery Models</a:t>
            </a:r>
          </a:p>
          <a:p>
            <a:pPr marL="0" lvl="1" eaLnBrk="1" hangingPunct="1">
              <a:spcBef>
                <a:spcPct val="0"/>
              </a:spcBef>
            </a:pPr>
            <a:r>
              <a:rPr lang="en-US" dirty="0" smtClean="0"/>
              <a:t>Got to be 5 and not 6 strategic features</a:t>
            </a:r>
          </a:p>
          <a:p>
            <a:pPr marL="0" lvl="1" eaLnBrk="1" hangingPunct="1">
              <a:spcBef>
                <a:spcPct val="0"/>
              </a:spcBef>
            </a:pPr>
            <a:r>
              <a:rPr lang="en-US" dirty="0" smtClean="0"/>
              <a:t>Where does OD apps sit?</a:t>
            </a:r>
          </a:p>
          <a:p>
            <a:pPr marL="0" lvl="1" eaLnBrk="1" hangingPunct="1">
              <a:spcBef>
                <a:spcPct val="0"/>
              </a:spcBef>
            </a:pPr>
            <a:r>
              <a:rPr lang="en-US" dirty="0" smtClean="0">
                <a:solidFill>
                  <a:srgbClr xmlns:mc="http://schemas.openxmlformats.org/markup-compatibility/2006" xmlns:a14="http://schemas.microsoft.com/office/drawing/2010/main" val="BFBFBF" mc:Ignorable=""/>
                </a:solidFill>
              </a:rPr>
              <a:t>Any hypervisor</a:t>
            </a:r>
          </a:p>
          <a:p>
            <a:pPr marL="0" lvl="1" eaLnBrk="1" hangingPunct="1">
              <a:spcBef>
                <a:spcPct val="0"/>
              </a:spcBef>
            </a:pPr>
            <a:r>
              <a:rPr lang="en-US" dirty="0" smtClean="0">
                <a:solidFill>
                  <a:srgbClr xmlns:mc="http://schemas.openxmlformats.org/markup-compatibility/2006" xmlns:a14="http://schemas.microsoft.com/office/drawing/2010/main" val="BFBFBF" mc:Ignorable=""/>
                </a:solidFill>
              </a:rPr>
              <a:t>Single instance management / model / architecture</a:t>
            </a:r>
          </a:p>
          <a:p>
            <a:pPr marL="0" lvl="1" eaLnBrk="1" hangingPunct="1">
              <a:spcBef>
                <a:spcPct val="0"/>
              </a:spcBef>
            </a:pPr>
            <a:r>
              <a:rPr lang="en-US" dirty="0" smtClean="0">
                <a:solidFill>
                  <a:srgbClr xmlns:mc="http://schemas.openxmlformats.org/markup-compatibility/2006" xmlns:a14="http://schemas.microsoft.com/office/drawing/2010/main" val="BFBFBF" mc:Ignorable=""/>
                </a:solidFill>
              </a:rPr>
              <a:t>Option/method</a:t>
            </a:r>
          </a:p>
          <a:p>
            <a:pPr marL="0" lvl="1" eaLnBrk="1" hangingPunct="1">
              <a:spcBef>
                <a:spcPct val="0"/>
              </a:spcBef>
            </a:pPr>
            <a:r>
              <a:rPr lang="en-US" dirty="0" smtClean="0">
                <a:solidFill>
                  <a:srgbClr xmlns:mc="http://schemas.openxmlformats.org/markup-compatibility/2006" xmlns:a14="http://schemas.microsoft.com/office/drawing/2010/main" val="BFBFBF" mc:Ignorable=""/>
                </a:solidFill>
              </a:rPr>
              <a:t>Multi-XYZ delivery architecture</a:t>
            </a:r>
          </a:p>
          <a:p>
            <a:pPr marL="0" lvl="1" eaLnBrk="1" hangingPunct="1">
              <a:spcBef>
                <a:spcPct val="0"/>
              </a:spcBef>
            </a:pPr>
            <a:r>
              <a:rPr lang="en-US" dirty="0" smtClean="0">
                <a:solidFill>
                  <a:srgbClr xmlns:mc="http://schemas.openxmlformats.org/markup-compatibility/2006" xmlns:a14="http://schemas.microsoft.com/office/drawing/2010/main" val="BFBFBF" mc:Ignorable=""/>
                </a:solidFill>
              </a:rPr>
              <a:t>Mode;</a:t>
            </a:r>
          </a:p>
          <a:p>
            <a:pPr marL="0" lvl="1" eaLnBrk="1" hangingPunct="1">
              <a:spcBef>
                <a:spcPct val="0"/>
              </a:spcBef>
            </a:pPr>
            <a:r>
              <a:rPr lang="en-US" dirty="0" smtClean="0">
                <a:solidFill>
                  <a:srgbClr xmlns:mc="http://schemas.openxmlformats.org/markup-compatibility/2006" xmlns:a14="http://schemas.microsoft.com/office/drawing/2010/main" val="BFBFBF" mc:Ignorable=""/>
                </a:solidFill>
              </a:rPr>
              <a:t>On demand versus self-service </a:t>
            </a:r>
          </a:p>
          <a:p>
            <a:pPr marL="0" lvl="1" eaLnBrk="1" hangingPunct="1">
              <a:spcBef>
                <a:spcPct val="0"/>
              </a:spcBef>
            </a:pPr>
            <a:endParaRPr lang="en-US" dirty="0" smtClean="0"/>
          </a:p>
          <a:p>
            <a:pPr eaLnBrk="1" hangingPunct="1">
              <a:spcBef>
                <a:spcPct val="0"/>
              </a:spcBef>
            </a:pPr>
            <a:endParaRPr lang="en-US" dirty="0" smtClean="0"/>
          </a:p>
        </p:txBody>
      </p:sp>
      <p:sp>
        <p:nvSpPr>
          <p:cNvPr id="228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E85E2-D95F-4A00-B4D6-D5353F4C8FF4}" type="slidenum">
              <a:rPr lang="en-US">
                <a:solidFill>
                  <a:srgbClr xmlns:mc="http://schemas.openxmlformats.org/markup-compatibility/2006" xmlns:a14="http://schemas.microsoft.com/office/drawing/2010/main" val="000000" mc:Ignorable=""/>
                </a:solidFill>
              </a:rPr>
              <a:pPr fontAlgn="base">
                <a:spcBef>
                  <a:spcPct val="0"/>
                </a:spcBef>
                <a:spcAft>
                  <a:spcPct val="0"/>
                </a:spcAft>
                <a:defRPr/>
              </a:pPr>
              <a:t>21</a:t>
            </a:fld>
            <a:endParaRPr lang="en-US">
              <a:solidFill>
                <a:srgbClr xmlns:mc="http://schemas.openxmlformats.org/markup-compatibility/2006" xmlns:a14="http://schemas.microsoft.com/office/drawing/2010/main" val="000000" mc:Ignorable=""/>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87388"/>
            <a:ext cx="5422900" cy="30527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03375E-CEC1-4AC3-BBFC-3A408BFC860A}"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87388"/>
            <a:ext cx="5422900" cy="30527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03375E-CEC1-4AC3-BBFC-3A408BFC860A}"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87388"/>
            <a:ext cx="5422900" cy="30527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8E2F76-F435-451C-B79A-7FFD92A2892B}"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87388"/>
            <a:ext cx="5422900" cy="30527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D3FE2E-E718-4473-8DA5-7210E859BF9B}"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xfrm>
            <a:off x="382588" y="685800"/>
            <a:ext cx="6092825" cy="3429000"/>
          </a:xfrm>
          <a:noFill/>
          <a:ln>
            <a:solidFill>
              <a:srgbClr xmlns:mc="http://schemas.openxmlformats.org/markup-compatibility/2006" xmlns:a14="http://schemas.microsoft.com/office/drawing/2010/main" val="000000" mc:Ignorable=""/>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4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E5FE28-9376-4075-90D0-931B0590CCCA}" type="slidenum">
              <a:rPr lang="en-US"/>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p:cNvSpPr>
          <p:nvPr>
            <p:ph type="sldImg"/>
          </p:nvPr>
        </p:nvSpPr>
        <p:spPr bwMode="auto">
          <a:xfrm>
            <a:off x="382588" y="685800"/>
            <a:ext cx="6092825" cy="3429000"/>
          </a:xfrm>
          <a:noFill/>
          <a:ln>
            <a:solidFill>
              <a:srgbClr xmlns:mc="http://schemas.openxmlformats.org/markup-compatibility/2006" xmlns:a14="http://schemas.microsoft.com/office/drawing/2010/main" val="000000" mc:Ignorable=""/>
            </a:solidFill>
            <a:miter lim="800000"/>
            <a:headEnd/>
            <a:tailEnd/>
          </a:ln>
        </p:spPr>
      </p:sp>
      <p:sp>
        <p:nvSpPr>
          <p:cNvPr id="228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0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407616-313D-458E-8766-698D702FCA3D}" type="slidenum">
              <a:rPr lang="en-US"/>
              <a:pPr fontAlgn="base">
                <a:spcBef>
                  <a:spcPct val="0"/>
                </a:spcBef>
                <a:spcAft>
                  <a:spcPct val="0"/>
                </a:spcAft>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152196B9-2543-4F22-9A7E-F8AD5CE3054D}" type="slidenum">
              <a:rPr lang="en-US">
                <a:solidFill>
                  <a:prstClr val="black"/>
                </a:solidFill>
                <a:latin typeface="Arial" charset="0"/>
              </a:rPr>
              <a:pPr algn="r" rtl="0" fontAlgn="base">
                <a:spcBef>
                  <a:spcPct val="0"/>
                </a:spcBef>
                <a:spcAft>
                  <a:spcPct val="0"/>
                </a:spcAft>
                <a:defRPr/>
              </a:pPr>
              <a:t>30</a:t>
            </a:fld>
            <a:endParaRPr lang="en-US" dirty="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52196B9-2543-4F22-9A7E-F8AD5CE3054D}"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52196B9-2543-4F22-9A7E-F8AD5CE3054D}"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87388"/>
            <a:ext cx="5422900" cy="30527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8E2F76-F435-451C-B79A-7FFD92A2892B}"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http://virtualizationreview.com/features/article.aspx?editorialsid=2599</a:t>
            </a:r>
          </a:p>
          <a:p>
            <a:endParaRPr lang="en-US" dirty="0"/>
          </a:p>
        </p:txBody>
      </p:sp>
      <p:sp>
        <p:nvSpPr>
          <p:cNvPr id="4" name="Slide Number Placeholder 3"/>
          <p:cNvSpPr>
            <a:spLocks noGrp="1"/>
          </p:cNvSpPr>
          <p:nvPr>
            <p:ph type="sldNum" sz="quarter" idx="10"/>
          </p:nvPr>
        </p:nvSpPr>
        <p:spPr/>
        <p:txBody>
          <a:bodyPr/>
          <a:lstStyle/>
          <a:p>
            <a:pPr algn="r" defTabSz="457200" rtl="0"/>
            <a:fld id="{D38E2F76-F435-451C-B79A-7FFD92A2892B}" type="slidenum">
              <a:rPr lang="en-US" sz="1200" kern="1200">
                <a:solidFill>
                  <a:prstClr val="black"/>
                </a:solidFill>
                <a:latin typeface="Calibri"/>
                <a:ea typeface="+mn-ea"/>
                <a:cs typeface="+mn-cs"/>
              </a:rPr>
              <a:pPr algn="r" defTabSz="457200" rtl="0"/>
              <a:t>34</a:t>
            </a:fld>
            <a:endParaRPr lang="en-US" sz="1200" kern="1200">
              <a:solidFill>
                <a:prstClr val="black"/>
              </a:solidFill>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http://virtualizationreview.com/features/article.aspx?editorialsid=2599</a:t>
            </a:r>
          </a:p>
          <a:p>
            <a:endParaRPr lang="en-US" dirty="0"/>
          </a:p>
        </p:txBody>
      </p:sp>
      <p:sp>
        <p:nvSpPr>
          <p:cNvPr id="4" name="Slide Number Placeholder 3"/>
          <p:cNvSpPr>
            <a:spLocks noGrp="1"/>
          </p:cNvSpPr>
          <p:nvPr>
            <p:ph type="sldNum" sz="quarter" idx="10"/>
          </p:nvPr>
        </p:nvSpPr>
        <p:spPr/>
        <p:txBody>
          <a:bodyPr/>
          <a:lstStyle/>
          <a:p>
            <a:pPr algn="r" defTabSz="457200" rtl="0"/>
            <a:fld id="{D38E2F76-F435-451C-B79A-7FFD92A2892B}" type="slidenum">
              <a:rPr lang="en-US" sz="1200" kern="1200">
                <a:solidFill>
                  <a:prstClr val="black"/>
                </a:solidFill>
                <a:latin typeface="Calibri"/>
                <a:ea typeface="+mn-ea"/>
                <a:cs typeface="+mn-cs"/>
              </a:rPr>
              <a:pPr algn="r" defTabSz="457200" rtl="0"/>
              <a:t>35</a:t>
            </a:fld>
            <a:endParaRPr lang="en-US" sz="1200" kern="1200">
              <a:solidFill>
                <a:prstClr val="black"/>
              </a:solidFill>
              <a:latin typeface="Calibri"/>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http://virtualizationreview.com/features/article.aspx?editorialsid=2599</a:t>
            </a:r>
          </a:p>
          <a:p>
            <a:endParaRPr lang="en-US" dirty="0"/>
          </a:p>
        </p:txBody>
      </p:sp>
      <p:sp>
        <p:nvSpPr>
          <p:cNvPr id="4" name="Slide Number Placeholder 3"/>
          <p:cNvSpPr>
            <a:spLocks noGrp="1"/>
          </p:cNvSpPr>
          <p:nvPr>
            <p:ph type="sldNum" sz="quarter" idx="10"/>
          </p:nvPr>
        </p:nvSpPr>
        <p:spPr/>
        <p:txBody>
          <a:bodyPr/>
          <a:lstStyle/>
          <a:p>
            <a:pPr algn="r" defTabSz="457200" rtl="0"/>
            <a:fld id="{D38E2F76-F435-451C-B79A-7FFD92A2892B}" type="slidenum">
              <a:rPr lang="en-US" sz="1200" kern="1200">
                <a:solidFill>
                  <a:prstClr val="black"/>
                </a:solidFill>
                <a:latin typeface="Calibri"/>
                <a:ea typeface="+mn-ea"/>
                <a:cs typeface="+mn-cs"/>
              </a:rPr>
              <a:pPr algn="r" defTabSz="457200" rtl="0"/>
              <a:t>36</a:t>
            </a:fld>
            <a:endParaRPr lang="en-US" sz="1200" kern="1200">
              <a:solidFill>
                <a:prstClr val="black"/>
              </a:solidFill>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http://virtualizationreview.com/features/article.aspx?editorialsid=2599</a:t>
            </a:r>
          </a:p>
          <a:p>
            <a:endParaRPr lang="en-US" dirty="0"/>
          </a:p>
        </p:txBody>
      </p:sp>
      <p:sp>
        <p:nvSpPr>
          <p:cNvPr id="4" name="Slide Number Placeholder 3"/>
          <p:cNvSpPr>
            <a:spLocks noGrp="1"/>
          </p:cNvSpPr>
          <p:nvPr>
            <p:ph type="sldNum" sz="quarter" idx="10"/>
          </p:nvPr>
        </p:nvSpPr>
        <p:spPr/>
        <p:txBody>
          <a:bodyPr/>
          <a:lstStyle/>
          <a:p>
            <a:pPr algn="r" defTabSz="457200" rtl="0"/>
            <a:fld id="{D38E2F76-F435-451C-B79A-7FFD92A2892B}" type="slidenum">
              <a:rPr lang="en-US" sz="1200" kern="1200">
                <a:solidFill>
                  <a:prstClr val="black"/>
                </a:solidFill>
                <a:latin typeface="Calibri"/>
                <a:ea typeface="+mn-ea"/>
                <a:cs typeface="+mn-cs"/>
              </a:rPr>
              <a:pPr algn="r" defTabSz="457200" rtl="0"/>
              <a:t>37</a:t>
            </a:fld>
            <a:endParaRPr lang="en-US" sz="1200" kern="1200">
              <a:solidFill>
                <a:prstClr val="black"/>
              </a:solidFill>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a:p>
            <a:pPr lvl="0"/>
            <a:endParaRPr lang="en-US" dirty="0" smtClean="0"/>
          </a:p>
          <a:p>
            <a:pPr lvl="0"/>
            <a:r>
              <a:rPr lang="en-US" dirty="0" smtClean="0"/>
              <a:t>Two simple SKUs for Microsoft VDI</a:t>
            </a:r>
          </a:p>
          <a:p>
            <a:pPr lvl="0"/>
            <a:r>
              <a:rPr lang="en-US" dirty="0" smtClean="0"/>
              <a:t>Simple device based annual subscription model</a:t>
            </a:r>
          </a:p>
          <a:p>
            <a:pPr lvl="0"/>
            <a:endParaRPr lang="en-US" dirty="0" smtClean="0"/>
          </a:p>
          <a:p>
            <a:pPr rtl="0" eaLnBrk="0" fontAlgn="base" latinLnBrk="0" hangingPunct="0"/>
            <a:r>
              <a:rPr lang="en-US" dirty="0" smtClean="0">
                <a:latin typeface="Calibri" pitchFamily="34" charset="0"/>
              </a:rPr>
              <a:t>Server Provisioning &amp; Power Management</a:t>
            </a:r>
          </a:p>
          <a:p>
            <a:pPr rtl="0" eaLnBrk="0" fontAlgn="base" latinLnBrk="0" hangingPunct="0"/>
            <a:r>
              <a:rPr lang="en-US" dirty="0" smtClean="0">
                <a:latin typeface="Calibri" pitchFamily="34" charset="0"/>
              </a:rPr>
              <a:t>HA &amp; Disaster Recovery (VPX Load Balancing)</a:t>
            </a:r>
          </a:p>
          <a:p>
            <a:pPr rtl="0" eaLnBrk="0" fontAlgn="base" latinLnBrk="0" hangingPunct="0"/>
            <a:r>
              <a:rPr lang="en-US" dirty="0" smtClean="0">
                <a:latin typeface="Calibri" pitchFamily="34" charset="0"/>
              </a:rPr>
              <a:t>Advanced Security &amp; Access Control</a:t>
            </a:r>
          </a:p>
          <a:p>
            <a:pPr rtl="0" eaLnBrk="0" fontAlgn="base" latinLnBrk="0" hangingPunct="0"/>
            <a:r>
              <a:rPr lang="en-US" dirty="0" smtClean="0">
                <a:latin typeface="Calibri" pitchFamily="34" charset="0"/>
              </a:rPr>
              <a:t>Service Level Monitoring &amp; Reporting</a:t>
            </a:r>
          </a:p>
          <a:p>
            <a:pPr rtl="0" eaLnBrk="0" fontAlgn="base" latinLnBrk="0" hangingPunct="0"/>
            <a:r>
              <a:rPr lang="en-US" dirty="0" smtClean="0">
                <a:latin typeface="Calibri" pitchFamily="34" charset="0"/>
              </a:rPr>
              <a:t>Branch Office Delivery</a:t>
            </a:r>
          </a:p>
          <a:p>
            <a:endParaRPr lang="en-US" baseline="0" dirty="0" smtClean="0"/>
          </a:p>
        </p:txBody>
      </p:sp>
      <p:sp>
        <p:nvSpPr>
          <p:cNvPr id="4" name="Header Placeholder 3"/>
          <p:cNvSpPr>
            <a:spLocks noGrp="1"/>
          </p:cNvSpPr>
          <p:nvPr>
            <p:ph type="hdr" sz="quarter" idx="10"/>
          </p:nvPr>
        </p:nvSpPr>
        <p:spPr>
          <a:xfrm>
            <a:off x="0" y="0"/>
            <a:ext cx="2971800" cy="457200"/>
          </a:xfrm>
          <a:prstGeom prst="rect">
            <a:avLst/>
          </a:prstGeom>
        </p:spPr>
        <p:txBody>
          <a:bodyPr lIns="91430" tIns="45716" rIns="91430" bIns="45716"/>
          <a:lstStyle/>
          <a:p>
            <a:pPr>
              <a:defRPr/>
            </a:pPr>
            <a:endParaRPr lang="en-US" dirty="0"/>
          </a:p>
        </p:txBody>
      </p:sp>
      <p:sp>
        <p:nvSpPr>
          <p:cNvPr id="5" name="Date Placeholder 4"/>
          <p:cNvSpPr>
            <a:spLocks noGrp="1"/>
          </p:cNvSpPr>
          <p:nvPr>
            <p:ph type="dt" idx="11"/>
          </p:nvPr>
        </p:nvSpPr>
        <p:spPr/>
        <p:txBody>
          <a:bodyPr/>
          <a:lstStyle/>
          <a:p>
            <a:pPr>
              <a:defRPr/>
            </a:pPr>
            <a:fld id="{F7453312-E598-4A13-8F41-B8F0C5F36E3A}" type="datetime8">
              <a:rPr lang="en-US" smtClean="0"/>
              <a:pPr>
                <a:defRPr/>
              </a:pPr>
              <a:t>3/9/2010 8:30 AM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lIns="91430" tIns="45716" rIns="91430" bIns="45716"/>
          <a:lstStyle/>
          <a:p>
            <a:pPr>
              <a:defRPr/>
            </a:pPr>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B16B0806-ED13-4AA7-885D-468340201185}"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a:p>
            <a:pPr lvl="0"/>
            <a:endParaRPr lang="en-US" dirty="0" smtClean="0"/>
          </a:p>
          <a:p>
            <a:pPr lvl="0"/>
            <a:r>
              <a:rPr lang="en-US" dirty="0" smtClean="0"/>
              <a:t>Two simple SKUs for Microsoft VDI</a:t>
            </a:r>
          </a:p>
          <a:p>
            <a:pPr lvl="0"/>
            <a:r>
              <a:rPr lang="en-US" dirty="0" smtClean="0"/>
              <a:t>Simple device based annual subscription model</a:t>
            </a:r>
          </a:p>
          <a:p>
            <a:pPr lvl="0"/>
            <a:endParaRPr lang="en-US" dirty="0" smtClean="0"/>
          </a:p>
          <a:p>
            <a:pPr rtl="0" eaLnBrk="0" fontAlgn="base" latinLnBrk="0" hangingPunct="0"/>
            <a:r>
              <a:rPr lang="en-US" dirty="0" smtClean="0">
                <a:latin typeface="Calibri" pitchFamily="34" charset="0"/>
              </a:rPr>
              <a:t>Server Provisioning &amp; Power Management</a:t>
            </a:r>
          </a:p>
          <a:p>
            <a:pPr rtl="0" eaLnBrk="0" fontAlgn="base" latinLnBrk="0" hangingPunct="0"/>
            <a:r>
              <a:rPr lang="en-US" dirty="0" smtClean="0">
                <a:latin typeface="Calibri" pitchFamily="34" charset="0"/>
              </a:rPr>
              <a:t>HA &amp; Disaster Recovery (VPX Load Balancing)</a:t>
            </a:r>
          </a:p>
          <a:p>
            <a:pPr rtl="0" eaLnBrk="0" fontAlgn="base" latinLnBrk="0" hangingPunct="0"/>
            <a:r>
              <a:rPr lang="en-US" dirty="0" smtClean="0">
                <a:latin typeface="Calibri" pitchFamily="34" charset="0"/>
              </a:rPr>
              <a:t>Advanced Security &amp; Access Control</a:t>
            </a:r>
          </a:p>
          <a:p>
            <a:pPr rtl="0" eaLnBrk="0" fontAlgn="base" latinLnBrk="0" hangingPunct="0"/>
            <a:r>
              <a:rPr lang="en-US" dirty="0" smtClean="0">
                <a:latin typeface="Calibri" pitchFamily="34" charset="0"/>
              </a:rPr>
              <a:t>Service Level Monitoring &amp; Reporting</a:t>
            </a:r>
          </a:p>
          <a:p>
            <a:pPr rtl="0" eaLnBrk="0" fontAlgn="base" latinLnBrk="0" hangingPunct="0"/>
            <a:r>
              <a:rPr lang="en-US" dirty="0" smtClean="0">
                <a:latin typeface="Calibri" pitchFamily="34" charset="0"/>
              </a:rPr>
              <a:t>Branch Office Delivery</a:t>
            </a:r>
          </a:p>
          <a:p>
            <a:endParaRPr lang="en-US" baseline="0" dirty="0" smtClean="0"/>
          </a:p>
        </p:txBody>
      </p:sp>
      <p:sp>
        <p:nvSpPr>
          <p:cNvPr id="4" name="Header Placeholder 3"/>
          <p:cNvSpPr>
            <a:spLocks noGrp="1"/>
          </p:cNvSpPr>
          <p:nvPr>
            <p:ph type="hdr" sz="quarter" idx="10"/>
          </p:nvPr>
        </p:nvSpPr>
        <p:spPr>
          <a:xfrm>
            <a:off x="0" y="0"/>
            <a:ext cx="2971800" cy="457200"/>
          </a:xfrm>
          <a:prstGeom prst="rect">
            <a:avLst/>
          </a:prstGeom>
        </p:spPr>
        <p:txBody>
          <a:bodyPr lIns="91430" tIns="45716" rIns="91430" bIns="45716"/>
          <a:lstStyle/>
          <a:p>
            <a:pPr>
              <a:defRPr/>
            </a:pPr>
            <a:endParaRPr lang="en-US" dirty="0"/>
          </a:p>
        </p:txBody>
      </p:sp>
      <p:sp>
        <p:nvSpPr>
          <p:cNvPr id="5" name="Date Placeholder 4"/>
          <p:cNvSpPr>
            <a:spLocks noGrp="1"/>
          </p:cNvSpPr>
          <p:nvPr>
            <p:ph type="dt" idx="11"/>
          </p:nvPr>
        </p:nvSpPr>
        <p:spPr/>
        <p:txBody>
          <a:bodyPr/>
          <a:lstStyle/>
          <a:p>
            <a:pPr>
              <a:defRPr/>
            </a:pPr>
            <a:fld id="{F7453312-E598-4A13-8F41-B8F0C5F36E3A}" type="datetime8">
              <a:rPr lang="en-US" smtClean="0"/>
              <a:pPr>
                <a:defRPr/>
              </a:pPr>
              <a:t>3/9/2010 8:30 AM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lIns="91430" tIns="45716" rIns="91430" bIns="45716"/>
          <a:lstStyle/>
          <a:p>
            <a:pPr>
              <a:defRPr/>
            </a:pPr>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B16B0806-ED13-4AA7-885D-468340201185}"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03375E-CEC1-4AC3-BBFC-3A408BFC860A}"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6D3FE2E-E718-4473-8DA5-7210E859BF9B}"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xfrm>
            <a:off x="717550" y="687388"/>
            <a:ext cx="5422900" cy="3052762"/>
          </a:xfrm>
          <a:ln/>
        </p:spPr>
      </p:sp>
      <p:sp>
        <p:nvSpPr>
          <p:cNvPr id="3" name="Notes Placeholder 2"/>
          <p:cNvSpPr>
            <a:spLocks noGrp="1"/>
          </p:cNvSpPr>
          <p:nvPr>
            <p:ph type="body" idx="1"/>
          </p:nvPr>
        </p:nvSpPr>
        <p:spPr/>
        <p:txBody>
          <a:bodyPr>
            <a:normAutofit lnSpcReduction="10000"/>
          </a:bodyPr>
          <a:lstStyle/>
          <a:p>
            <a:pPr>
              <a:defRPr/>
            </a:pPr>
            <a:r>
              <a:rPr lang="en-US" dirty="0" smtClean="0">
                <a:latin typeface="+mn-lt"/>
              </a:rPr>
              <a:t>The more you </a:t>
            </a:r>
            <a:r>
              <a:rPr lang="en-US" dirty="0" err="1" smtClean="0">
                <a:latin typeface="+mn-lt"/>
              </a:rPr>
              <a:t>virtualize</a:t>
            </a:r>
            <a:r>
              <a:rPr lang="en-US" dirty="0" smtClean="0">
                <a:latin typeface="+mn-lt"/>
              </a:rPr>
              <a:t>, the more complex your environment can become, and the more essential a comprehensive management system is to enabling a cost-effective, dynamic infrastructure. </a:t>
            </a:r>
          </a:p>
          <a:p>
            <a:pPr>
              <a:defRPr/>
            </a:pPr>
            <a:r>
              <a:rPr lang="en-US" dirty="0" smtClean="0">
                <a:latin typeface="+mn-lt"/>
              </a:rPr>
              <a:t> </a:t>
            </a:r>
          </a:p>
          <a:p>
            <a:pPr>
              <a:defRPr/>
            </a:pPr>
            <a:r>
              <a:rPr lang="en-US" dirty="0" smtClean="0">
                <a:latin typeface="+mn-lt"/>
              </a:rPr>
              <a:t>With the Microsoft System Center suite, you get System Center Virtual Machine Manager, System Center Operations Manager, System Center Configuration Manager and System Center Data Protection Manager—all integrated and all for one price. </a:t>
            </a:r>
          </a:p>
          <a:p>
            <a:pPr>
              <a:defRPr/>
            </a:pPr>
            <a:r>
              <a:rPr lang="en-US" dirty="0" smtClean="0">
                <a:latin typeface="+mn-lt"/>
              </a:rPr>
              <a:t> </a:t>
            </a:r>
          </a:p>
          <a:p>
            <a:pPr>
              <a:defRPr/>
            </a:pPr>
            <a:r>
              <a:rPr lang="en-US" dirty="0" smtClean="0">
                <a:latin typeface="+mn-lt"/>
              </a:rPr>
              <a:t>Don’t be confused by VMware’s comparison of our management solutions. It tends to group all of its products together and then pit them against System Center Virtual Machine Manager. But for a realistic assessment, you should compare them to the System Center suite. System Center gives you all the features of the disparate VMware products, and much more. It is the only solution that lets you easily manage physical machines, and provides both host </a:t>
            </a:r>
            <a:r>
              <a:rPr lang="en-US" i="1" dirty="0" smtClean="0">
                <a:latin typeface="+mn-lt"/>
              </a:rPr>
              <a:t>and</a:t>
            </a:r>
            <a:r>
              <a:rPr lang="en-US" dirty="0" smtClean="0">
                <a:latin typeface="+mn-lt"/>
              </a:rPr>
              <a:t> in-guest management of virtual machines—all through one pane </a:t>
            </a:r>
            <a:r>
              <a:rPr lang="en-US" smtClean="0">
                <a:latin typeface="+mn-lt"/>
              </a:rPr>
              <a:t>of glass. </a:t>
            </a:r>
            <a:endParaRPr lang="en-US" dirty="0" smtClean="0">
              <a:latin typeface="+mn-lt"/>
            </a:endParaRPr>
          </a:p>
          <a:p>
            <a:pPr>
              <a:defRPr/>
            </a:pPr>
            <a:r>
              <a:rPr lang="en-US" dirty="0" smtClean="0">
                <a:latin typeface="+mn-lt"/>
              </a:rPr>
              <a:t> </a:t>
            </a:r>
          </a:p>
          <a:p>
            <a:pPr>
              <a:defRPr/>
            </a:pPr>
            <a:r>
              <a:rPr lang="en-US" dirty="0" smtClean="0">
                <a:latin typeface="+mn-lt"/>
              </a:rPr>
              <a:t>Even if you already use VMware, you can still take advantage of everything Microsoft has to offer, particularly as you move to </a:t>
            </a:r>
            <a:r>
              <a:rPr lang="en-US" dirty="0" err="1" smtClean="0">
                <a:latin typeface="+mn-lt"/>
              </a:rPr>
              <a:t>virtualize</a:t>
            </a:r>
            <a:r>
              <a:rPr lang="en-US" dirty="0" smtClean="0">
                <a:latin typeface="+mn-lt"/>
              </a:rPr>
              <a:t> more servers. You don’t have to rip and replace because, unlike VMware, Microsoft can manage your existing VMware virtual machines, as well as your Hyper-V virtual machines, through the same integrated system.</a:t>
            </a:r>
            <a:endParaRPr lang="en-US" dirty="0" smtClean="0"/>
          </a:p>
          <a:p>
            <a:pPr>
              <a:defRPr/>
            </a:pPr>
            <a:endParaRPr lang="en-US" dirty="0"/>
          </a:p>
        </p:txBody>
      </p:sp>
      <p:sp>
        <p:nvSpPr>
          <p:cNvPr id="142339" name="Slide Number Placeholder 3"/>
          <p:cNvSpPr txBox="1">
            <a:spLocks noGrp="1"/>
          </p:cNvSpPr>
          <p:nvPr/>
        </p:nvSpPr>
        <p:spPr bwMode="auto">
          <a:xfrm>
            <a:off x="3884613" y="8684926"/>
            <a:ext cx="2298700" cy="457513"/>
          </a:xfrm>
          <a:prstGeom prst="rect">
            <a:avLst/>
          </a:prstGeom>
          <a:noFill/>
          <a:ln w="9525">
            <a:noFill/>
            <a:miter lim="800000"/>
            <a:headEnd/>
            <a:tailEnd/>
          </a:ln>
        </p:spPr>
        <p:txBody>
          <a:bodyPr lIns="89730" tIns="44865" rIns="89730" bIns="44865" anchor="b"/>
          <a:lstStyle/>
          <a:p>
            <a:pPr algn="r" eaLnBrk="0" hangingPunct="0"/>
            <a:fld id="{43EEB723-D46C-4451-AADA-B0BD6B03E44A}" type="slidenum">
              <a:rPr lang="en-US" sz="1200"/>
              <a:pPr algn="r" eaLnBrk="0" hangingPunct="0"/>
              <a:t>43</a:t>
            </a:fld>
            <a:endParaRPr 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6D3FE2E-E718-4473-8DA5-7210E859BF9B}" type="slidenum">
              <a:rPr lang="en-US" smtClean="0"/>
              <a:pPr>
                <a:defRPr/>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Barbara Campbell</a:t>
            </a:r>
          </a:p>
          <a:p>
            <a:r>
              <a:rPr lang="en-US" dirty="0" smtClean="0"/>
              <a:t>Sr. </a:t>
            </a:r>
            <a:r>
              <a:rPr lang="en-US" smtClean="0"/>
              <a:t>Partner  Relationship Manager</a:t>
            </a:r>
          </a:p>
          <a:p>
            <a:endParaRPr lang="en-US"/>
          </a:p>
        </p:txBody>
      </p:sp>
      <p:sp>
        <p:nvSpPr>
          <p:cNvPr id="4" name="Slide Number Placeholder 3"/>
          <p:cNvSpPr>
            <a:spLocks noGrp="1"/>
          </p:cNvSpPr>
          <p:nvPr>
            <p:ph type="sldNum" sz="quarter" idx="10"/>
          </p:nvPr>
        </p:nvSpPr>
        <p:spPr/>
        <p:txBody>
          <a:bodyPr/>
          <a:lstStyle/>
          <a:p>
            <a:pPr>
              <a:defRPr/>
            </a:pPr>
            <a:fld id="{96F675E5-5BE3-4C4E-B929-6EE151715CE1}" type="slidenum">
              <a:rPr lang="en-US" smtClean="0"/>
              <a:pPr>
                <a:defRPr/>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lIns="91435" tIns="45718" rIns="91435" bIns="45718"/>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3/9/2010 8:30 AM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lIns="91435" tIns="45718" rIns="91435" bIns="45718"/>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F675E5-5BE3-4C4E-B929-6EE151715CE1}" type="slidenum">
              <a:rPr lang="en-US" smtClean="0"/>
              <a:pPr>
                <a:defRPr/>
              </a:pPr>
              <a:t>52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38E2F76-F435-451C-B79A-7FFD92A2892B}" type="slidenum">
              <a:rPr lang="en-US" smtClean="0"/>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10"/>
          <p:cNvSpPr>
            <a:spLocks noGrp="1" noRot="1" noChangeAspect="1" noChangeArrowheads="1" noTextEdit="1"/>
          </p:cNvSpPr>
          <p:nvPr>
            <p:ph type="sldImg"/>
          </p:nvPr>
        </p:nvSpPr>
        <p:spPr bwMode="auto">
          <a:xfrm>
            <a:off x="717550" y="687388"/>
            <a:ext cx="5422900" cy="3052762"/>
          </a:xfrm>
          <a:noFill/>
          <a:ln>
            <a:solidFill>
              <a:srgbClr xmlns:mc="http://schemas.openxmlformats.org/markup-compatibility/2006" xmlns:a14="http://schemas.microsoft.com/office/drawing/2010/main" val="000000" mc:Ignorable=""/>
            </a:solidFill>
            <a:miter lim="800000"/>
            <a:headEnd/>
            <a:tailEnd/>
          </a:ln>
        </p:spPr>
      </p:sp>
      <p:sp>
        <p:nvSpPr>
          <p:cNvPr id="261122" name="Rectangle 11"/>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p:txBody>
      </p:sp>
      <p:sp>
        <p:nvSpPr>
          <p:cNvPr id="261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F63D13-1D5F-4905-BA1C-2D3BD9F3C6FE}" type="slidenum">
              <a:rPr lang="en-US" smtClean="0">
                <a:latin typeface="Arial" charset="0"/>
                <a:cs typeface="Arial" charset="0"/>
              </a:rPr>
              <a:pPr fontAlgn="base">
                <a:spcBef>
                  <a:spcPct val="0"/>
                </a:spcBef>
                <a:spcAft>
                  <a:spcPct val="0"/>
                </a:spcAft>
              </a:pPr>
              <a:t>55</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DD73EA-F81F-465A-A568-E8F65D9C611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5456" y="687050"/>
            <a:ext cx="4047090" cy="305268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8E2F76-F435-451C-B79A-7FFD92A2892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8E2F76-F435-451C-B79A-7FFD92A2892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8E2F76-F435-451C-B79A-7FFD92A2892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2.xml"/><Relationship Id="rId4" Type="http://schemas.openxmlformats.org/officeDocument/2006/relationships/image" Target="../media/image33.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2"/>
          <p:cNvSpPr>
            <a:spLocks noChangeArrowheads="1"/>
          </p:cNvSpPr>
          <p:nvPr/>
        </p:nvSpPr>
        <p:spPr bwMode="auto">
          <a:xfrm>
            <a:off x="839793" y="4641850"/>
            <a:ext cx="184731" cy="286232"/>
          </a:xfrm>
          <a:prstGeom prst="rect">
            <a:avLst/>
          </a:prstGeom>
          <a:noFill/>
          <a:ln w="9525">
            <a:noFill/>
            <a:miter lim="800000"/>
            <a:headEnd/>
            <a:tailEnd/>
          </a:ln>
          <a:effectLst/>
        </p:spPr>
        <p:txBody>
          <a:bodyPr wrap="none">
            <a:spAutoFit/>
          </a:bodyPr>
          <a:lstStyle/>
          <a:p>
            <a:pPr eaLnBrk="0" hangingPunct="0">
              <a:lnSpc>
                <a:spcPct val="70000"/>
              </a:lnSpc>
              <a:spcBef>
                <a:spcPct val="35000"/>
              </a:spcBef>
              <a:spcAft>
                <a:spcPct val="15000"/>
              </a:spcAft>
              <a:buClr>
                <a:srgbClr xmlns:mc="http://schemas.openxmlformats.org/markup-compatibility/2006" xmlns:a14="http://schemas.microsoft.com/office/drawing/2010/main" val="7AA426" mc:Ignorable=""/>
              </a:buClr>
              <a:buSzPct val="95000"/>
              <a:buFont typeface="Times" pitchFamily="1" charset="0"/>
              <a:buNone/>
              <a:defRPr/>
            </a:pPr>
            <a:endParaRPr lang="en-US">
              <a:solidFill>
                <a:srgbClr xmlns:mc="http://schemas.openxmlformats.org/markup-compatibility/2006" xmlns:a14="http://schemas.microsoft.com/office/drawing/2010/main" val="FFFFFF" mc:Ignorable=""/>
              </a:solidFill>
            </a:endParaRPr>
          </a:p>
        </p:txBody>
      </p:sp>
      <p:sp>
        <p:nvSpPr>
          <p:cNvPr id="5" name="Rectangle 80"/>
          <p:cNvSpPr>
            <a:spLocks noChangeArrowheads="1"/>
          </p:cNvSpPr>
          <p:nvPr/>
        </p:nvSpPr>
        <p:spPr bwMode="invGray">
          <a:xfrm>
            <a:off x="6881816" y="6556383"/>
            <a:ext cx="2151062" cy="301625"/>
          </a:xfrm>
          <a:prstGeom prst="rect">
            <a:avLst/>
          </a:prstGeom>
          <a:noFill/>
          <a:ln w="9525">
            <a:noFill/>
            <a:miter lim="800000"/>
            <a:headEnd/>
            <a:tailEnd/>
          </a:ln>
          <a:effectLst/>
        </p:spPr>
        <p:txBody>
          <a:bodyPr wrap="none" anchor="ctr"/>
          <a:lstStyle/>
          <a:p>
            <a:pPr algn="ctr">
              <a:defRPr/>
            </a:pPr>
            <a:endParaRPr lang="en-US">
              <a:solidFill>
                <a:srgbClr xmlns:mc="http://schemas.openxmlformats.org/markup-compatibility/2006" xmlns:a14="http://schemas.microsoft.com/office/drawing/2010/main" val="FFFFFF" mc:Ignorable=""/>
              </a:solidFill>
            </a:endParaRPr>
          </a:p>
        </p:txBody>
      </p:sp>
      <p:pic>
        <p:nvPicPr>
          <p:cNvPr id="6" name="Picture 3"/>
          <p:cNvPicPr>
            <a:picLocks noChangeAspect="1" noChangeArrowheads="1"/>
          </p:cNvPicPr>
          <p:nvPr/>
        </p:nvPicPr>
        <p:blipFill>
          <a:blip r:embed="rId2"/>
          <a:srcRect/>
          <a:stretch>
            <a:fillRect/>
          </a:stretch>
        </p:blipFill>
        <p:spPr bwMode="invGray">
          <a:xfrm>
            <a:off x="8837617" y="5791208"/>
            <a:ext cx="2741613" cy="714375"/>
          </a:xfrm>
          <a:prstGeom prst="rect">
            <a:avLst/>
          </a:prstGeom>
          <a:noFill/>
          <a:ln w="9525">
            <a:noFill/>
            <a:miter lim="800000"/>
            <a:headEnd/>
            <a:tailEnd/>
          </a:ln>
        </p:spPr>
      </p:pic>
      <p:sp>
        <p:nvSpPr>
          <p:cNvPr id="7" name="Line 6"/>
          <p:cNvSpPr>
            <a:spLocks noChangeShapeType="1"/>
          </p:cNvSpPr>
          <p:nvPr/>
        </p:nvSpPr>
        <p:spPr bwMode="gray">
          <a:xfrm>
            <a:off x="0" y="5489575"/>
            <a:ext cx="12188825" cy="0"/>
          </a:xfrm>
          <a:prstGeom prst="line">
            <a:avLst/>
          </a:prstGeom>
          <a:noFill/>
          <a:ln w="38100">
            <a:solidFill>
              <a:srgbClr xmlns:mc="http://schemas.openxmlformats.org/markup-compatibility/2006" xmlns:a14="http://schemas.microsoft.com/office/drawing/2010/main" val="939CB3" mc:Ignorable=""/>
            </a:solidFill>
            <a:round/>
            <a:headEnd/>
            <a:tailEnd/>
          </a:ln>
          <a:effectLst/>
        </p:spPr>
        <p:txBody>
          <a:bodyPr/>
          <a:lstStyle/>
          <a:p>
            <a:pPr algn="ctr">
              <a:defRPr/>
            </a:pPr>
            <a:endParaRPr lang="en-US">
              <a:solidFill>
                <a:srgbClr xmlns:mc="http://schemas.openxmlformats.org/markup-compatibility/2006" xmlns:a14="http://schemas.microsoft.com/office/drawing/2010/main" val="FFFFFF" mc:Ignorable=""/>
              </a:solidFill>
              <a:latin typeface="Arial" pitchFamily="34" charset="0"/>
              <a:cs typeface="Arial" pitchFamily="34" charset="0"/>
            </a:endParaRPr>
          </a:p>
        </p:txBody>
      </p:sp>
      <p:sp>
        <p:nvSpPr>
          <p:cNvPr id="309251" name="Rectangle 8"/>
          <p:cNvSpPr>
            <a:spLocks noGrp="1" noChangeArrowheads="1"/>
          </p:cNvSpPr>
          <p:nvPr>
            <p:ph type="ctrTitle"/>
          </p:nvPr>
        </p:nvSpPr>
        <p:spPr>
          <a:xfrm>
            <a:off x="788994" y="1895483"/>
            <a:ext cx="10021887" cy="671513"/>
          </a:xfrm>
        </p:spPr>
        <p:txBody>
          <a:bodyPr/>
          <a:lstStyle>
            <a:lvl1pPr>
              <a:defRPr sz="4000"/>
            </a:lvl1pPr>
          </a:lstStyle>
          <a:p>
            <a:r>
              <a:rPr lang="en-US"/>
              <a:t>Click to edit Master title style</a:t>
            </a:r>
          </a:p>
        </p:txBody>
      </p:sp>
      <p:sp>
        <p:nvSpPr>
          <p:cNvPr id="309252" name="Rectangle 15"/>
          <p:cNvSpPr>
            <a:spLocks noGrp="1" noChangeArrowheads="1"/>
          </p:cNvSpPr>
          <p:nvPr>
            <p:ph type="subTitle" idx="1"/>
          </p:nvPr>
        </p:nvSpPr>
        <p:spPr>
          <a:xfrm>
            <a:off x="788989" y="2695583"/>
            <a:ext cx="10029825" cy="657225"/>
          </a:xfrm>
        </p:spPr>
        <p:txBody>
          <a:bodyPr/>
          <a:lstStyle>
            <a:lvl1pPr marL="0" indent="0">
              <a:spcBef>
                <a:spcPct val="0"/>
              </a:spcBef>
              <a:spcAft>
                <a:spcPct val="0"/>
              </a:spcAft>
              <a:buFont typeface="Times" pitchFamily="1" charset="0"/>
              <a:buNone/>
              <a:defRPr sz="2400"/>
            </a:lvl1pPr>
          </a:lstStyle>
          <a:p>
            <a:r>
              <a:rPr lang="en-US"/>
              <a:t>Click to edit Master subtitle style</a:t>
            </a: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Users-Apps">
    <p:spTree>
      <p:nvGrpSpPr>
        <p:cNvPr id="1" name=""/>
        <p:cNvGrpSpPr/>
        <p:nvPr/>
      </p:nvGrpSpPr>
      <p:grpSpPr>
        <a:xfrm>
          <a:off x="0" y="0"/>
          <a:ext cx="0" cy="0"/>
          <a:chOff x="0" y="0"/>
          <a:chExt cx="0" cy="0"/>
        </a:xfrm>
      </p:grpSpPr>
      <p:pic>
        <p:nvPicPr>
          <p:cNvPr id="2" name="Picture 6" descr="asianEye"/>
          <p:cNvPicPr>
            <a:picLocks noChangeAspect="1" noChangeArrowheads="1"/>
          </p:cNvPicPr>
          <p:nvPr/>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3" name="TextBox 8195"/>
          <p:cNvSpPr txBox="1">
            <a:spLocks noChangeArrowheads="1"/>
          </p:cNvSpPr>
          <p:nvPr/>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4" name="Picture 3" descr="matrixNumbers"/>
          <p:cNvPicPr>
            <a:picLocks noChangeAspect="1" noChangeArrowheads="1"/>
          </p:cNvPicPr>
          <p:nvPr/>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5" name="TextBox 8196"/>
          <p:cNvSpPr txBox="1">
            <a:spLocks noChangeArrowheads="1"/>
          </p:cNvSpPr>
          <p:nvPr/>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203BED86-BDED-42BE-A451-B568C9CE171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3"/>
          <p:cNvSpPr>
            <a:spLocks noGrp="1" noChangeArrowheads="1"/>
          </p:cNvSpPr>
          <p:nvPr>
            <p:ph type="sldNum" sz="quarter" idx="10"/>
          </p:nvPr>
        </p:nvSpPr>
        <p:spPr>
          <a:ln/>
        </p:spPr>
        <p:txBody>
          <a:bodyPr/>
          <a:lstStyle>
            <a:lvl1pPr>
              <a:defRPr/>
            </a:lvl1pPr>
          </a:lstStyle>
          <a:p>
            <a:pPr>
              <a:defRPr/>
            </a:pPr>
            <a:fld id="{14EA6360-1DB9-4E3B-A895-DA6BFB74656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w/ surface">
    <p:spTree>
      <p:nvGrpSpPr>
        <p:cNvPr id="1" name=""/>
        <p:cNvGrpSpPr/>
        <p:nvPr/>
      </p:nvGrpSpPr>
      <p:grpSpPr>
        <a:xfrm>
          <a:off x="0" y="0"/>
          <a:ext cx="0" cy="0"/>
          <a:chOff x="0" y="0"/>
          <a:chExt cx="0" cy="0"/>
        </a:xfrm>
      </p:grpSpPr>
      <p:sp>
        <p:nvSpPr>
          <p:cNvPr id="2" name="Rectangle 2"/>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F2D0728C-0B9D-45F4-9379-D10CAF9B891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ngle Point w Subhea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508921" y="3285663"/>
            <a:ext cx="9170988" cy="524341"/>
          </a:xfrm>
        </p:spPr>
        <p:txBody>
          <a:bodyPr anchor="b"/>
          <a:lstStyle>
            <a:lvl1pPr algn="ctr" rtl="0" fontAlgn="base">
              <a:lnSpc>
                <a:spcPct val="75000"/>
              </a:lnSpc>
              <a:spcBef>
                <a:spcPct val="0"/>
              </a:spcBef>
              <a:spcAft>
                <a:spcPct val="0"/>
              </a:spcAft>
              <a:buNone/>
              <a:defRPr lang="en-US" sz="7200" b="1" kern="1200" spc="-150" dirty="0" smtClean="0">
                <a:solidFill>
                  <a:schemeClr val="bg1">
                    <a:lumMod val="20000"/>
                    <a:lumOff val="80000"/>
                  </a:schemeClr>
                </a:solidFill>
                <a:effectLst>
                  <a:outerShdw blurRad="177800" dist="25400" dir="5520000" sx="101000" sy="101000" algn="ctr" rotWithShape="0">
                    <a:prstClr val="black">
                      <a:alpha val="91000"/>
                    </a:prstClr>
                  </a:outerShdw>
                </a:effectLst>
                <a:latin typeface="+mj-lt"/>
                <a:ea typeface="+mn-ea"/>
                <a:cs typeface="Arial" charset="0"/>
                <a:sym typeface="Arial" charset="0"/>
              </a:defRPr>
            </a:lvl1pPr>
          </a:lstStyle>
          <a:p>
            <a:pPr lvl="0"/>
            <a:r>
              <a:rPr lang="en-US" dirty="0" smtClean="0"/>
              <a:t>Click to edit Master text styles</a:t>
            </a:r>
          </a:p>
        </p:txBody>
      </p:sp>
      <p:sp>
        <p:nvSpPr>
          <p:cNvPr id="17" name="Text Placeholder 16"/>
          <p:cNvSpPr>
            <a:spLocks noGrp="1"/>
          </p:cNvSpPr>
          <p:nvPr>
            <p:ph type="body" sz="quarter" idx="11"/>
          </p:nvPr>
        </p:nvSpPr>
        <p:spPr>
          <a:xfrm>
            <a:off x="1758161" y="4450704"/>
            <a:ext cx="8672513" cy="363537"/>
          </a:xfrm>
        </p:spPr>
        <p:txBody>
          <a:bodyPr/>
          <a:lstStyle>
            <a:lvl1pPr algn="ctr">
              <a:buNone/>
              <a:defRPr sz="3200">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Users-Apps">
    <p:spTree>
      <p:nvGrpSpPr>
        <p:cNvPr id="1" name=""/>
        <p:cNvGrpSpPr/>
        <p:nvPr/>
      </p:nvGrpSpPr>
      <p:grpSpPr>
        <a:xfrm>
          <a:off x="0" y="0"/>
          <a:ext cx="0" cy="0"/>
          <a:chOff x="0" y="0"/>
          <a:chExt cx="0" cy="0"/>
        </a:xfrm>
      </p:grpSpPr>
      <p:sp>
        <p:nvSpPr>
          <p:cNvPr id="2" name="TextBox 8195"/>
          <p:cNvSpPr txBox="1">
            <a:spLocks noChangeArrowheads="1"/>
          </p:cNvSpPr>
          <p:nvPr userDrawn="1"/>
        </p:nvSpPr>
        <p:spPr bwMode="auto">
          <a:xfrm>
            <a:off x="714523" y="5070476"/>
            <a:ext cx="922047"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Users</a:t>
            </a:r>
          </a:p>
        </p:txBody>
      </p:sp>
      <p:sp>
        <p:nvSpPr>
          <p:cNvPr id="3" name="TextBox 8196"/>
          <p:cNvSpPr txBox="1">
            <a:spLocks noChangeArrowheads="1"/>
          </p:cNvSpPr>
          <p:nvPr userDrawn="1"/>
        </p:nvSpPr>
        <p:spPr bwMode="auto">
          <a:xfrm>
            <a:off x="10555099" y="5080001"/>
            <a:ext cx="827470"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Apps</a:t>
            </a:r>
          </a:p>
        </p:txBody>
      </p:sp>
      <p:pic>
        <p:nvPicPr>
          <p:cNvPr id="4" name="Picture 6" descr="asianEye"/>
          <p:cNvPicPr>
            <a:picLocks noChangeAspect="1" noChangeArrowheads="1"/>
          </p:cNvPicPr>
          <p:nvPr userDrawn="1"/>
        </p:nvPicPr>
        <p:blipFill>
          <a:blip r:embed="rId2"/>
          <a:srcRect l="1532"/>
          <a:stretch>
            <a:fillRect/>
          </a:stretch>
        </p:blipFill>
        <p:spPr bwMode="auto">
          <a:xfrm>
            <a:off x="-60323" y="1855796"/>
            <a:ext cx="2447925" cy="3038475"/>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pic>
        <p:nvPicPr>
          <p:cNvPr id="5" name="Picture 7" descr="matrixNumbers"/>
          <p:cNvPicPr>
            <a:picLocks noChangeAspect="1" noChangeArrowheads="1"/>
          </p:cNvPicPr>
          <p:nvPr userDrawn="1"/>
        </p:nvPicPr>
        <p:blipFill>
          <a:blip r:embed="rId3"/>
          <a:srcRect/>
          <a:stretch>
            <a:fillRect/>
          </a:stretch>
        </p:blipFill>
        <p:spPr bwMode="auto">
          <a:xfrm>
            <a:off x="9707568" y="1843096"/>
            <a:ext cx="2490787" cy="3151187"/>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21573D59-5247-4E56-9700-C4325F983D4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mall Users-Apps">
    <p:spTree>
      <p:nvGrpSpPr>
        <p:cNvPr id="1" name=""/>
        <p:cNvGrpSpPr/>
        <p:nvPr/>
      </p:nvGrpSpPr>
      <p:grpSpPr>
        <a:xfrm>
          <a:off x="0" y="0"/>
          <a:ext cx="0" cy="0"/>
          <a:chOff x="0" y="0"/>
          <a:chExt cx="0" cy="0"/>
        </a:xfrm>
      </p:grpSpPr>
      <p:pic>
        <p:nvPicPr>
          <p:cNvPr id="2"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3"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4"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5"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F1319759-7ADF-4D11-A5FD-DF588AB0BA6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mall Users-Apps w Title">
    <p:spTree>
      <p:nvGrpSpPr>
        <p:cNvPr id="1" name=""/>
        <p:cNvGrpSpPr/>
        <p:nvPr/>
      </p:nvGrpSpPr>
      <p:grpSpPr>
        <a:xfrm>
          <a:off x="0" y="0"/>
          <a:ext cx="0" cy="0"/>
          <a:chOff x="0" y="0"/>
          <a:chExt cx="0" cy="0"/>
        </a:xfrm>
      </p:grpSpPr>
      <p:pic>
        <p:nvPicPr>
          <p:cNvPr id="3"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4"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5"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7"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Title 1"/>
          <p:cNvSpPr>
            <a:spLocks noGrp="1"/>
          </p:cNvSpPr>
          <p:nvPr>
            <p:ph type="title"/>
          </p:nvPr>
        </p:nvSpPr>
        <p:spPr>
          <a:xfrm>
            <a:off x="774700" y="692151"/>
            <a:ext cx="10625138" cy="506413"/>
          </a:xfrm>
        </p:spPr>
        <p:txBody>
          <a:bodyPr/>
          <a:lstStyle/>
          <a:p>
            <a:r>
              <a:rPr lang="en-US" smtClean="0"/>
              <a:t>Click to edit Master title style</a:t>
            </a:r>
            <a:endParaRPr lang="en-US"/>
          </a:p>
        </p:txBody>
      </p:sp>
      <p:sp>
        <p:nvSpPr>
          <p:cNvPr id="8"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43D615D4-5EDD-4A13-B85B-CF7037D3DA6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ig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383" y="2708803"/>
            <a:ext cx="10188431" cy="1317284"/>
          </a:xfrm>
        </p:spPr>
        <p:txBody>
          <a:bodyPr anchor="ctr"/>
          <a:lstStyle>
            <a:lvl1pPr marL="342900" indent="-342900">
              <a:defRPr sz="4400"/>
            </a:lvl1pPr>
            <a:lvl2pPr marL="801688" indent="-395288">
              <a:defRPr sz="3600"/>
            </a:lvl2pPr>
            <a:lvl3pPr>
              <a:buNone/>
              <a:defRPr/>
            </a:lvl3pPr>
            <a:lvl4pPr>
              <a:buNone/>
              <a:defRPr sz="3600"/>
            </a:lvl4pPr>
            <a:lvl5pPr>
              <a:defRPr sz="3600"/>
            </a:lvl5pPr>
          </a:lstStyle>
          <a:p>
            <a:pPr lvl="0"/>
            <a:r>
              <a:rPr lang="en-US" dirty="0" smtClean="0"/>
              <a:t>Click to edit Master text styles</a:t>
            </a:r>
          </a:p>
          <a:p>
            <a:pPr lvl="1"/>
            <a:r>
              <a:rPr lang="en-US" dirty="0" smtClean="0"/>
              <a:t>Second level</a:t>
            </a:r>
          </a:p>
        </p:txBody>
      </p:sp>
      <p:sp>
        <p:nvSpPr>
          <p:cNvPr id="4" name="Rectangle 53"/>
          <p:cNvSpPr>
            <a:spLocks noGrp="1" noChangeArrowheads="1"/>
          </p:cNvSpPr>
          <p:nvPr>
            <p:ph type="sldNum" sz="quarter" idx="10"/>
          </p:nvPr>
        </p:nvSpPr>
        <p:spPr>
          <a:ln/>
        </p:spPr>
        <p:txBody>
          <a:bodyPr/>
          <a:lstStyle>
            <a:lvl1pPr>
              <a:defRPr/>
            </a:lvl1pPr>
          </a:lstStyle>
          <a:p>
            <a:pPr>
              <a:defRPr/>
            </a:pPr>
            <a:fld id="{2C20E076-E0A2-4E6B-848E-ACE3570DF9D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er Case Study">
    <p:spTree>
      <p:nvGrpSpPr>
        <p:cNvPr id="1" name=""/>
        <p:cNvGrpSpPr/>
        <p:nvPr/>
      </p:nvGrpSpPr>
      <p:grpSpPr>
        <a:xfrm>
          <a:off x="0" y="0"/>
          <a:ext cx="0" cy="0"/>
          <a:chOff x="0" y="0"/>
          <a:chExt cx="0" cy="0"/>
        </a:xfrm>
      </p:grpSpPr>
      <p:sp>
        <p:nvSpPr>
          <p:cNvPr id="4" name="Rectangle 5"/>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Content Placeholder 2"/>
          <p:cNvSpPr>
            <a:spLocks noGrp="1"/>
          </p:cNvSpPr>
          <p:nvPr>
            <p:ph idx="1"/>
          </p:nvPr>
        </p:nvSpPr>
        <p:spPr>
          <a:xfrm>
            <a:off x="5634682" y="716691"/>
            <a:ext cx="6003796" cy="5511113"/>
          </a:xfrm>
          <a:effectLst>
            <a:outerShdw blurRad="152400" dist="609600" sx="118000" sy="118000" algn="ctr" rotWithShape="0">
              <a:prstClr val="black">
                <a:alpha val="52000"/>
              </a:prstClr>
            </a:outerShdw>
          </a:effectLst>
        </p:spPr>
        <p:txBody>
          <a:bodyPr anchor="ctr"/>
          <a:lstStyle>
            <a:lvl1pPr>
              <a:spcBef>
                <a:spcPts val="800"/>
              </a:spcBef>
              <a:spcAft>
                <a:spcPts val="0"/>
              </a:spcAft>
              <a:defRPr>
                <a:solidFill>
                  <a:schemeClr val="tx1"/>
                </a:solidFill>
              </a:defRPr>
            </a:lvl1pPr>
            <a:lvl2pPr>
              <a:lnSpc>
                <a:spcPct val="100000"/>
              </a:lnSpc>
              <a:defRPr>
                <a:solidFill>
                  <a:schemeClr val="tx1">
                    <a:lumMod val="75000"/>
                  </a:schemeClr>
                </a:solidFill>
              </a:defRPr>
            </a:lvl2pPr>
            <a:lvl3pPr>
              <a:buNone/>
              <a:defRPr>
                <a:solidFill>
                  <a:schemeClr val="tx1">
                    <a:lumMod val="75000"/>
                  </a:schemeClr>
                </a:solidFill>
              </a:defRPr>
            </a:lvl3pPr>
          </a:lstStyle>
          <a:p>
            <a:pPr lvl="0"/>
            <a:r>
              <a:rPr lang="en-US" dirty="0" smtClean="0"/>
              <a:t>Click to edit Master text styles</a:t>
            </a:r>
          </a:p>
          <a:p>
            <a:pPr lvl="1"/>
            <a:r>
              <a:rPr lang="en-US" dirty="0" smtClean="0"/>
              <a:t>Second level</a:t>
            </a:r>
          </a:p>
        </p:txBody>
      </p:sp>
      <p:sp>
        <p:nvSpPr>
          <p:cNvPr id="5"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CB18D5C4-8AFF-4930-8E4C-F573AAEB18B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er Case Study Quote">
    <p:spTree>
      <p:nvGrpSpPr>
        <p:cNvPr id="1" name=""/>
        <p:cNvGrpSpPr/>
        <p:nvPr/>
      </p:nvGrpSpPr>
      <p:grpSpPr>
        <a:xfrm>
          <a:off x="0" y="0"/>
          <a:ext cx="0" cy="0"/>
          <a:chOff x="0" y="0"/>
          <a:chExt cx="0" cy="0"/>
        </a:xfrm>
      </p:grpSpPr>
      <p:sp>
        <p:nvSpPr>
          <p:cNvPr id="4" name="Rectangle 5"/>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11" name="Text Placeholder 10"/>
          <p:cNvSpPr>
            <a:spLocks noGrp="1"/>
          </p:cNvSpPr>
          <p:nvPr>
            <p:ph type="body" sz="quarter" idx="10"/>
          </p:nvPr>
        </p:nvSpPr>
        <p:spPr>
          <a:xfrm>
            <a:off x="6101132" y="633047"/>
            <a:ext cx="5335587" cy="3499338"/>
          </a:xfrm>
        </p:spPr>
        <p:txBody>
          <a:bodyPr anchor="b"/>
          <a:lstStyle>
            <a:lvl1pPr marL="120650" indent="-120650" algn="l" rtl="0" fontAlgn="base">
              <a:lnSpc>
                <a:spcPct val="90000"/>
              </a:lnSpc>
              <a:spcBef>
                <a:spcPts val="1300"/>
              </a:spcBef>
              <a:spcAft>
                <a:spcPct val="15000"/>
              </a:spcAft>
              <a:buClr>
                <a:srgbClr xmlns:mc="http://schemas.openxmlformats.org/markup-compatibility/2006" xmlns:a14="http://schemas.microsoft.com/office/drawing/2010/main" val="0046AD" mc:Ignorable=""/>
              </a:buClr>
              <a:buSzPct val="115000"/>
              <a:buNone/>
              <a:tabLst>
                <a:tab pos="3429000" algn="l"/>
              </a:tabLst>
              <a:defRPr lang="en-US" sz="3200" kern="1200" dirty="0">
                <a:solidFill>
                  <a:schemeClr val="tx1"/>
                </a:solidFill>
                <a:latin typeface="Arial" charset="0"/>
                <a:ea typeface="+mn-ea"/>
                <a:cs typeface="+mn-cs"/>
              </a:defRPr>
            </a:lvl1pPr>
          </a:lstStyle>
          <a:p>
            <a:pPr lvl="0"/>
            <a:r>
              <a:rPr lang="en-US" dirty="0" smtClean="0"/>
              <a:t>Click to edit Master text styles</a:t>
            </a:r>
          </a:p>
        </p:txBody>
      </p:sp>
      <p:sp>
        <p:nvSpPr>
          <p:cNvPr id="13" name="Text Placeholder 12"/>
          <p:cNvSpPr>
            <a:spLocks noGrp="1"/>
          </p:cNvSpPr>
          <p:nvPr>
            <p:ph type="body" sz="quarter" idx="11"/>
          </p:nvPr>
        </p:nvSpPr>
        <p:spPr>
          <a:xfrm>
            <a:off x="6100768" y="4386881"/>
            <a:ext cx="5380037" cy="384721"/>
          </a:xfrm>
        </p:spPr>
        <p:txBody>
          <a:bodyPr/>
          <a:lstStyle>
            <a:lvl1pPr marL="114300" indent="-114300" algn="l" rtl="0" fontAlgn="base">
              <a:spcBef>
                <a:spcPct val="0"/>
              </a:spcBef>
              <a:spcAft>
                <a:spcPct val="0"/>
              </a:spcAft>
              <a:buNone/>
              <a:defRPr lang="en-US" sz="2000" i="0" kern="1200" dirty="0" smtClean="0">
                <a:solidFill>
                  <a:schemeClr val="tx1">
                    <a:lumMod val="85000"/>
                  </a:schemeClr>
                </a:solidFill>
                <a:latin typeface="Arial" charset="0"/>
                <a:ea typeface="+mn-ea"/>
                <a:cs typeface="+mn-cs"/>
              </a:defRPr>
            </a:lvl1pPr>
            <a:lvl2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2pPr>
            <a:lvl3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3pPr>
            <a:lvl4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4pPr>
            <a:lvl5pPr>
              <a:buNone/>
              <a:defRPr/>
            </a:lvl5pPr>
          </a:lstStyle>
          <a:p>
            <a:pPr lvl="0"/>
            <a:r>
              <a:rPr lang="en-US" dirty="0" smtClean="0"/>
              <a:t>Click to edit Master text styles</a:t>
            </a:r>
          </a:p>
        </p:txBody>
      </p:sp>
      <p:sp>
        <p:nvSpPr>
          <p:cNvPr id="5" name="Rectangle 53"/>
          <p:cNvSpPr>
            <a:spLocks noGrp="1" noChangeArrowheads="1"/>
          </p:cNvSpPr>
          <p:nvPr>
            <p:ph type="sldNum" sz="quarter" idx="12"/>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2F2C48BC-C8A9-44C6-8B6D-5F3CD32AD10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srcRect/>
          <a:stretch>
            <a:fillRect/>
          </a:stretch>
        </p:blipFill>
        <p:spPr bwMode="invGray">
          <a:xfrm>
            <a:off x="3090867" y="2646371"/>
            <a:ext cx="6007101" cy="1563687"/>
          </a:xfrm>
          <a:prstGeom prst="rect">
            <a:avLst/>
          </a:prstGeom>
          <a:noFill/>
          <a:ln w="9525">
            <a:noFill/>
            <a:miter lim="800000"/>
            <a:headEnd/>
            <a:tailEnd/>
          </a:ln>
        </p:spPr>
      </p:pic>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Users-Apps w Title">
    <p:spTree>
      <p:nvGrpSpPr>
        <p:cNvPr id="1" name=""/>
        <p:cNvGrpSpPr/>
        <p:nvPr/>
      </p:nvGrpSpPr>
      <p:grpSpPr>
        <a:xfrm>
          <a:off x="0" y="0"/>
          <a:ext cx="0" cy="0"/>
          <a:chOff x="0" y="0"/>
          <a:chExt cx="0" cy="0"/>
        </a:xfrm>
      </p:grpSpPr>
      <p:pic>
        <p:nvPicPr>
          <p:cNvPr id="3" name="Picture 6" descr="asianEye"/>
          <p:cNvPicPr>
            <a:picLocks noChangeAspect="1" noChangeArrowheads="1"/>
          </p:cNvPicPr>
          <p:nvPr/>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4" name="TextBox 8195"/>
          <p:cNvSpPr txBox="1">
            <a:spLocks noChangeArrowheads="1"/>
          </p:cNvSpPr>
          <p:nvPr/>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5" name="Picture 3" descr="matrixNumbers"/>
          <p:cNvPicPr>
            <a:picLocks noChangeAspect="1" noChangeArrowheads="1"/>
          </p:cNvPicPr>
          <p:nvPr/>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7" name="TextBox 8196"/>
          <p:cNvSpPr txBox="1">
            <a:spLocks noChangeArrowheads="1"/>
          </p:cNvSpPr>
          <p:nvPr/>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Title 1"/>
          <p:cNvSpPr>
            <a:spLocks noGrp="1"/>
          </p:cNvSpPr>
          <p:nvPr>
            <p:ph type="title"/>
          </p:nvPr>
        </p:nvSpPr>
        <p:spPr>
          <a:xfrm>
            <a:off x="774700" y="692151"/>
            <a:ext cx="10625138" cy="506413"/>
          </a:xfrm>
        </p:spPr>
        <p:txBody>
          <a:bodyPr/>
          <a:lstStyle/>
          <a:p>
            <a:r>
              <a:rPr lang="en-US" smtClean="0"/>
              <a:t>Click to edit Master title style</a:t>
            </a:r>
            <a:endParaRPr lang="en-US"/>
          </a:p>
        </p:txBody>
      </p:sp>
      <p:sp>
        <p:nvSpPr>
          <p:cNvPr id="8"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34FF2BE9-EF5A-49CB-825E-634B0777D2B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2"/>
          <p:cNvSpPr>
            <a:spLocks noChangeArrowheads="1"/>
          </p:cNvSpPr>
          <p:nvPr/>
        </p:nvSpPr>
        <p:spPr bwMode="auto">
          <a:xfrm>
            <a:off x="839793" y="4641850"/>
            <a:ext cx="184731" cy="286232"/>
          </a:xfrm>
          <a:prstGeom prst="rect">
            <a:avLst/>
          </a:prstGeom>
          <a:noFill/>
          <a:ln w="9525">
            <a:noFill/>
            <a:miter lim="800000"/>
            <a:headEnd/>
            <a:tailEnd/>
          </a:ln>
          <a:effectLst/>
        </p:spPr>
        <p:txBody>
          <a:bodyPr wrap="none">
            <a:spAutoFit/>
          </a:bodyPr>
          <a:lstStyle/>
          <a:p>
            <a:pPr eaLnBrk="0" hangingPunct="0">
              <a:lnSpc>
                <a:spcPct val="70000"/>
              </a:lnSpc>
              <a:spcBef>
                <a:spcPct val="35000"/>
              </a:spcBef>
              <a:spcAft>
                <a:spcPct val="15000"/>
              </a:spcAft>
              <a:buClr>
                <a:srgbClr xmlns:mc="http://schemas.openxmlformats.org/markup-compatibility/2006" xmlns:a14="http://schemas.microsoft.com/office/drawing/2010/main" val="7AA426" mc:Ignorable=""/>
              </a:buClr>
              <a:buSzPct val="95000"/>
              <a:buFont typeface="Times" pitchFamily="1" charset="0"/>
              <a:buNone/>
              <a:defRPr/>
            </a:pPr>
            <a:endParaRPr lang="en-US">
              <a:solidFill>
                <a:srgbClr xmlns:mc="http://schemas.openxmlformats.org/markup-compatibility/2006" xmlns:a14="http://schemas.microsoft.com/office/drawing/2010/main" val="FFFFFF" mc:Ignorable=""/>
              </a:solidFill>
            </a:endParaRPr>
          </a:p>
        </p:txBody>
      </p:sp>
      <p:sp>
        <p:nvSpPr>
          <p:cNvPr id="5" name="Rectangle 80"/>
          <p:cNvSpPr>
            <a:spLocks noChangeArrowheads="1"/>
          </p:cNvSpPr>
          <p:nvPr/>
        </p:nvSpPr>
        <p:spPr bwMode="invGray">
          <a:xfrm>
            <a:off x="6881816" y="6556383"/>
            <a:ext cx="2151062" cy="301625"/>
          </a:xfrm>
          <a:prstGeom prst="rect">
            <a:avLst/>
          </a:prstGeom>
          <a:noFill/>
          <a:ln w="9525">
            <a:noFill/>
            <a:miter lim="800000"/>
            <a:headEnd/>
            <a:tailEnd/>
          </a:ln>
          <a:effectLst/>
        </p:spPr>
        <p:txBody>
          <a:bodyPr wrap="none" anchor="ctr"/>
          <a:lstStyle/>
          <a:p>
            <a:pPr algn="ctr">
              <a:defRPr/>
            </a:pPr>
            <a:endParaRPr lang="en-US">
              <a:solidFill>
                <a:srgbClr xmlns:mc="http://schemas.openxmlformats.org/markup-compatibility/2006" xmlns:a14="http://schemas.microsoft.com/office/drawing/2010/main" val="FFFFFF" mc:Ignorable=""/>
              </a:solidFill>
            </a:endParaRPr>
          </a:p>
        </p:txBody>
      </p:sp>
      <p:pic>
        <p:nvPicPr>
          <p:cNvPr id="6" name="Picture 3"/>
          <p:cNvPicPr>
            <a:picLocks noChangeAspect="1" noChangeArrowheads="1"/>
          </p:cNvPicPr>
          <p:nvPr userDrawn="1"/>
        </p:nvPicPr>
        <p:blipFill>
          <a:blip r:embed="rId2"/>
          <a:srcRect/>
          <a:stretch>
            <a:fillRect/>
          </a:stretch>
        </p:blipFill>
        <p:spPr bwMode="invGray">
          <a:xfrm>
            <a:off x="8837617" y="5791208"/>
            <a:ext cx="2741613" cy="714375"/>
          </a:xfrm>
          <a:prstGeom prst="rect">
            <a:avLst/>
          </a:prstGeom>
          <a:noFill/>
          <a:ln w="9525">
            <a:noFill/>
            <a:miter lim="800000"/>
            <a:headEnd/>
            <a:tailEnd/>
          </a:ln>
        </p:spPr>
      </p:pic>
      <p:sp>
        <p:nvSpPr>
          <p:cNvPr id="7" name="Line 6"/>
          <p:cNvSpPr>
            <a:spLocks noChangeShapeType="1"/>
          </p:cNvSpPr>
          <p:nvPr userDrawn="1"/>
        </p:nvSpPr>
        <p:spPr bwMode="gray">
          <a:xfrm>
            <a:off x="0" y="5489575"/>
            <a:ext cx="12188825" cy="0"/>
          </a:xfrm>
          <a:prstGeom prst="line">
            <a:avLst/>
          </a:prstGeom>
          <a:noFill/>
          <a:ln w="38100">
            <a:solidFill>
              <a:srgbClr xmlns:mc="http://schemas.openxmlformats.org/markup-compatibility/2006" xmlns:a14="http://schemas.microsoft.com/office/drawing/2010/main" val="939CB3" mc:Ignorable=""/>
            </a:solidFill>
            <a:round/>
            <a:headEnd/>
            <a:tailEnd/>
          </a:ln>
          <a:effectLst/>
        </p:spPr>
        <p:txBody>
          <a:bodyPr/>
          <a:lstStyle/>
          <a:p>
            <a:pPr algn="ctr">
              <a:defRPr/>
            </a:pPr>
            <a:endParaRPr lang="en-US">
              <a:solidFill>
                <a:srgbClr xmlns:mc="http://schemas.openxmlformats.org/markup-compatibility/2006" xmlns:a14="http://schemas.microsoft.com/office/drawing/2010/main" val="FFFFFF" mc:Ignorable=""/>
              </a:solidFill>
              <a:latin typeface="Arial" pitchFamily="34" charset="0"/>
            </a:endParaRPr>
          </a:p>
        </p:txBody>
      </p:sp>
      <p:sp>
        <p:nvSpPr>
          <p:cNvPr id="309251" name="Rectangle 8"/>
          <p:cNvSpPr>
            <a:spLocks noGrp="1" noChangeArrowheads="1"/>
          </p:cNvSpPr>
          <p:nvPr>
            <p:ph type="ctrTitle"/>
          </p:nvPr>
        </p:nvSpPr>
        <p:spPr>
          <a:xfrm>
            <a:off x="788994" y="1895483"/>
            <a:ext cx="10021887" cy="671513"/>
          </a:xfrm>
        </p:spPr>
        <p:txBody>
          <a:bodyPr/>
          <a:lstStyle>
            <a:lvl1pPr>
              <a:defRPr sz="4000"/>
            </a:lvl1pPr>
          </a:lstStyle>
          <a:p>
            <a:r>
              <a:rPr lang="en-US"/>
              <a:t>Click to edit Master title style</a:t>
            </a:r>
          </a:p>
        </p:txBody>
      </p:sp>
      <p:sp>
        <p:nvSpPr>
          <p:cNvPr id="309252" name="Rectangle 15"/>
          <p:cNvSpPr>
            <a:spLocks noGrp="1" noChangeArrowheads="1"/>
          </p:cNvSpPr>
          <p:nvPr>
            <p:ph type="subTitle" idx="1"/>
          </p:nvPr>
        </p:nvSpPr>
        <p:spPr>
          <a:xfrm>
            <a:off x="788989" y="2695583"/>
            <a:ext cx="10029825" cy="657225"/>
          </a:xfrm>
        </p:spPr>
        <p:txBody>
          <a:bodyPr/>
          <a:lstStyle>
            <a:lvl1pPr marL="0" indent="0">
              <a:spcBef>
                <a:spcPct val="0"/>
              </a:spcBef>
              <a:spcAft>
                <a:spcPct val="0"/>
              </a:spcAft>
              <a:buFont typeface="Times" pitchFamily="1" charset="0"/>
              <a:buNone/>
              <a:defRPr sz="2400"/>
            </a:lvl1pPr>
          </a:lstStyle>
          <a:p>
            <a:r>
              <a:rPr lang="en-US"/>
              <a:t>Click to edit Master subtitle style</a:t>
            </a:r>
          </a:p>
        </p:txBody>
      </p:sp>
    </p:spTree>
  </p:cSld>
  <p:clrMapOvr>
    <a:masterClrMapping/>
  </p:clrMapOvr>
  <p:transition xmlns:p14="http://schemas.microsoft.com/office/powerpoint/2010/mai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74706" y="1471613"/>
            <a:ext cx="10634663" cy="462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3"/>
          <p:cNvSpPr>
            <a:spLocks noGrp="1" noChangeArrowheads="1"/>
          </p:cNvSpPr>
          <p:nvPr>
            <p:ph type="sldNum" sz="quarter" idx="10"/>
          </p:nvPr>
        </p:nvSpPr>
        <p:spPr>
          <a:ln/>
        </p:spPr>
        <p:txBody>
          <a:bodyPr/>
          <a:lstStyle>
            <a:lvl1pPr>
              <a:defRPr/>
            </a:lvl1pPr>
          </a:lstStyle>
          <a:p>
            <a:pPr>
              <a:defRPr/>
            </a:pPr>
            <a:fld id="{A3168933-BF14-4E44-BC48-265CFDAE6A7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8" y="4406908"/>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8"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471613"/>
            <a:ext cx="5240338"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9" y="1471613"/>
            <a:ext cx="5241925"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3"/>
          <p:cNvSpPr>
            <a:spLocks noGrp="1" noChangeArrowheads="1"/>
          </p:cNvSpPr>
          <p:nvPr>
            <p:ph type="sldNum" sz="quarter" idx="10"/>
          </p:nvPr>
        </p:nvSpPr>
        <p:spPr>
          <a:ln/>
        </p:spPr>
        <p:txBody>
          <a:bodyPr/>
          <a:lstStyle>
            <a:lvl1pPr>
              <a:defRPr/>
            </a:lvl1pPr>
          </a:lstStyle>
          <a:p>
            <a:pPr>
              <a:defRPr/>
            </a:pPr>
            <a:fld id="{D402948A-9C2E-4983-A9E6-00F4390ED8A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3"/>
          <p:cNvSpPr>
            <a:spLocks noGrp="1" noChangeArrowheads="1"/>
          </p:cNvSpPr>
          <p:nvPr>
            <p:ph type="sldNum" sz="quarter" idx="10"/>
          </p:nvPr>
        </p:nvSpPr>
        <p:spPr>
          <a:ln/>
        </p:spPr>
        <p:txBody>
          <a:bodyPr/>
          <a:lstStyle>
            <a:lvl1pPr>
              <a:defRPr/>
            </a:lvl1pPr>
          </a:lstStyle>
          <a:p>
            <a:pPr>
              <a:defRPr/>
            </a:pPr>
            <a:fld id="{18979FBC-0AD4-42D5-BEBA-5D210E16A27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3"/>
          <p:cNvSpPr>
            <a:spLocks noGrp="1" noChangeArrowheads="1"/>
          </p:cNvSpPr>
          <p:nvPr>
            <p:ph type="sldNum" sz="quarter" idx="10"/>
          </p:nvPr>
        </p:nvSpPr>
        <p:spPr>
          <a:ln/>
        </p:spPr>
        <p:txBody>
          <a:bodyPr/>
          <a:lstStyle>
            <a:lvl1pPr>
              <a:defRPr/>
            </a:lvl1pPr>
          </a:lstStyle>
          <a:p>
            <a:pPr>
              <a:defRPr/>
            </a:pPr>
            <a:fld id="{4A801E9E-0662-4381-B8D5-B133757A052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w/ surface">
    <p:spTree>
      <p:nvGrpSpPr>
        <p:cNvPr id="1" name=""/>
        <p:cNvGrpSpPr/>
        <p:nvPr/>
      </p:nvGrpSpPr>
      <p:grpSpPr>
        <a:xfrm>
          <a:off x="0" y="0"/>
          <a:ext cx="0" cy="0"/>
          <a:chOff x="0" y="0"/>
          <a:chExt cx="0" cy="0"/>
        </a:xfrm>
      </p:grpSpPr>
      <p:sp>
        <p:nvSpPr>
          <p:cNvPr id="2" name="Rectangle 2"/>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564E17C3-BFD0-4F31-9CEE-C5968336DB9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ngle Point w Subhea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508921" y="3285663"/>
            <a:ext cx="9170988" cy="524341"/>
          </a:xfrm>
        </p:spPr>
        <p:txBody>
          <a:bodyPr anchor="b"/>
          <a:lstStyle>
            <a:lvl1pPr algn="ctr" rtl="0" fontAlgn="base">
              <a:lnSpc>
                <a:spcPct val="75000"/>
              </a:lnSpc>
              <a:spcBef>
                <a:spcPct val="0"/>
              </a:spcBef>
              <a:spcAft>
                <a:spcPct val="0"/>
              </a:spcAft>
              <a:buNone/>
              <a:defRPr lang="en-US" sz="7200" b="1" kern="1200" spc="-150" dirty="0" smtClean="0">
                <a:solidFill>
                  <a:schemeClr val="bg1">
                    <a:lumMod val="20000"/>
                    <a:lumOff val="80000"/>
                  </a:schemeClr>
                </a:solidFill>
                <a:effectLst>
                  <a:outerShdw blurRad="177800" dist="25400" dir="5520000" sx="101000" sy="101000" algn="ctr" rotWithShape="0">
                    <a:prstClr val="black">
                      <a:alpha val="91000"/>
                    </a:prstClr>
                  </a:outerShdw>
                </a:effectLst>
                <a:latin typeface="+mj-lt"/>
                <a:ea typeface="+mn-ea"/>
                <a:cs typeface="Arial" charset="0"/>
                <a:sym typeface="Arial" charset="0"/>
              </a:defRPr>
            </a:lvl1pPr>
          </a:lstStyle>
          <a:p>
            <a:pPr lvl="0"/>
            <a:r>
              <a:rPr lang="en-US" dirty="0" smtClean="0"/>
              <a:t>Click to edit Master text styles</a:t>
            </a:r>
          </a:p>
        </p:txBody>
      </p:sp>
      <p:sp>
        <p:nvSpPr>
          <p:cNvPr id="17" name="Text Placeholder 16"/>
          <p:cNvSpPr>
            <a:spLocks noGrp="1"/>
          </p:cNvSpPr>
          <p:nvPr>
            <p:ph type="body" sz="quarter" idx="11"/>
          </p:nvPr>
        </p:nvSpPr>
        <p:spPr>
          <a:xfrm>
            <a:off x="1758161" y="4450704"/>
            <a:ext cx="8672513" cy="363537"/>
          </a:xfrm>
        </p:spPr>
        <p:txBody>
          <a:bodyPr/>
          <a:lstStyle>
            <a:lvl1pPr algn="ctr">
              <a:buNone/>
              <a:defRPr sz="3200">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Large Users-Apps">
    <p:spTree>
      <p:nvGrpSpPr>
        <p:cNvPr id="1" name=""/>
        <p:cNvGrpSpPr/>
        <p:nvPr/>
      </p:nvGrpSpPr>
      <p:grpSpPr>
        <a:xfrm>
          <a:off x="0" y="0"/>
          <a:ext cx="0" cy="0"/>
          <a:chOff x="0" y="0"/>
          <a:chExt cx="0" cy="0"/>
        </a:xfrm>
      </p:grpSpPr>
      <p:sp>
        <p:nvSpPr>
          <p:cNvPr id="2" name="TextBox 8195"/>
          <p:cNvSpPr txBox="1">
            <a:spLocks noChangeArrowheads="1"/>
          </p:cNvSpPr>
          <p:nvPr userDrawn="1"/>
        </p:nvSpPr>
        <p:spPr bwMode="auto">
          <a:xfrm>
            <a:off x="714523" y="5070476"/>
            <a:ext cx="922047"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Users</a:t>
            </a:r>
          </a:p>
        </p:txBody>
      </p:sp>
      <p:sp>
        <p:nvSpPr>
          <p:cNvPr id="3" name="TextBox 8196"/>
          <p:cNvSpPr txBox="1">
            <a:spLocks noChangeArrowheads="1"/>
          </p:cNvSpPr>
          <p:nvPr userDrawn="1"/>
        </p:nvSpPr>
        <p:spPr bwMode="auto">
          <a:xfrm>
            <a:off x="10555099" y="5080001"/>
            <a:ext cx="827470"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Apps</a:t>
            </a:r>
          </a:p>
        </p:txBody>
      </p:sp>
      <p:pic>
        <p:nvPicPr>
          <p:cNvPr id="4" name="Picture 6" descr="asianEye"/>
          <p:cNvPicPr>
            <a:picLocks noChangeAspect="1" noChangeArrowheads="1"/>
          </p:cNvPicPr>
          <p:nvPr userDrawn="1"/>
        </p:nvPicPr>
        <p:blipFill>
          <a:blip r:embed="rId2"/>
          <a:srcRect l="1532"/>
          <a:stretch>
            <a:fillRect/>
          </a:stretch>
        </p:blipFill>
        <p:spPr bwMode="auto">
          <a:xfrm>
            <a:off x="-60323" y="1855796"/>
            <a:ext cx="2447925" cy="3038475"/>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pic>
        <p:nvPicPr>
          <p:cNvPr id="5" name="Picture 7" descr="matrixNumbers"/>
          <p:cNvPicPr>
            <a:picLocks noChangeAspect="1" noChangeArrowheads="1"/>
          </p:cNvPicPr>
          <p:nvPr userDrawn="1"/>
        </p:nvPicPr>
        <p:blipFill>
          <a:blip r:embed="rId3"/>
          <a:srcRect/>
          <a:stretch>
            <a:fillRect/>
          </a:stretch>
        </p:blipFill>
        <p:spPr bwMode="auto">
          <a:xfrm>
            <a:off x="9707568" y="1843096"/>
            <a:ext cx="2490787" cy="3151187"/>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D725F599-AF69-4852-BCC7-2354C586200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mall Users-Apps">
    <p:spTree>
      <p:nvGrpSpPr>
        <p:cNvPr id="1" name=""/>
        <p:cNvGrpSpPr/>
        <p:nvPr/>
      </p:nvGrpSpPr>
      <p:grpSpPr>
        <a:xfrm>
          <a:off x="0" y="0"/>
          <a:ext cx="0" cy="0"/>
          <a:chOff x="0" y="0"/>
          <a:chExt cx="0" cy="0"/>
        </a:xfrm>
      </p:grpSpPr>
      <p:pic>
        <p:nvPicPr>
          <p:cNvPr id="2"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3"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4"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5"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18A84CBD-680F-4BB8-AE1C-A1E222E911D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383" y="2708803"/>
            <a:ext cx="10188431" cy="1317284"/>
          </a:xfrm>
        </p:spPr>
        <p:txBody>
          <a:bodyPr anchor="ctr"/>
          <a:lstStyle>
            <a:lvl1pPr marL="342900" indent="-342900">
              <a:defRPr sz="4400"/>
            </a:lvl1pPr>
            <a:lvl2pPr marL="801688" indent="-395288">
              <a:defRPr sz="3600"/>
            </a:lvl2pPr>
            <a:lvl3pPr>
              <a:buNone/>
              <a:defRPr/>
            </a:lvl3pPr>
            <a:lvl4pPr>
              <a:buNone/>
              <a:defRPr sz="3600"/>
            </a:lvl4pPr>
            <a:lvl5pPr>
              <a:defRPr sz="3600"/>
            </a:lvl5pPr>
          </a:lstStyle>
          <a:p>
            <a:pPr lvl="0"/>
            <a:r>
              <a:rPr lang="en-US" dirty="0" smtClean="0"/>
              <a:t>Click to edit Master text styles</a:t>
            </a:r>
          </a:p>
          <a:p>
            <a:pPr lvl="1"/>
            <a:r>
              <a:rPr lang="en-US" dirty="0" smtClean="0"/>
              <a:t>Second level</a:t>
            </a:r>
          </a:p>
        </p:txBody>
      </p:sp>
      <p:sp>
        <p:nvSpPr>
          <p:cNvPr id="4" name="Rectangle 53"/>
          <p:cNvSpPr>
            <a:spLocks noGrp="1" noChangeArrowheads="1"/>
          </p:cNvSpPr>
          <p:nvPr>
            <p:ph type="sldNum" sz="quarter" idx="10"/>
          </p:nvPr>
        </p:nvSpPr>
        <p:spPr>
          <a:ln/>
        </p:spPr>
        <p:txBody>
          <a:bodyPr/>
          <a:lstStyle>
            <a:lvl1pPr>
              <a:defRPr/>
            </a:lvl1pPr>
          </a:lstStyle>
          <a:p>
            <a:pPr>
              <a:defRPr/>
            </a:pPr>
            <a:fld id="{38A9DA06-A5CA-43F5-BD19-293CA9D9BA2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mall Users-Apps w Title">
    <p:spTree>
      <p:nvGrpSpPr>
        <p:cNvPr id="1" name=""/>
        <p:cNvGrpSpPr/>
        <p:nvPr/>
      </p:nvGrpSpPr>
      <p:grpSpPr>
        <a:xfrm>
          <a:off x="0" y="0"/>
          <a:ext cx="0" cy="0"/>
          <a:chOff x="0" y="0"/>
          <a:chExt cx="0" cy="0"/>
        </a:xfrm>
      </p:grpSpPr>
      <p:pic>
        <p:nvPicPr>
          <p:cNvPr id="3"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4"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5"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7"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Title 1"/>
          <p:cNvSpPr>
            <a:spLocks noGrp="1"/>
          </p:cNvSpPr>
          <p:nvPr>
            <p:ph type="title"/>
          </p:nvPr>
        </p:nvSpPr>
        <p:spPr>
          <a:xfrm>
            <a:off x="774700" y="692151"/>
            <a:ext cx="10625138" cy="506413"/>
          </a:xfrm>
        </p:spPr>
        <p:txBody>
          <a:bodyPr/>
          <a:lstStyle/>
          <a:p>
            <a:r>
              <a:rPr lang="en-US" smtClean="0"/>
              <a:t>Click to edit Master title style</a:t>
            </a:r>
            <a:endParaRPr lang="en-US"/>
          </a:p>
        </p:txBody>
      </p:sp>
      <p:sp>
        <p:nvSpPr>
          <p:cNvPr id="8"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90DAB415-4467-4811-9FFF-4F8C2117307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ig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383" y="2708803"/>
            <a:ext cx="10188431" cy="1317284"/>
          </a:xfrm>
        </p:spPr>
        <p:txBody>
          <a:bodyPr anchor="ctr"/>
          <a:lstStyle>
            <a:lvl1pPr marL="342900" indent="-342900">
              <a:defRPr sz="4400"/>
            </a:lvl1pPr>
            <a:lvl2pPr marL="801688" indent="-395288">
              <a:defRPr sz="3600"/>
            </a:lvl2pPr>
            <a:lvl3pPr>
              <a:buNone/>
              <a:defRPr/>
            </a:lvl3pPr>
            <a:lvl4pPr>
              <a:buNone/>
              <a:defRPr sz="3600"/>
            </a:lvl4pPr>
            <a:lvl5pPr>
              <a:defRPr sz="3600"/>
            </a:lvl5pPr>
          </a:lstStyle>
          <a:p>
            <a:pPr lvl="0"/>
            <a:r>
              <a:rPr lang="en-US" dirty="0" smtClean="0"/>
              <a:t>Click to edit Master text styles</a:t>
            </a:r>
          </a:p>
          <a:p>
            <a:pPr lvl="1"/>
            <a:r>
              <a:rPr lang="en-US" dirty="0" smtClean="0"/>
              <a:t>Second level</a:t>
            </a:r>
          </a:p>
        </p:txBody>
      </p:sp>
      <p:sp>
        <p:nvSpPr>
          <p:cNvPr id="4" name="Rectangle 53"/>
          <p:cNvSpPr>
            <a:spLocks noGrp="1" noChangeArrowheads="1"/>
          </p:cNvSpPr>
          <p:nvPr>
            <p:ph type="sldNum" sz="quarter" idx="10"/>
          </p:nvPr>
        </p:nvSpPr>
        <p:spPr>
          <a:ln/>
        </p:spPr>
        <p:txBody>
          <a:bodyPr/>
          <a:lstStyle>
            <a:lvl1pPr>
              <a:defRPr/>
            </a:lvl1pPr>
          </a:lstStyle>
          <a:p>
            <a:pPr>
              <a:defRPr/>
            </a:pPr>
            <a:fld id="{1110C236-C0D7-4F88-8FD7-7934A2CE34F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er Case Study">
    <p:spTree>
      <p:nvGrpSpPr>
        <p:cNvPr id="1" name=""/>
        <p:cNvGrpSpPr/>
        <p:nvPr/>
      </p:nvGrpSpPr>
      <p:grpSpPr>
        <a:xfrm>
          <a:off x="0" y="0"/>
          <a:ext cx="0" cy="0"/>
          <a:chOff x="0" y="0"/>
          <a:chExt cx="0" cy="0"/>
        </a:xfrm>
      </p:grpSpPr>
      <p:sp>
        <p:nvSpPr>
          <p:cNvPr id="4" name="Rectangle 5"/>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Content Placeholder 2"/>
          <p:cNvSpPr>
            <a:spLocks noGrp="1"/>
          </p:cNvSpPr>
          <p:nvPr>
            <p:ph idx="1"/>
          </p:nvPr>
        </p:nvSpPr>
        <p:spPr>
          <a:xfrm>
            <a:off x="5634682" y="716691"/>
            <a:ext cx="6003796" cy="5511113"/>
          </a:xfrm>
          <a:effectLst>
            <a:outerShdw blurRad="152400" dist="609600" sx="118000" sy="118000" algn="ctr" rotWithShape="0">
              <a:prstClr val="black">
                <a:alpha val="52000"/>
              </a:prstClr>
            </a:outerShdw>
          </a:effectLst>
        </p:spPr>
        <p:txBody>
          <a:bodyPr anchor="ctr"/>
          <a:lstStyle>
            <a:lvl1pPr>
              <a:spcBef>
                <a:spcPts val="800"/>
              </a:spcBef>
              <a:spcAft>
                <a:spcPts val="0"/>
              </a:spcAft>
              <a:defRPr>
                <a:solidFill>
                  <a:schemeClr val="tx1"/>
                </a:solidFill>
              </a:defRPr>
            </a:lvl1pPr>
            <a:lvl2pPr>
              <a:lnSpc>
                <a:spcPct val="100000"/>
              </a:lnSpc>
              <a:defRPr>
                <a:solidFill>
                  <a:schemeClr val="tx1">
                    <a:lumMod val="75000"/>
                  </a:schemeClr>
                </a:solidFill>
              </a:defRPr>
            </a:lvl2pPr>
            <a:lvl3pPr>
              <a:buNone/>
              <a:defRPr>
                <a:solidFill>
                  <a:schemeClr val="tx1">
                    <a:lumMod val="75000"/>
                  </a:schemeClr>
                </a:solidFill>
              </a:defRPr>
            </a:lvl3pPr>
          </a:lstStyle>
          <a:p>
            <a:pPr lvl="0"/>
            <a:r>
              <a:rPr lang="en-US" dirty="0" smtClean="0"/>
              <a:t>Click to edit Master text styles</a:t>
            </a:r>
          </a:p>
          <a:p>
            <a:pPr lvl="1"/>
            <a:r>
              <a:rPr lang="en-US" dirty="0" smtClean="0"/>
              <a:t>Second level</a:t>
            </a:r>
          </a:p>
        </p:txBody>
      </p:sp>
      <p:sp>
        <p:nvSpPr>
          <p:cNvPr id="5"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440C7DD6-B11E-473E-9030-FD73EE60CE5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er Case Study Quote">
    <p:spTree>
      <p:nvGrpSpPr>
        <p:cNvPr id="1" name=""/>
        <p:cNvGrpSpPr/>
        <p:nvPr/>
      </p:nvGrpSpPr>
      <p:grpSpPr>
        <a:xfrm>
          <a:off x="0" y="0"/>
          <a:ext cx="0" cy="0"/>
          <a:chOff x="0" y="0"/>
          <a:chExt cx="0" cy="0"/>
        </a:xfrm>
      </p:grpSpPr>
      <p:sp>
        <p:nvSpPr>
          <p:cNvPr id="4" name="Rectangle 5"/>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11" name="Text Placeholder 10"/>
          <p:cNvSpPr>
            <a:spLocks noGrp="1"/>
          </p:cNvSpPr>
          <p:nvPr>
            <p:ph type="body" sz="quarter" idx="10"/>
          </p:nvPr>
        </p:nvSpPr>
        <p:spPr>
          <a:xfrm>
            <a:off x="6101132" y="633047"/>
            <a:ext cx="5335587" cy="3499338"/>
          </a:xfrm>
        </p:spPr>
        <p:txBody>
          <a:bodyPr anchor="b"/>
          <a:lstStyle>
            <a:lvl1pPr marL="120650" indent="-120650" algn="l" rtl="0" fontAlgn="base">
              <a:lnSpc>
                <a:spcPct val="90000"/>
              </a:lnSpc>
              <a:spcBef>
                <a:spcPts val="1300"/>
              </a:spcBef>
              <a:spcAft>
                <a:spcPct val="15000"/>
              </a:spcAft>
              <a:buClr>
                <a:srgbClr xmlns:mc="http://schemas.openxmlformats.org/markup-compatibility/2006" xmlns:a14="http://schemas.microsoft.com/office/drawing/2010/main" val="0046AD" mc:Ignorable=""/>
              </a:buClr>
              <a:buSzPct val="115000"/>
              <a:buNone/>
              <a:tabLst>
                <a:tab pos="3429000" algn="l"/>
              </a:tabLst>
              <a:defRPr lang="en-US" sz="3200" kern="1200" dirty="0">
                <a:solidFill>
                  <a:schemeClr val="tx1"/>
                </a:solidFill>
                <a:latin typeface="Arial" charset="0"/>
                <a:ea typeface="+mn-ea"/>
                <a:cs typeface="+mn-cs"/>
              </a:defRPr>
            </a:lvl1pPr>
          </a:lstStyle>
          <a:p>
            <a:pPr lvl="0"/>
            <a:r>
              <a:rPr lang="en-US" dirty="0" smtClean="0"/>
              <a:t>Click to edit Master text styles</a:t>
            </a:r>
          </a:p>
        </p:txBody>
      </p:sp>
      <p:sp>
        <p:nvSpPr>
          <p:cNvPr id="13" name="Text Placeholder 12"/>
          <p:cNvSpPr>
            <a:spLocks noGrp="1"/>
          </p:cNvSpPr>
          <p:nvPr>
            <p:ph type="body" sz="quarter" idx="11"/>
          </p:nvPr>
        </p:nvSpPr>
        <p:spPr>
          <a:xfrm>
            <a:off x="6100768" y="4386881"/>
            <a:ext cx="5380037" cy="384721"/>
          </a:xfrm>
        </p:spPr>
        <p:txBody>
          <a:bodyPr/>
          <a:lstStyle>
            <a:lvl1pPr marL="114300" indent="-114300" algn="l" rtl="0" fontAlgn="base">
              <a:spcBef>
                <a:spcPct val="0"/>
              </a:spcBef>
              <a:spcAft>
                <a:spcPct val="0"/>
              </a:spcAft>
              <a:buNone/>
              <a:defRPr lang="en-US" sz="2000" i="0" kern="1200" dirty="0" smtClean="0">
                <a:solidFill>
                  <a:schemeClr val="tx1">
                    <a:lumMod val="85000"/>
                  </a:schemeClr>
                </a:solidFill>
                <a:latin typeface="Arial" charset="0"/>
                <a:ea typeface="+mn-ea"/>
                <a:cs typeface="+mn-cs"/>
              </a:defRPr>
            </a:lvl1pPr>
            <a:lvl2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2pPr>
            <a:lvl3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3pPr>
            <a:lvl4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4pPr>
            <a:lvl5pPr>
              <a:buNone/>
              <a:defRPr/>
            </a:lvl5pPr>
          </a:lstStyle>
          <a:p>
            <a:pPr lvl="0"/>
            <a:r>
              <a:rPr lang="en-US" dirty="0" smtClean="0"/>
              <a:t>Click to edit Master text styles</a:t>
            </a:r>
          </a:p>
        </p:txBody>
      </p:sp>
      <p:sp>
        <p:nvSpPr>
          <p:cNvPr id="5" name="Rectangle 53"/>
          <p:cNvSpPr>
            <a:spLocks noGrp="1" noChangeArrowheads="1"/>
          </p:cNvSpPr>
          <p:nvPr>
            <p:ph type="sldNum" sz="quarter" idx="12"/>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E3667553-1EC4-4DED-8939-586CB517B43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End 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srcRect/>
          <a:stretch>
            <a:fillRect/>
          </a:stretch>
        </p:blipFill>
        <p:spPr bwMode="invGray">
          <a:xfrm>
            <a:off x="3090867" y="2646371"/>
            <a:ext cx="6007101" cy="1563687"/>
          </a:xfrm>
          <a:prstGeom prst="rect">
            <a:avLst/>
          </a:prstGeom>
          <a:noFill/>
          <a:ln w="9525">
            <a:noFill/>
            <a:miter lim="800000"/>
            <a:headEnd/>
            <a:tailEnd/>
          </a:ln>
        </p:spPr>
      </p:pic>
    </p:spTree>
  </p:cSld>
  <p:clrMapOvr>
    <a:masterClrMapping/>
  </p:clrMapOvr>
  <p:transition xmlns:p14="http://schemas.microsoft.com/office/powerpoint/2010/mai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2"/>
          <p:cNvSpPr>
            <a:spLocks noChangeArrowheads="1"/>
          </p:cNvSpPr>
          <p:nvPr/>
        </p:nvSpPr>
        <p:spPr bwMode="auto">
          <a:xfrm>
            <a:off x="839793" y="4641850"/>
            <a:ext cx="184731" cy="286232"/>
          </a:xfrm>
          <a:prstGeom prst="rect">
            <a:avLst/>
          </a:prstGeom>
          <a:noFill/>
          <a:ln w="9525">
            <a:noFill/>
            <a:miter lim="800000"/>
            <a:headEnd/>
            <a:tailEnd/>
          </a:ln>
          <a:effectLst/>
        </p:spPr>
        <p:txBody>
          <a:bodyPr wrap="none">
            <a:spAutoFit/>
          </a:bodyPr>
          <a:lstStyle/>
          <a:p>
            <a:pPr eaLnBrk="0" hangingPunct="0">
              <a:lnSpc>
                <a:spcPct val="70000"/>
              </a:lnSpc>
              <a:spcBef>
                <a:spcPct val="35000"/>
              </a:spcBef>
              <a:spcAft>
                <a:spcPct val="15000"/>
              </a:spcAft>
              <a:buClr>
                <a:srgbClr xmlns:mc="http://schemas.openxmlformats.org/markup-compatibility/2006" xmlns:a14="http://schemas.microsoft.com/office/drawing/2010/main" val="7AA426" mc:Ignorable=""/>
              </a:buClr>
              <a:buSzPct val="95000"/>
              <a:buFont typeface="Times" pitchFamily="1" charset="0"/>
              <a:buNone/>
              <a:defRPr/>
            </a:pPr>
            <a:endParaRPr lang="en-US">
              <a:solidFill>
                <a:srgbClr xmlns:mc="http://schemas.openxmlformats.org/markup-compatibility/2006" xmlns:a14="http://schemas.microsoft.com/office/drawing/2010/main" val="FFFFFF" mc:Ignorable=""/>
              </a:solidFill>
            </a:endParaRPr>
          </a:p>
        </p:txBody>
      </p:sp>
      <p:sp>
        <p:nvSpPr>
          <p:cNvPr id="5" name="Line 58"/>
          <p:cNvSpPr>
            <a:spLocks noChangeShapeType="1"/>
          </p:cNvSpPr>
          <p:nvPr userDrawn="1"/>
        </p:nvSpPr>
        <p:spPr bwMode="auto">
          <a:xfrm>
            <a:off x="0" y="5734050"/>
            <a:ext cx="12188825" cy="0"/>
          </a:xfrm>
          <a:prstGeom prst="line">
            <a:avLst/>
          </a:prstGeom>
          <a:noFill/>
          <a:ln w="12700">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pic>
        <p:nvPicPr>
          <p:cNvPr id="6" name="Picture 76" descr="citrix_corp"/>
          <p:cNvPicPr>
            <a:picLocks noChangeAspect="1" noChangeArrowheads="1"/>
          </p:cNvPicPr>
          <p:nvPr userDrawn="1"/>
        </p:nvPicPr>
        <p:blipFill>
          <a:blip r:embed="rId2"/>
          <a:srcRect/>
          <a:stretch>
            <a:fillRect/>
          </a:stretch>
        </p:blipFill>
        <p:spPr bwMode="invGray">
          <a:xfrm>
            <a:off x="303213" y="5803900"/>
            <a:ext cx="1871662" cy="1157288"/>
          </a:xfrm>
          <a:prstGeom prst="rect">
            <a:avLst/>
          </a:prstGeom>
          <a:noFill/>
          <a:effectLst>
            <a:outerShdw blurRad="50800" dist="38100" dir="5400000" algn="t" rotWithShape="0">
              <a:prstClr val="black">
                <a:alpha val="40000"/>
              </a:prstClr>
            </a:outerShdw>
          </a:effectLst>
        </p:spPr>
      </p:pic>
      <p:pic>
        <p:nvPicPr>
          <p:cNvPr id="7" name="Picture 9" descr="Background Graphic.png"/>
          <p:cNvPicPr>
            <a:picLocks noChangeAspect="1"/>
          </p:cNvPicPr>
          <p:nvPr userDrawn="1"/>
        </p:nvPicPr>
        <p:blipFill>
          <a:blip r:embed="rId3" cstate="screen"/>
          <a:srcRect/>
          <a:stretch>
            <a:fillRect/>
          </a:stretch>
        </p:blipFill>
        <p:spPr>
          <a:xfrm>
            <a:off x="5470523" y="6222467"/>
            <a:ext cx="1861456" cy="635541"/>
          </a:xfrm>
          <a:prstGeom prst="rect">
            <a:avLst/>
          </a:prstGeom>
          <a:effectLst>
            <a:softEdge rad="31750"/>
          </a:effectLst>
        </p:spPr>
      </p:pic>
      <p:sp>
        <p:nvSpPr>
          <p:cNvPr id="309251" name="Rectangle 8"/>
          <p:cNvSpPr>
            <a:spLocks noGrp="1" noChangeArrowheads="1"/>
          </p:cNvSpPr>
          <p:nvPr>
            <p:ph type="ctrTitle"/>
          </p:nvPr>
        </p:nvSpPr>
        <p:spPr>
          <a:xfrm>
            <a:off x="516319" y="2837486"/>
            <a:ext cx="10021887" cy="671513"/>
          </a:xfrm>
        </p:spPr>
        <p:txBody>
          <a:bodyPr/>
          <a:lstStyle>
            <a:lvl1pPr>
              <a:defRPr sz="4000">
                <a:solidFill>
                  <a:schemeClr val="bg1">
                    <a:lumMod val="40000"/>
                    <a:lumOff val="60000"/>
                  </a:schemeClr>
                </a:solidFill>
                <a:latin typeface="+mj-lt"/>
              </a:defRPr>
            </a:lvl1pPr>
          </a:lstStyle>
          <a:p>
            <a:r>
              <a:rPr lang="en-US" dirty="0" smtClean="0"/>
              <a:t>Click to edit Master title style</a:t>
            </a:r>
            <a:endParaRPr lang="en-US" dirty="0"/>
          </a:p>
        </p:txBody>
      </p:sp>
      <p:sp>
        <p:nvSpPr>
          <p:cNvPr id="309252" name="Rectangle 15"/>
          <p:cNvSpPr>
            <a:spLocks noGrp="1" noChangeArrowheads="1"/>
          </p:cNvSpPr>
          <p:nvPr>
            <p:ph type="subTitle" idx="1"/>
          </p:nvPr>
        </p:nvSpPr>
        <p:spPr>
          <a:xfrm>
            <a:off x="546020" y="3762377"/>
            <a:ext cx="10029825" cy="657225"/>
          </a:xfrm>
        </p:spPr>
        <p:txBody>
          <a:bodyPr/>
          <a:lstStyle>
            <a:lvl1pPr marL="0" indent="0">
              <a:spcBef>
                <a:spcPct val="0"/>
              </a:spcBef>
              <a:spcAft>
                <a:spcPct val="0"/>
              </a:spcAft>
              <a:buFont typeface="Times" pitchFamily="1" charset="0"/>
              <a:buNone/>
              <a:defRPr sz="2400">
                <a:latin typeface="+mj-lt"/>
              </a:defRPr>
            </a:lvl1pPr>
          </a:lstStyle>
          <a:p>
            <a:r>
              <a:rPr lang="en-US" smtClean="0"/>
              <a:t>Click to edit Master subtitle style</a:t>
            </a:r>
            <a:endParaRPr lang="en-US"/>
          </a:p>
        </p:txBody>
      </p:sp>
    </p:spTree>
  </p:cSld>
  <p:clrMapOvr>
    <a:masterClrMapping/>
  </p:clrMapOvr>
  <p:transition xmlns:p14="http://schemas.microsoft.com/office/powerpoint/2010/mai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8" y="4406908"/>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8"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471613"/>
            <a:ext cx="5240338"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9" y="1471613"/>
            <a:ext cx="5241925"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er Case Study">
    <p:spTree>
      <p:nvGrpSpPr>
        <p:cNvPr id="1" name=""/>
        <p:cNvGrpSpPr/>
        <p:nvPr/>
      </p:nvGrpSpPr>
      <p:grpSpPr>
        <a:xfrm>
          <a:off x="0" y="0"/>
          <a:ext cx="0" cy="0"/>
          <a:chOff x="0" y="0"/>
          <a:chExt cx="0" cy="0"/>
        </a:xfrm>
      </p:grpSpPr>
      <p:sp>
        <p:nvSpPr>
          <p:cNvPr id="4" name="Rectangle 5"/>
          <p:cNvSpPr/>
          <p:nvPr/>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Content Placeholder 2"/>
          <p:cNvSpPr>
            <a:spLocks noGrp="1"/>
          </p:cNvSpPr>
          <p:nvPr>
            <p:ph idx="1"/>
          </p:nvPr>
        </p:nvSpPr>
        <p:spPr>
          <a:xfrm>
            <a:off x="5634682" y="716691"/>
            <a:ext cx="6003796" cy="5511113"/>
          </a:xfrm>
          <a:effectLst>
            <a:outerShdw blurRad="152400" dist="609600" sx="118000" sy="118000" algn="ctr" rotWithShape="0">
              <a:prstClr val="black">
                <a:alpha val="52000"/>
              </a:prstClr>
            </a:outerShdw>
          </a:effectLst>
        </p:spPr>
        <p:txBody>
          <a:bodyPr anchor="ctr"/>
          <a:lstStyle>
            <a:lvl1pPr>
              <a:spcBef>
                <a:spcPts val="800"/>
              </a:spcBef>
              <a:spcAft>
                <a:spcPts val="0"/>
              </a:spcAft>
              <a:defRPr>
                <a:solidFill>
                  <a:schemeClr val="tx1"/>
                </a:solidFill>
              </a:defRPr>
            </a:lvl1pPr>
            <a:lvl2pPr>
              <a:lnSpc>
                <a:spcPct val="100000"/>
              </a:lnSpc>
              <a:defRPr>
                <a:solidFill>
                  <a:schemeClr val="tx1">
                    <a:lumMod val="75000"/>
                  </a:schemeClr>
                </a:solidFill>
              </a:defRPr>
            </a:lvl2pPr>
            <a:lvl3pPr>
              <a:buNone/>
              <a:defRPr>
                <a:solidFill>
                  <a:schemeClr val="tx1">
                    <a:lumMod val="75000"/>
                  </a:schemeClr>
                </a:solidFill>
              </a:defRPr>
            </a:lvl3pPr>
          </a:lstStyle>
          <a:p>
            <a:pPr lvl="0"/>
            <a:r>
              <a:rPr lang="en-US" dirty="0" smtClean="0"/>
              <a:t>Click to edit Master text styles</a:t>
            </a:r>
          </a:p>
          <a:p>
            <a:pPr lvl="1"/>
            <a:r>
              <a:rPr lang="en-US" dirty="0" smtClean="0"/>
              <a:t>Second level</a:t>
            </a:r>
          </a:p>
        </p:txBody>
      </p:sp>
      <p:sp>
        <p:nvSpPr>
          <p:cNvPr id="5"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BE1491DD-C469-4CEC-AC0B-3DD15DBB608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w/ surface">
    <p:spTree>
      <p:nvGrpSpPr>
        <p:cNvPr id="1" name=""/>
        <p:cNvGrpSpPr/>
        <p:nvPr/>
      </p:nvGrpSpPr>
      <p:grpSpPr>
        <a:xfrm>
          <a:off x="0" y="0"/>
          <a:ext cx="0" cy="0"/>
          <a:chOff x="0" y="0"/>
          <a:chExt cx="0" cy="0"/>
        </a:xfrm>
      </p:grpSpPr>
      <p:sp>
        <p:nvSpPr>
          <p:cNvPr id="2" name="Rectangle 1"/>
          <p:cNvSpPr/>
          <p:nvPr userDrawn="1"/>
        </p:nvSpPr>
        <p:spPr>
          <a:xfrm>
            <a:off x="0" y="3984626"/>
            <a:ext cx="12188825" cy="2873374"/>
          </a:xfrm>
          <a:prstGeom prst="rect">
            <a:avLst/>
          </a:prstGeom>
          <a:gradFill flip="none" rotWithShape="1">
            <a:gsLst>
              <a:gs pos="0">
                <a:srgbClr xmlns:mc="http://schemas.openxmlformats.org/markup-compatibility/2006" xmlns:a14="http://schemas.microsoft.com/office/drawing/2010/main" val="000000" mc:Ignorable="">
                  <a:alpha val="66000"/>
                </a:srgbClr>
              </a:gs>
              <a:gs pos="30000">
                <a:srgbClr xmlns:mc="http://schemas.openxmlformats.org/markup-compatibility/2006" xmlns:a14="http://schemas.microsoft.com/office/drawing/2010/main" val="000000" mc:Ignorable="">
                  <a:alpha val="45000"/>
                </a:srgbClr>
              </a:gs>
              <a:gs pos="67000">
                <a:srgbClr xmlns:mc="http://schemas.openxmlformats.org/markup-compatibility/2006" xmlns:a14="http://schemas.microsoft.com/office/drawing/2010/main" val="000000" mc:Ignorable="">
                  <a:alpha val="0"/>
                </a:srgb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rgbClr xmlns:mc="http://schemas.openxmlformats.org/markup-compatibility/2006" xmlns:a14="http://schemas.microsoft.com/office/drawing/2010/main" val="FFFFFF" mc:Ignorable=""/>
              </a:solidFill>
            </a:endParaRPr>
          </a:p>
        </p:txBody>
      </p:sp>
    </p:spTree>
  </p:cSld>
  <p:clrMapOvr>
    <a:masterClrMapping/>
  </p:clrMapOvr>
  <p:transition xmlns:p14="http://schemas.microsoft.com/office/powerpoint/2010/mai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1_Blank w/ surface">
    <p:spTree>
      <p:nvGrpSpPr>
        <p:cNvPr id="1" name=""/>
        <p:cNvGrpSpPr/>
        <p:nvPr/>
      </p:nvGrpSpPr>
      <p:grpSpPr>
        <a:xfrm>
          <a:off x="0" y="0"/>
          <a:ext cx="0" cy="0"/>
          <a:chOff x="0" y="0"/>
          <a:chExt cx="0" cy="0"/>
        </a:xfrm>
      </p:grpSpPr>
      <p:pic>
        <p:nvPicPr>
          <p:cNvPr id="2" name="Picture 2" descr="Background Graphic.png"/>
          <p:cNvPicPr>
            <a:picLocks noChangeAspect="1"/>
          </p:cNvPicPr>
          <p:nvPr userDrawn="1"/>
        </p:nvPicPr>
        <p:blipFill>
          <a:blip r:embed="rId2"/>
          <a:srcRect/>
          <a:stretch>
            <a:fillRect/>
          </a:stretch>
        </p:blipFill>
        <p:spPr bwMode="auto">
          <a:xfrm>
            <a:off x="0" y="4419600"/>
            <a:ext cx="12188825" cy="2438400"/>
          </a:xfrm>
          <a:prstGeom prst="rect">
            <a:avLst/>
          </a:prstGeom>
          <a:noFill/>
          <a:ln w="9525">
            <a:noFill/>
            <a:miter lim="800000"/>
            <a:headEnd/>
            <a:tailEnd/>
          </a:ln>
        </p:spPr>
      </p:pic>
      <p:pic>
        <p:nvPicPr>
          <p:cNvPr id="3" name="Picture 4" descr="Background Graphic.png"/>
          <p:cNvPicPr>
            <a:picLocks noChangeAspect="1"/>
          </p:cNvPicPr>
          <p:nvPr userDrawn="1"/>
        </p:nvPicPr>
        <p:blipFill>
          <a:blip r:embed="rId3" cstate="screen"/>
          <a:srcRect/>
          <a:stretch>
            <a:fillRect/>
          </a:stretch>
        </p:blipFill>
        <p:spPr>
          <a:xfrm>
            <a:off x="5470523" y="6222467"/>
            <a:ext cx="1861456" cy="635541"/>
          </a:xfrm>
          <a:prstGeom prst="rect">
            <a:avLst/>
          </a:prstGeom>
          <a:effectLst>
            <a:softEdge rad="31750"/>
          </a:effectLst>
        </p:spPr>
      </p:pic>
    </p:spTree>
  </p:cSld>
  <p:clrMapOvr>
    <a:masterClrMapping/>
  </p:clrMapOvr>
  <p:transition xmlns:p14="http://schemas.microsoft.com/office/powerpoint/2010/mai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ingle Point w Subhea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1002510" y="2520299"/>
            <a:ext cx="10183813" cy="1137304"/>
          </a:xfrm>
        </p:spPr>
        <p:txBody>
          <a:bodyPr anchor="ctr"/>
          <a:lstStyle>
            <a:lvl1pPr algn="ctr">
              <a:buNone/>
              <a:defRPr lang="en-US" sz="6000" b="1" spc="-150" dirty="0" smtClean="0">
                <a:solidFill>
                  <a:schemeClr val="tx1">
                    <a:lumMod val="95000"/>
                  </a:schemeClr>
                </a:solidFill>
                <a:effectLst>
                  <a:outerShdw blurRad="88900" dist="88900" dir="7200000" sx="102000" sy="102000" algn="tl" rotWithShape="0">
                    <a:prstClr val="black">
                      <a:alpha val="40000"/>
                    </a:prstClr>
                  </a:outerShdw>
                </a:effectLst>
                <a:latin typeface="+mn-lt"/>
                <a:ea typeface="+mn-ea"/>
                <a:cs typeface="+mn-cs"/>
              </a:defRPr>
            </a:lvl1pPr>
          </a:lstStyle>
          <a:p>
            <a:pPr lvl="0"/>
            <a:r>
              <a:rPr lang="en-US" dirty="0" smtClean="0"/>
              <a:t>Click to edit Master text styles</a:t>
            </a:r>
          </a:p>
        </p:txBody>
      </p:sp>
      <p:sp>
        <p:nvSpPr>
          <p:cNvPr id="5" name="Text Placeholder 4"/>
          <p:cNvSpPr>
            <a:spLocks noGrp="1"/>
          </p:cNvSpPr>
          <p:nvPr>
            <p:ph type="body" sz="quarter" idx="12"/>
          </p:nvPr>
        </p:nvSpPr>
        <p:spPr>
          <a:xfrm>
            <a:off x="67736" y="4210412"/>
            <a:ext cx="12053358" cy="1084263"/>
          </a:xfrm>
        </p:spPr>
        <p:txBody>
          <a:bodyPr/>
          <a:lstStyle>
            <a:lvl1pPr algn="ctr">
              <a:buNone/>
              <a:defRPr sz="3200" b="0" spc="0">
                <a:solidFill>
                  <a:schemeClr val="tx1"/>
                </a:solidFill>
                <a:effectLst>
                  <a:outerShdw blurRad="88900" dist="88900" dir="7200000" sx="102000" sy="102000" algn="tl" rotWithShape="0">
                    <a:prstClr val="black">
                      <a:alpha val="40000"/>
                    </a:prstClr>
                  </a:outerShdw>
                </a:effectLst>
              </a:defRPr>
            </a:lvl1pPr>
          </a:lstStyle>
          <a:p>
            <a:pPr lvl="0"/>
            <a:r>
              <a:rPr lang="en-US" dirty="0" smtClean="0"/>
              <a:t>Click to edit Master text styles</a:t>
            </a:r>
            <a:endParaRPr lang="en-US" dirty="0"/>
          </a:p>
        </p:txBody>
      </p:sp>
    </p:spTree>
  </p:cSld>
  <p:clrMapOvr>
    <a:masterClrMapping/>
  </p:clrMapOvr>
  <p:transition xmlns:p14="http://schemas.microsoft.com/office/powerpoint/2010/mai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arge Users-Apps">
    <p:spTree>
      <p:nvGrpSpPr>
        <p:cNvPr id="1" name=""/>
        <p:cNvGrpSpPr/>
        <p:nvPr/>
      </p:nvGrpSpPr>
      <p:grpSpPr>
        <a:xfrm>
          <a:off x="0" y="0"/>
          <a:ext cx="0" cy="0"/>
          <a:chOff x="0" y="0"/>
          <a:chExt cx="0" cy="0"/>
        </a:xfrm>
      </p:grpSpPr>
      <p:sp>
        <p:nvSpPr>
          <p:cNvPr id="2" name="TextBox 8195"/>
          <p:cNvSpPr txBox="1">
            <a:spLocks noChangeArrowheads="1"/>
          </p:cNvSpPr>
          <p:nvPr userDrawn="1"/>
        </p:nvSpPr>
        <p:spPr bwMode="auto">
          <a:xfrm>
            <a:off x="531960" y="5070476"/>
            <a:ext cx="922047"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Users</a:t>
            </a:r>
          </a:p>
        </p:txBody>
      </p:sp>
      <p:sp>
        <p:nvSpPr>
          <p:cNvPr id="3" name="TextBox 8196"/>
          <p:cNvSpPr txBox="1">
            <a:spLocks noChangeArrowheads="1"/>
          </p:cNvSpPr>
          <p:nvPr userDrawn="1"/>
        </p:nvSpPr>
        <p:spPr bwMode="auto">
          <a:xfrm>
            <a:off x="10361817" y="5080001"/>
            <a:ext cx="1566454"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Datacenter</a:t>
            </a:r>
          </a:p>
        </p:txBody>
      </p:sp>
      <p:pic>
        <p:nvPicPr>
          <p:cNvPr id="4" name="Picture 7" descr="apps.png"/>
          <p:cNvPicPr>
            <a:picLocks noChangeAspect="1"/>
          </p:cNvPicPr>
          <p:nvPr userDrawn="1"/>
        </p:nvPicPr>
        <p:blipFill>
          <a:blip r:embed="rId2"/>
          <a:srcRect l="330"/>
          <a:stretch>
            <a:fillRect/>
          </a:stretch>
        </p:blipFill>
        <p:spPr>
          <a:xfrm>
            <a:off x="9748843" y="1887546"/>
            <a:ext cx="2439987" cy="2981325"/>
          </a:xfrm>
          <a:prstGeom prst="rect">
            <a:avLst/>
          </a:prstGeom>
          <a:effectLst>
            <a:outerShdw blurRad="101600" sx="104000" sy="104000" algn="ctr" rotWithShape="0">
              <a:prstClr val="black">
                <a:alpha val="40000"/>
              </a:prstClr>
            </a:outerShdw>
          </a:effectLst>
        </p:spPr>
      </p:pic>
      <p:pic>
        <p:nvPicPr>
          <p:cNvPr id="5" name="Picture 8" descr="user.png"/>
          <p:cNvPicPr>
            <a:picLocks noChangeAspect="1"/>
          </p:cNvPicPr>
          <p:nvPr userDrawn="1"/>
        </p:nvPicPr>
        <p:blipFill>
          <a:blip r:embed="rId3"/>
          <a:stretch>
            <a:fillRect/>
          </a:stretch>
        </p:blipFill>
        <p:spPr>
          <a:xfrm>
            <a:off x="0" y="1887546"/>
            <a:ext cx="2352675" cy="2981325"/>
          </a:xfrm>
          <a:prstGeom prst="rect">
            <a:avLst/>
          </a:prstGeom>
          <a:effectLst>
            <a:outerShdw blurRad="101600" sx="104000" sy="104000" algn="ctr" rotWithShape="0">
              <a:prstClr val="black">
                <a:alpha val="40000"/>
              </a:prstClr>
            </a:outerShdw>
          </a:effectLst>
        </p:spPr>
      </p:pic>
    </p:spTree>
  </p:cSld>
  <p:clrMapOvr>
    <a:masterClrMapping/>
  </p:clrMapOvr>
  <p:transition xmlns:p14="http://schemas.microsoft.com/office/powerpoint/2010/mai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Reverse Users-Apps">
    <p:spTree>
      <p:nvGrpSpPr>
        <p:cNvPr id="1" name=""/>
        <p:cNvGrpSpPr/>
        <p:nvPr/>
      </p:nvGrpSpPr>
      <p:grpSpPr>
        <a:xfrm>
          <a:off x="0" y="0"/>
          <a:ext cx="0" cy="0"/>
          <a:chOff x="0" y="0"/>
          <a:chExt cx="0" cy="0"/>
        </a:xfrm>
      </p:grpSpPr>
      <p:sp>
        <p:nvSpPr>
          <p:cNvPr id="2" name="TextBox 8195"/>
          <p:cNvSpPr txBox="1">
            <a:spLocks noChangeArrowheads="1"/>
          </p:cNvSpPr>
          <p:nvPr userDrawn="1"/>
        </p:nvSpPr>
        <p:spPr bwMode="auto">
          <a:xfrm>
            <a:off x="303529" y="5070476"/>
            <a:ext cx="1707519"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Datacenters</a:t>
            </a:r>
          </a:p>
        </p:txBody>
      </p:sp>
      <p:sp>
        <p:nvSpPr>
          <p:cNvPr id="3" name="TextBox 8196"/>
          <p:cNvSpPr txBox="1">
            <a:spLocks noChangeArrowheads="1"/>
          </p:cNvSpPr>
          <p:nvPr userDrawn="1"/>
        </p:nvSpPr>
        <p:spPr bwMode="auto">
          <a:xfrm>
            <a:off x="10734822" y="5080001"/>
            <a:ext cx="922047"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Users</a:t>
            </a:r>
          </a:p>
        </p:txBody>
      </p:sp>
      <p:pic>
        <p:nvPicPr>
          <p:cNvPr id="4" name="Picture 5" descr="apps.png"/>
          <p:cNvPicPr>
            <a:picLocks noChangeAspect="1"/>
          </p:cNvPicPr>
          <p:nvPr userDrawn="1"/>
        </p:nvPicPr>
        <p:blipFill>
          <a:blip r:embed="rId2"/>
          <a:srcRect r="330"/>
          <a:stretch>
            <a:fillRect/>
          </a:stretch>
        </p:blipFill>
        <p:spPr bwMode="auto">
          <a:xfrm>
            <a:off x="0" y="1887546"/>
            <a:ext cx="2439988" cy="2981325"/>
          </a:xfrm>
          <a:prstGeom prst="rect">
            <a:avLst/>
          </a:prstGeom>
          <a:noFill/>
          <a:ln w="9525">
            <a:noFill/>
            <a:miter lim="800000"/>
            <a:headEnd/>
            <a:tailEnd/>
          </a:ln>
          <a:effectLst>
            <a:outerShdw sx="103999" sy="103999" algn="ctr" rotWithShape="0">
              <a:srgbClr xmlns:mc="http://schemas.openxmlformats.org/markup-compatibility/2006" xmlns:a14="http://schemas.microsoft.com/office/drawing/2010/main" val="000000" mc:Ignorable="">
                <a:alpha val="39999"/>
              </a:srgbClr>
            </a:outerShdw>
          </a:effectLst>
        </p:spPr>
      </p:pic>
      <p:pic>
        <p:nvPicPr>
          <p:cNvPr id="5" name="Picture 6" descr="user.png"/>
          <p:cNvPicPr>
            <a:picLocks noChangeAspect="1"/>
          </p:cNvPicPr>
          <p:nvPr userDrawn="1"/>
        </p:nvPicPr>
        <p:blipFill>
          <a:blip r:embed="rId3"/>
          <a:srcRect/>
          <a:stretch>
            <a:fillRect/>
          </a:stretch>
        </p:blipFill>
        <p:spPr bwMode="auto">
          <a:xfrm>
            <a:off x="9837739" y="1887546"/>
            <a:ext cx="2352675" cy="2981325"/>
          </a:xfrm>
          <a:prstGeom prst="rect">
            <a:avLst/>
          </a:prstGeom>
          <a:noFill/>
          <a:ln w="9525">
            <a:noFill/>
            <a:miter lim="800000"/>
            <a:headEnd/>
            <a:tailEnd/>
          </a:ln>
          <a:effectLst>
            <a:outerShdw sx="103999" sy="103999" algn="ctr" rotWithShape="0">
              <a:srgbClr xmlns:mc="http://schemas.openxmlformats.org/markup-compatibility/2006" xmlns:a14="http://schemas.microsoft.com/office/drawing/2010/main" val="000000" mc:Ignorable="">
                <a:alpha val="39999"/>
              </a:srgbClr>
            </a:outerShdw>
          </a:effectLst>
        </p:spPr>
      </p:pic>
    </p:spTree>
  </p:cSld>
  <p:clrMapOvr>
    <a:masterClrMapping/>
  </p:clrMapOvr>
  <p:transition xmlns:p14="http://schemas.microsoft.com/office/powerpoint/2010/mai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mall Users-Apps">
    <p:spTree>
      <p:nvGrpSpPr>
        <p:cNvPr id="1" name=""/>
        <p:cNvGrpSpPr/>
        <p:nvPr/>
      </p:nvGrpSpPr>
      <p:grpSpPr>
        <a:xfrm>
          <a:off x="0" y="0"/>
          <a:ext cx="0" cy="0"/>
          <a:chOff x="0" y="0"/>
          <a:chExt cx="0" cy="0"/>
        </a:xfrm>
      </p:grpSpPr>
      <p:pic>
        <p:nvPicPr>
          <p:cNvPr id="2" name="Picture 5" descr="apps.png"/>
          <p:cNvPicPr>
            <a:picLocks noChangeAspect="1"/>
          </p:cNvPicPr>
          <p:nvPr userDrawn="1"/>
        </p:nvPicPr>
        <p:blipFill>
          <a:blip r:embed="rId2" cstate="screen"/>
          <a:srcRect/>
          <a:stretch>
            <a:fillRect/>
          </a:stretch>
        </p:blipFill>
        <p:spPr>
          <a:xfrm>
            <a:off x="11138211" y="2263612"/>
            <a:ext cx="1041469" cy="2276856"/>
          </a:xfrm>
          <a:prstGeom prst="roundRect">
            <a:avLst>
              <a:gd name="adj" fmla="val 7360"/>
            </a:avLst>
          </a:prstGeom>
          <a:effectLst>
            <a:outerShdw blurRad="101600" sx="104000" sy="104000" algn="ctr" rotWithShape="0">
              <a:prstClr val="black">
                <a:alpha val="40000"/>
              </a:prstClr>
            </a:outerShdw>
          </a:effectLst>
        </p:spPr>
      </p:pic>
      <p:pic>
        <p:nvPicPr>
          <p:cNvPr id="3" name="Picture 6" descr="user.png"/>
          <p:cNvPicPr>
            <a:picLocks noChangeAspect="1"/>
          </p:cNvPicPr>
          <p:nvPr userDrawn="1"/>
        </p:nvPicPr>
        <p:blipFill>
          <a:blip r:embed="rId3" cstate="screen"/>
          <a:srcRect/>
          <a:stretch>
            <a:fillRect/>
          </a:stretch>
        </p:blipFill>
        <p:spPr>
          <a:xfrm>
            <a:off x="-1589" y="2236788"/>
            <a:ext cx="990601" cy="2276856"/>
          </a:xfrm>
          <a:prstGeom prst="roundRect">
            <a:avLst>
              <a:gd name="adj" fmla="val 11892"/>
            </a:avLst>
          </a:prstGeom>
          <a:effectLst>
            <a:outerShdw blurRad="101600" sx="104000" sy="104000" algn="ctr" rotWithShape="0">
              <a:prstClr val="black">
                <a:alpha val="40000"/>
              </a:prstClr>
            </a:outerShdw>
          </a:effectLst>
        </p:spPr>
      </p:pic>
      <p:sp>
        <p:nvSpPr>
          <p:cNvPr id="4" name="TextBox 8195"/>
          <p:cNvSpPr txBox="1">
            <a:spLocks noChangeArrowheads="1"/>
          </p:cNvSpPr>
          <p:nvPr userDrawn="1"/>
        </p:nvSpPr>
        <p:spPr bwMode="auto">
          <a:xfrm rot="16200000">
            <a:off x="-30994" y="3094935"/>
            <a:ext cx="1124026" cy="458587"/>
          </a:xfrm>
          <a:prstGeom prst="rect">
            <a:avLst/>
          </a:prstGeom>
          <a:noFill/>
          <a:ln w="9525" algn="ctr">
            <a:noFill/>
            <a:miter lim="800000"/>
            <a:headEnd/>
            <a:tailEnd/>
          </a:ln>
          <a:effectLst/>
        </p:spPr>
        <p:txBody>
          <a:bodyPr wrap="none">
            <a:spAutoFit/>
          </a:bodyPr>
          <a:lstStyle/>
          <a:p>
            <a:pPr algn="ctr">
              <a:lnSpc>
                <a:spcPct val="85000"/>
              </a:lnSpc>
              <a:defRPr/>
            </a:pPr>
            <a:r>
              <a:rPr lang="en-US" sz="2800" dirty="0">
                <a:effectLst>
                  <a:outerShdw blurRad="38100" dist="38100" dir="2700000" algn="tl">
                    <a:srgbClr xmlns:mc="http://schemas.openxmlformats.org/markup-compatibility/2006" xmlns:a14="http://schemas.microsoft.com/office/drawing/2010/main" val="000000" mc:Ignorable="">
                      <a:alpha val="43137"/>
                    </a:srgbClr>
                  </a:outerShdw>
                </a:effectLst>
                <a:latin typeface="Arial"/>
              </a:rPr>
              <a:t>Users</a:t>
            </a:r>
          </a:p>
        </p:txBody>
      </p:sp>
      <p:sp>
        <p:nvSpPr>
          <p:cNvPr id="5" name="TextBox 8196"/>
          <p:cNvSpPr txBox="1">
            <a:spLocks noChangeArrowheads="1"/>
          </p:cNvSpPr>
          <p:nvPr userDrawn="1"/>
        </p:nvSpPr>
        <p:spPr bwMode="auto">
          <a:xfrm rot="16200000">
            <a:off x="10685431" y="3181454"/>
            <a:ext cx="1944763" cy="458587"/>
          </a:xfrm>
          <a:prstGeom prst="rect">
            <a:avLst/>
          </a:prstGeom>
          <a:noFill/>
          <a:ln w="9525" algn="ctr">
            <a:noFill/>
            <a:miter lim="800000"/>
            <a:headEnd/>
            <a:tailEnd/>
          </a:ln>
          <a:effectLst/>
        </p:spPr>
        <p:txBody>
          <a:bodyPr wrap="none">
            <a:spAutoFit/>
          </a:bodyPr>
          <a:lstStyle/>
          <a:p>
            <a:pPr algn="ctr">
              <a:lnSpc>
                <a:spcPct val="85000"/>
              </a:lnSpc>
              <a:defRPr/>
            </a:pPr>
            <a:r>
              <a:rPr lang="en-US" sz="2800" dirty="0">
                <a:effectLst>
                  <a:outerShdw blurRad="38100" dist="38100" dir="2700000" algn="tl">
                    <a:srgbClr xmlns:mc="http://schemas.openxmlformats.org/markup-compatibility/2006" xmlns:a14="http://schemas.microsoft.com/office/drawing/2010/main" val="000000" mc:Ignorable="">
                      <a:alpha val="43137"/>
                    </a:srgbClr>
                  </a:outerShdw>
                </a:effectLst>
                <a:latin typeface="Arial"/>
              </a:rPr>
              <a:t>Datacenter</a:t>
            </a:r>
          </a:p>
        </p:txBody>
      </p:sp>
    </p:spTree>
  </p:cSld>
  <p:clrMapOvr>
    <a:masterClrMapping/>
  </p:clrMapOvr>
  <p:transition xmlns:p14="http://schemas.microsoft.com/office/powerpoint/2010/mai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mall Users-Apps w Title">
    <p:spTree>
      <p:nvGrpSpPr>
        <p:cNvPr id="1" name=""/>
        <p:cNvGrpSpPr/>
        <p:nvPr/>
      </p:nvGrpSpPr>
      <p:grpSpPr>
        <a:xfrm>
          <a:off x="0" y="0"/>
          <a:ext cx="0" cy="0"/>
          <a:chOff x="0" y="0"/>
          <a:chExt cx="0" cy="0"/>
        </a:xfrm>
      </p:grpSpPr>
      <p:pic>
        <p:nvPicPr>
          <p:cNvPr id="3" name="Picture 6" descr="apps.png"/>
          <p:cNvPicPr>
            <a:picLocks noChangeAspect="1"/>
          </p:cNvPicPr>
          <p:nvPr userDrawn="1"/>
        </p:nvPicPr>
        <p:blipFill>
          <a:blip r:embed="rId2" cstate="screen"/>
          <a:srcRect/>
          <a:stretch>
            <a:fillRect/>
          </a:stretch>
        </p:blipFill>
        <p:spPr>
          <a:xfrm>
            <a:off x="11138211" y="2263612"/>
            <a:ext cx="1041469" cy="2276856"/>
          </a:xfrm>
          <a:prstGeom prst="roundRect">
            <a:avLst>
              <a:gd name="adj" fmla="val 7360"/>
            </a:avLst>
          </a:prstGeom>
          <a:effectLst>
            <a:outerShdw blurRad="101600" sx="104000" sy="104000" algn="ctr" rotWithShape="0">
              <a:prstClr val="black">
                <a:alpha val="40000"/>
              </a:prstClr>
            </a:outerShdw>
          </a:effectLst>
        </p:spPr>
      </p:pic>
      <p:pic>
        <p:nvPicPr>
          <p:cNvPr id="4" name="Picture 7" descr="user.png"/>
          <p:cNvPicPr>
            <a:picLocks noChangeAspect="1"/>
          </p:cNvPicPr>
          <p:nvPr userDrawn="1"/>
        </p:nvPicPr>
        <p:blipFill>
          <a:blip r:embed="rId3" cstate="screen"/>
          <a:srcRect/>
          <a:stretch>
            <a:fillRect/>
          </a:stretch>
        </p:blipFill>
        <p:spPr>
          <a:xfrm>
            <a:off x="-1589" y="2236788"/>
            <a:ext cx="990601" cy="2276856"/>
          </a:xfrm>
          <a:prstGeom prst="roundRect">
            <a:avLst>
              <a:gd name="adj" fmla="val 11892"/>
            </a:avLst>
          </a:prstGeom>
          <a:effectLst>
            <a:outerShdw blurRad="101600" sx="104000" sy="104000" algn="ctr" rotWithShape="0">
              <a:prstClr val="black">
                <a:alpha val="40000"/>
              </a:prstClr>
            </a:outerShdw>
          </a:effectLst>
        </p:spPr>
      </p:pic>
      <p:sp>
        <p:nvSpPr>
          <p:cNvPr id="5" name="TextBox 8195"/>
          <p:cNvSpPr txBox="1">
            <a:spLocks noChangeArrowheads="1"/>
          </p:cNvSpPr>
          <p:nvPr userDrawn="1"/>
        </p:nvSpPr>
        <p:spPr bwMode="auto">
          <a:xfrm rot="16200000">
            <a:off x="-30994" y="3094935"/>
            <a:ext cx="1124026" cy="458587"/>
          </a:xfrm>
          <a:prstGeom prst="rect">
            <a:avLst/>
          </a:prstGeom>
          <a:noFill/>
          <a:ln w="9525" algn="ctr">
            <a:noFill/>
            <a:miter lim="800000"/>
            <a:headEnd/>
            <a:tailEnd/>
          </a:ln>
          <a:effectLst/>
        </p:spPr>
        <p:txBody>
          <a:bodyPr wrap="none">
            <a:spAutoFit/>
          </a:bodyPr>
          <a:lstStyle/>
          <a:p>
            <a:pPr algn="ctr">
              <a:lnSpc>
                <a:spcPct val="85000"/>
              </a:lnSpc>
              <a:defRPr/>
            </a:pPr>
            <a:r>
              <a:rPr lang="en-US" sz="2800" dirty="0">
                <a:effectLst>
                  <a:outerShdw blurRad="38100" dist="38100" dir="2700000" algn="tl">
                    <a:srgbClr xmlns:mc="http://schemas.openxmlformats.org/markup-compatibility/2006" xmlns:a14="http://schemas.microsoft.com/office/drawing/2010/main" val="000000" mc:Ignorable="">
                      <a:alpha val="43137"/>
                    </a:srgbClr>
                  </a:outerShdw>
                </a:effectLst>
                <a:latin typeface="Arial"/>
              </a:rPr>
              <a:t>Users</a:t>
            </a:r>
          </a:p>
        </p:txBody>
      </p:sp>
      <p:sp>
        <p:nvSpPr>
          <p:cNvPr id="7" name="TextBox 8196"/>
          <p:cNvSpPr txBox="1">
            <a:spLocks noChangeArrowheads="1"/>
          </p:cNvSpPr>
          <p:nvPr userDrawn="1"/>
        </p:nvSpPr>
        <p:spPr bwMode="auto">
          <a:xfrm rot="16200000">
            <a:off x="10685431" y="3181454"/>
            <a:ext cx="1944763" cy="458587"/>
          </a:xfrm>
          <a:prstGeom prst="rect">
            <a:avLst/>
          </a:prstGeom>
          <a:noFill/>
          <a:ln w="9525" algn="ctr">
            <a:noFill/>
            <a:miter lim="800000"/>
            <a:headEnd/>
            <a:tailEnd/>
          </a:ln>
          <a:effectLst/>
        </p:spPr>
        <p:txBody>
          <a:bodyPr wrap="none">
            <a:spAutoFit/>
          </a:bodyPr>
          <a:lstStyle/>
          <a:p>
            <a:pPr algn="ctr">
              <a:lnSpc>
                <a:spcPct val="85000"/>
              </a:lnSpc>
              <a:defRPr/>
            </a:pPr>
            <a:r>
              <a:rPr lang="en-US" sz="2800" dirty="0">
                <a:effectLst>
                  <a:outerShdw blurRad="38100" dist="38100" dir="2700000" algn="tl">
                    <a:srgbClr xmlns:mc="http://schemas.openxmlformats.org/markup-compatibility/2006" xmlns:a14="http://schemas.microsoft.com/office/drawing/2010/main" val="000000" mc:Ignorable="">
                      <a:alpha val="43137"/>
                    </a:srgbClr>
                  </a:outerShdw>
                </a:effectLst>
                <a:latin typeface="Arial"/>
              </a:rPr>
              <a:t>Datacenter</a:t>
            </a:r>
          </a:p>
        </p:txBody>
      </p:sp>
      <p:sp>
        <p:nvSpPr>
          <p:cNvPr id="6" name="Title 1"/>
          <p:cNvSpPr>
            <a:spLocks noGrp="1"/>
          </p:cNvSpPr>
          <p:nvPr>
            <p:ph type="title"/>
          </p:nvPr>
        </p:nvSpPr>
        <p:spPr>
          <a:xfrm>
            <a:off x="774700" y="692151"/>
            <a:ext cx="10625138" cy="506413"/>
          </a:xfrm>
        </p:spPr>
        <p:txBody>
          <a:bodyPr/>
          <a:lstStyle>
            <a:lvl1pPr algn="ctr">
              <a:defRPr>
                <a:solidFill>
                  <a:schemeClr val="tx1">
                    <a:lumMod val="95000"/>
                  </a:schemeClr>
                </a:solidFill>
              </a:defRPr>
            </a:lvl1p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g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97" y="2770358"/>
            <a:ext cx="10188431" cy="1317284"/>
          </a:xfrm>
        </p:spPr>
        <p:txBody>
          <a:bodyPr anchor="ctr" anchorCtr="1"/>
          <a:lstStyle>
            <a:lvl1pPr marL="400050" indent="-400050">
              <a:lnSpc>
                <a:spcPct val="80000"/>
              </a:lnSpc>
              <a:spcBef>
                <a:spcPts val="1800"/>
              </a:spcBef>
              <a:spcAft>
                <a:spcPts val="600"/>
              </a:spcAft>
              <a:defRPr sz="4000"/>
            </a:lvl1pPr>
            <a:lvl2pPr marL="857250" indent="-450850">
              <a:defRPr sz="3600"/>
            </a:lvl2pPr>
            <a:lvl3pPr>
              <a:buNone/>
              <a:defRPr/>
            </a:lvl3pPr>
            <a:lvl4pPr>
              <a:buNone/>
              <a:defRPr sz="3600"/>
            </a:lvl4pPr>
            <a:lvl5pPr>
              <a:defRPr sz="3600"/>
            </a:lvl5pPr>
          </a:lstStyle>
          <a:p>
            <a:pPr lvl="0"/>
            <a:r>
              <a:rPr lang="en-US" dirty="0" smtClean="0"/>
              <a:t>Click to edit Master text styles</a:t>
            </a:r>
          </a:p>
          <a:p>
            <a:pPr lvl="1"/>
            <a:r>
              <a:rPr lang="en-US" dirty="0" smtClean="0"/>
              <a:t>Second level</a:t>
            </a:r>
          </a:p>
        </p:txBody>
      </p:sp>
    </p:spTree>
  </p:cSld>
  <p:clrMapOvr>
    <a:masterClrMapping/>
  </p:clrMapOvr>
  <p:transition xmlns:p14="http://schemas.microsoft.com/office/powerpoint/2010/mai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ustomer Case Study">
    <p:spTree>
      <p:nvGrpSpPr>
        <p:cNvPr id="1" name=""/>
        <p:cNvGrpSpPr/>
        <p:nvPr/>
      </p:nvGrpSpPr>
      <p:grpSpPr>
        <a:xfrm>
          <a:off x="0" y="0"/>
          <a:ext cx="0" cy="0"/>
          <a:chOff x="0" y="0"/>
          <a:chExt cx="0" cy="0"/>
        </a:xfrm>
      </p:grpSpPr>
      <p:sp>
        <p:nvSpPr>
          <p:cNvPr id="4" name="Rectangle 4"/>
          <p:cNvSpPr/>
          <p:nvPr userDrawn="1"/>
        </p:nvSpPr>
        <p:spPr>
          <a:xfrm>
            <a:off x="0" y="4164013"/>
            <a:ext cx="12188825" cy="2252662"/>
          </a:xfrm>
          <a:prstGeom prst="rect">
            <a:avLst/>
          </a:prstGeom>
          <a:gradFill flip="none" rotWithShape="1">
            <a:gsLst>
              <a:gs pos="0">
                <a:srgbClr xmlns:mc="http://schemas.openxmlformats.org/markup-compatibility/2006" xmlns:a14="http://schemas.microsoft.com/office/drawing/2010/main" val="000000" mc:Ignorable="">
                  <a:alpha val="66000"/>
                </a:srgbClr>
              </a:gs>
              <a:gs pos="30000">
                <a:srgbClr xmlns:mc="http://schemas.openxmlformats.org/markup-compatibility/2006" xmlns:a14="http://schemas.microsoft.com/office/drawing/2010/main" val="000000" mc:Ignorable="">
                  <a:alpha val="45000"/>
                </a:srgbClr>
              </a:gs>
              <a:gs pos="67000">
                <a:srgbClr xmlns:mc="http://schemas.openxmlformats.org/markup-compatibility/2006" xmlns:a14="http://schemas.microsoft.com/office/drawing/2010/main" val="000000" mc:Ignorable="">
                  <a:alpha val="0"/>
                </a:srgb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rgbClr xmlns:mc="http://schemas.openxmlformats.org/markup-compatibility/2006" xmlns:a14="http://schemas.microsoft.com/office/drawing/2010/main" val="FFFFFF" mc:Ignorable=""/>
              </a:solidFill>
            </a:endParaRPr>
          </a:p>
        </p:txBody>
      </p:sp>
      <p:sp>
        <p:nvSpPr>
          <p:cNvPr id="3" name="Content Placeholder 2"/>
          <p:cNvSpPr>
            <a:spLocks noGrp="1"/>
          </p:cNvSpPr>
          <p:nvPr>
            <p:ph idx="1"/>
          </p:nvPr>
        </p:nvSpPr>
        <p:spPr>
          <a:xfrm>
            <a:off x="5634682" y="716691"/>
            <a:ext cx="6003796" cy="5511113"/>
          </a:xfrm>
          <a:effectLst>
            <a:outerShdw blurRad="152400" dist="609600" sx="118000" sy="118000" algn="ctr" rotWithShape="0">
              <a:prstClr val="black">
                <a:alpha val="52000"/>
              </a:prstClr>
            </a:outerShdw>
          </a:effectLst>
        </p:spPr>
        <p:txBody>
          <a:bodyPr anchor="ctr"/>
          <a:lstStyle>
            <a:lvl1pPr>
              <a:spcBef>
                <a:spcPts val="800"/>
              </a:spcBef>
              <a:spcAft>
                <a:spcPts val="0"/>
              </a:spcAft>
              <a:defRPr>
                <a:solidFill>
                  <a:schemeClr val="tx1"/>
                </a:solidFill>
              </a:defRPr>
            </a:lvl1pPr>
            <a:lvl2pPr>
              <a:lnSpc>
                <a:spcPct val="100000"/>
              </a:lnSpc>
              <a:defRPr>
                <a:solidFill>
                  <a:schemeClr val="tx1">
                    <a:lumMod val="75000"/>
                  </a:schemeClr>
                </a:solidFill>
              </a:defRPr>
            </a:lvl2pPr>
            <a:lvl3pPr>
              <a:buNone/>
              <a:defRPr>
                <a:solidFill>
                  <a:schemeClr val="tx1">
                    <a:lumMod val="75000"/>
                  </a:schemeClr>
                </a:solidFill>
              </a:defRPr>
            </a:lvl3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er Case Study Quote">
    <p:spTree>
      <p:nvGrpSpPr>
        <p:cNvPr id="1" name=""/>
        <p:cNvGrpSpPr/>
        <p:nvPr/>
      </p:nvGrpSpPr>
      <p:grpSpPr>
        <a:xfrm>
          <a:off x="0" y="0"/>
          <a:ext cx="0" cy="0"/>
          <a:chOff x="0" y="0"/>
          <a:chExt cx="0" cy="0"/>
        </a:xfrm>
      </p:grpSpPr>
      <p:sp>
        <p:nvSpPr>
          <p:cNvPr id="4" name="Rectangle 5"/>
          <p:cNvSpPr/>
          <p:nvPr/>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11" name="Text Placeholder 10"/>
          <p:cNvSpPr>
            <a:spLocks noGrp="1"/>
          </p:cNvSpPr>
          <p:nvPr>
            <p:ph type="body" sz="quarter" idx="10"/>
          </p:nvPr>
        </p:nvSpPr>
        <p:spPr>
          <a:xfrm>
            <a:off x="6101132" y="633047"/>
            <a:ext cx="5335587" cy="3499338"/>
          </a:xfrm>
        </p:spPr>
        <p:txBody>
          <a:bodyPr anchor="b"/>
          <a:lstStyle>
            <a:lvl1pPr marL="120650" indent="-120650" algn="l" rtl="0" fontAlgn="base">
              <a:lnSpc>
                <a:spcPct val="90000"/>
              </a:lnSpc>
              <a:spcBef>
                <a:spcPts val="1300"/>
              </a:spcBef>
              <a:spcAft>
                <a:spcPct val="15000"/>
              </a:spcAft>
              <a:buClr>
                <a:srgbClr xmlns:mc="http://schemas.openxmlformats.org/markup-compatibility/2006" xmlns:a14="http://schemas.microsoft.com/office/drawing/2010/main" val="0046AD" mc:Ignorable=""/>
              </a:buClr>
              <a:buSzPct val="115000"/>
              <a:buNone/>
              <a:tabLst>
                <a:tab pos="3429000" algn="l"/>
              </a:tabLst>
              <a:defRPr lang="en-US" sz="3200" kern="1200" dirty="0">
                <a:solidFill>
                  <a:schemeClr val="tx1"/>
                </a:solidFill>
                <a:latin typeface="Arial" charset="0"/>
                <a:ea typeface="+mn-ea"/>
                <a:cs typeface="+mn-cs"/>
              </a:defRPr>
            </a:lvl1pPr>
          </a:lstStyle>
          <a:p>
            <a:pPr lvl="0"/>
            <a:r>
              <a:rPr lang="en-US" dirty="0" smtClean="0"/>
              <a:t>Click to edit Master text styles</a:t>
            </a:r>
          </a:p>
        </p:txBody>
      </p:sp>
      <p:sp>
        <p:nvSpPr>
          <p:cNvPr id="13" name="Text Placeholder 12"/>
          <p:cNvSpPr>
            <a:spLocks noGrp="1"/>
          </p:cNvSpPr>
          <p:nvPr>
            <p:ph type="body" sz="quarter" idx="11"/>
          </p:nvPr>
        </p:nvSpPr>
        <p:spPr>
          <a:xfrm>
            <a:off x="6100768" y="4386881"/>
            <a:ext cx="5380037" cy="384721"/>
          </a:xfrm>
        </p:spPr>
        <p:txBody>
          <a:bodyPr/>
          <a:lstStyle>
            <a:lvl1pPr marL="114300" indent="-114300" algn="l" rtl="0" fontAlgn="base">
              <a:spcBef>
                <a:spcPct val="0"/>
              </a:spcBef>
              <a:spcAft>
                <a:spcPct val="0"/>
              </a:spcAft>
              <a:buNone/>
              <a:defRPr lang="en-US" sz="2000" i="0" kern="1200" dirty="0" smtClean="0">
                <a:solidFill>
                  <a:schemeClr val="tx1">
                    <a:lumMod val="85000"/>
                  </a:schemeClr>
                </a:solidFill>
                <a:latin typeface="Arial" charset="0"/>
                <a:ea typeface="+mn-ea"/>
                <a:cs typeface="+mn-cs"/>
              </a:defRPr>
            </a:lvl1pPr>
            <a:lvl2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2pPr>
            <a:lvl3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3pPr>
            <a:lvl4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4pPr>
            <a:lvl5pPr>
              <a:buNone/>
              <a:defRPr/>
            </a:lvl5pPr>
          </a:lstStyle>
          <a:p>
            <a:pPr lvl="0"/>
            <a:r>
              <a:rPr lang="en-US" dirty="0" smtClean="0"/>
              <a:t>Click to edit Master text styles</a:t>
            </a:r>
          </a:p>
        </p:txBody>
      </p:sp>
      <p:sp>
        <p:nvSpPr>
          <p:cNvPr id="5" name="Rectangle 53"/>
          <p:cNvSpPr>
            <a:spLocks noGrp="1" noChangeArrowheads="1"/>
          </p:cNvSpPr>
          <p:nvPr>
            <p:ph type="sldNum" sz="quarter" idx="12"/>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1E742FFC-1049-4249-919D-F3BB0048809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er Case Study Quote">
    <p:spTree>
      <p:nvGrpSpPr>
        <p:cNvPr id="1" name=""/>
        <p:cNvGrpSpPr/>
        <p:nvPr/>
      </p:nvGrpSpPr>
      <p:grpSpPr>
        <a:xfrm>
          <a:off x="0" y="0"/>
          <a:ext cx="0" cy="0"/>
          <a:chOff x="0" y="0"/>
          <a:chExt cx="0" cy="0"/>
        </a:xfrm>
      </p:grpSpPr>
      <p:sp>
        <p:nvSpPr>
          <p:cNvPr id="4" name="Rectangle 3"/>
          <p:cNvSpPr/>
          <p:nvPr userDrawn="1"/>
        </p:nvSpPr>
        <p:spPr>
          <a:xfrm>
            <a:off x="0" y="4164013"/>
            <a:ext cx="12188825" cy="2252662"/>
          </a:xfrm>
          <a:prstGeom prst="rect">
            <a:avLst/>
          </a:prstGeom>
          <a:gradFill flip="none" rotWithShape="1">
            <a:gsLst>
              <a:gs pos="0">
                <a:srgbClr xmlns:mc="http://schemas.openxmlformats.org/markup-compatibility/2006" xmlns:a14="http://schemas.microsoft.com/office/drawing/2010/main" val="000000" mc:Ignorable="">
                  <a:alpha val="66000"/>
                </a:srgbClr>
              </a:gs>
              <a:gs pos="30000">
                <a:srgbClr xmlns:mc="http://schemas.openxmlformats.org/markup-compatibility/2006" xmlns:a14="http://schemas.microsoft.com/office/drawing/2010/main" val="000000" mc:Ignorable="">
                  <a:alpha val="45000"/>
                </a:srgbClr>
              </a:gs>
              <a:gs pos="67000">
                <a:srgbClr xmlns:mc="http://schemas.openxmlformats.org/markup-compatibility/2006" xmlns:a14="http://schemas.microsoft.com/office/drawing/2010/main" val="000000" mc:Ignorable="">
                  <a:alpha val="0"/>
                </a:srgb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rgbClr xmlns:mc="http://schemas.openxmlformats.org/markup-compatibility/2006" xmlns:a14="http://schemas.microsoft.com/office/drawing/2010/main" val="FFFFFF" mc:Ignorable=""/>
              </a:solidFill>
            </a:endParaRPr>
          </a:p>
        </p:txBody>
      </p:sp>
      <p:sp>
        <p:nvSpPr>
          <p:cNvPr id="11" name="Text Placeholder 10"/>
          <p:cNvSpPr>
            <a:spLocks noGrp="1"/>
          </p:cNvSpPr>
          <p:nvPr>
            <p:ph type="body" sz="quarter" idx="10"/>
          </p:nvPr>
        </p:nvSpPr>
        <p:spPr>
          <a:xfrm>
            <a:off x="6101132" y="633047"/>
            <a:ext cx="5335587" cy="3499338"/>
          </a:xfrm>
        </p:spPr>
        <p:txBody>
          <a:bodyPr anchor="b"/>
          <a:lstStyle>
            <a:lvl1pPr marL="120650" indent="-120650" algn="l" rtl="0" fontAlgn="base">
              <a:lnSpc>
                <a:spcPct val="90000"/>
              </a:lnSpc>
              <a:spcBef>
                <a:spcPts val="1300"/>
              </a:spcBef>
              <a:spcAft>
                <a:spcPct val="15000"/>
              </a:spcAft>
              <a:buClr>
                <a:srgbClr xmlns:mc="http://schemas.openxmlformats.org/markup-compatibility/2006" xmlns:a14="http://schemas.microsoft.com/office/drawing/2010/main" val="0046AD" mc:Ignorable=""/>
              </a:buClr>
              <a:buSzPct val="115000"/>
              <a:buNone/>
              <a:tabLst>
                <a:tab pos="3429000" algn="l"/>
              </a:tabLst>
              <a:defRPr lang="en-US" sz="3200" kern="1200" dirty="0">
                <a:solidFill>
                  <a:schemeClr val="tx1"/>
                </a:solidFill>
                <a:latin typeface="Arial" charset="0"/>
                <a:ea typeface="+mn-ea"/>
                <a:cs typeface="+mn-cs"/>
              </a:defRPr>
            </a:lvl1pPr>
          </a:lstStyle>
          <a:p>
            <a:pPr lvl="0"/>
            <a:r>
              <a:rPr lang="en-US" dirty="0" smtClean="0"/>
              <a:t>Click to edit Master text styles</a:t>
            </a:r>
          </a:p>
        </p:txBody>
      </p:sp>
      <p:sp>
        <p:nvSpPr>
          <p:cNvPr id="13" name="Text Placeholder 12"/>
          <p:cNvSpPr>
            <a:spLocks noGrp="1"/>
          </p:cNvSpPr>
          <p:nvPr>
            <p:ph type="body" sz="quarter" idx="11"/>
          </p:nvPr>
        </p:nvSpPr>
        <p:spPr>
          <a:xfrm>
            <a:off x="6100768" y="4386881"/>
            <a:ext cx="5380037" cy="384721"/>
          </a:xfrm>
        </p:spPr>
        <p:txBody>
          <a:bodyPr/>
          <a:lstStyle>
            <a:lvl1pPr marL="114300" indent="-114300" algn="l" rtl="0" fontAlgn="base">
              <a:spcBef>
                <a:spcPct val="0"/>
              </a:spcBef>
              <a:spcAft>
                <a:spcPct val="0"/>
              </a:spcAft>
              <a:defRPr lang="en-US" sz="2000" i="0" kern="1200" dirty="0" smtClean="0">
                <a:solidFill>
                  <a:schemeClr val="bg1">
                    <a:lumMod val="60000"/>
                    <a:lumOff val="40000"/>
                  </a:schemeClr>
                </a:solidFill>
                <a:latin typeface="Arial" charset="0"/>
                <a:ea typeface="+mn-ea"/>
                <a:cs typeface="+mn-cs"/>
              </a:defRPr>
            </a:lvl1pPr>
            <a:lvl2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2pPr>
            <a:lvl3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3pPr>
            <a:lvl4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4pPr>
            <a:lvl5pPr>
              <a:buNone/>
              <a:defRPr/>
            </a:lvl5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2"/>
          <p:cNvSpPr>
            <a:spLocks noChangeArrowheads="1"/>
          </p:cNvSpPr>
          <p:nvPr/>
        </p:nvSpPr>
        <p:spPr bwMode="auto">
          <a:xfrm>
            <a:off x="839793" y="4641850"/>
            <a:ext cx="184731" cy="286232"/>
          </a:xfrm>
          <a:prstGeom prst="rect">
            <a:avLst/>
          </a:prstGeom>
          <a:noFill/>
          <a:ln w="9525">
            <a:noFill/>
            <a:miter lim="800000"/>
            <a:headEnd/>
            <a:tailEnd/>
          </a:ln>
          <a:effectLst/>
        </p:spPr>
        <p:txBody>
          <a:bodyPr wrap="none">
            <a:spAutoFit/>
          </a:bodyPr>
          <a:lstStyle/>
          <a:p>
            <a:pPr eaLnBrk="0" hangingPunct="0">
              <a:lnSpc>
                <a:spcPct val="70000"/>
              </a:lnSpc>
              <a:spcBef>
                <a:spcPct val="35000"/>
              </a:spcBef>
              <a:spcAft>
                <a:spcPct val="15000"/>
              </a:spcAft>
              <a:buClr>
                <a:srgbClr xmlns:mc="http://schemas.openxmlformats.org/markup-compatibility/2006" xmlns:a14="http://schemas.microsoft.com/office/drawing/2010/main" val="7AA426" mc:Ignorable=""/>
              </a:buClr>
              <a:buSzPct val="95000"/>
              <a:buFont typeface="Times" pitchFamily="1" charset="0"/>
              <a:buNone/>
              <a:defRPr/>
            </a:pPr>
            <a:endParaRPr lang="en-US">
              <a:solidFill>
                <a:srgbClr xmlns:mc="http://schemas.openxmlformats.org/markup-compatibility/2006" xmlns:a14="http://schemas.microsoft.com/office/drawing/2010/main" val="FFFFFF" mc:Ignorable=""/>
              </a:solidFill>
            </a:endParaRPr>
          </a:p>
        </p:txBody>
      </p:sp>
      <p:pic>
        <p:nvPicPr>
          <p:cNvPr id="5" name="Picture 3" descr="\\Mvfs\projects\Citrix\09-0127 SynergySummit Event Support\Mark_Keynote\PNG\citrix_logo_small.png"/>
          <p:cNvPicPr>
            <a:picLocks noChangeAspect="1" noChangeArrowheads="1"/>
          </p:cNvPicPr>
          <p:nvPr userDrawn="1"/>
        </p:nvPicPr>
        <p:blipFill>
          <a:blip r:embed="rId2">
            <a:lum bright="-20000" contrast="-40000"/>
          </a:blip>
          <a:srcRect/>
          <a:stretch>
            <a:fillRect/>
          </a:stretch>
        </p:blipFill>
        <p:spPr bwMode="auto">
          <a:xfrm>
            <a:off x="9666289" y="3187708"/>
            <a:ext cx="1143000" cy="481013"/>
          </a:xfrm>
          <a:prstGeom prst="rect">
            <a:avLst/>
          </a:prstGeom>
          <a:noFill/>
          <a:ln w="12700" cap="rnd">
            <a:noFill/>
            <a:round/>
            <a:headEnd/>
            <a:tailEnd/>
          </a:ln>
        </p:spPr>
      </p:pic>
      <p:pic>
        <p:nvPicPr>
          <p:cNvPr id="6" name="Picture 4" descr="\\Mvfs\projects\Citrix\09-0127 SynergySummit Event Support\Mark_Keynote\PNG\circle_trans.png"/>
          <p:cNvPicPr>
            <a:picLocks noChangeAspect="1" noChangeArrowheads="1"/>
          </p:cNvPicPr>
          <p:nvPr userDrawn="1"/>
        </p:nvPicPr>
        <p:blipFill>
          <a:blip r:embed="rId3">
            <a:lum bright="-44000"/>
          </a:blip>
          <a:srcRect/>
          <a:stretch>
            <a:fillRect/>
          </a:stretch>
        </p:blipFill>
        <p:spPr bwMode="auto">
          <a:xfrm>
            <a:off x="1414463" y="76200"/>
            <a:ext cx="6767512" cy="6650038"/>
          </a:xfrm>
          <a:prstGeom prst="rect">
            <a:avLst/>
          </a:prstGeom>
          <a:noFill/>
          <a:ln w="9525">
            <a:noFill/>
            <a:miter lim="800000"/>
            <a:headEnd/>
            <a:tailEnd/>
          </a:ln>
        </p:spPr>
      </p:pic>
      <p:sp>
        <p:nvSpPr>
          <p:cNvPr id="309251" name="Rectangle 8"/>
          <p:cNvSpPr>
            <a:spLocks noGrp="1" noChangeArrowheads="1"/>
          </p:cNvSpPr>
          <p:nvPr>
            <p:ph type="ctrTitle"/>
          </p:nvPr>
        </p:nvSpPr>
        <p:spPr>
          <a:xfrm>
            <a:off x="2412210" y="2428883"/>
            <a:ext cx="4772025" cy="1242041"/>
          </a:xfrm>
        </p:spPr>
        <p:txBody>
          <a:bodyPr/>
          <a:lstStyle>
            <a:lvl1pPr algn="l">
              <a:defRPr sz="360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cs typeface="Arial" pitchFamily="34" charset="0"/>
              </a:defRPr>
            </a:lvl1pPr>
          </a:lstStyle>
          <a:p>
            <a:r>
              <a:rPr lang="en-US" dirty="0" smtClean="0"/>
              <a:t>Click to edit Master title style</a:t>
            </a:r>
            <a:endParaRPr lang="en-US" dirty="0"/>
          </a:p>
        </p:txBody>
      </p:sp>
      <p:sp>
        <p:nvSpPr>
          <p:cNvPr id="309252" name="Rectangle 15"/>
          <p:cNvSpPr>
            <a:spLocks noGrp="1" noChangeArrowheads="1"/>
          </p:cNvSpPr>
          <p:nvPr>
            <p:ph type="subTitle" idx="1"/>
          </p:nvPr>
        </p:nvSpPr>
        <p:spPr>
          <a:xfrm>
            <a:off x="2402682" y="3714754"/>
            <a:ext cx="4791075" cy="657225"/>
          </a:xfrm>
        </p:spPr>
        <p:txBody>
          <a:bodyPr/>
          <a:lstStyle>
            <a:lvl1pPr marL="0" indent="0" algn="l">
              <a:spcBef>
                <a:spcPct val="0"/>
              </a:spcBef>
              <a:spcAft>
                <a:spcPct val="0"/>
              </a:spcAft>
              <a:buFont typeface="Times" pitchFamily="1" charset="0"/>
              <a:buNone/>
              <a:defRPr sz="2000">
                <a:solidFill>
                  <a:schemeClr val="tx1">
                    <a:lumMod val="65000"/>
                  </a:schemeClr>
                </a:solidFill>
                <a:latin typeface="+mj-lt"/>
                <a:cs typeface="Arial" pitchFamily="34" charset="0"/>
              </a:defRPr>
            </a:lvl1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2" name="Picture 2" descr="quote.png"/>
          <p:cNvPicPr>
            <a:picLocks noChangeAspect="1"/>
          </p:cNvPicPr>
          <p:nvPr userDrawn="1"/>
        </p:nvPicPr>
        <p:blipFill>
          <a:blip r:embed="rId2" cstate="screen">
            <a:alphaModFix amt="20000"/>
            <a:duotone>
              <a:schemeClr val="bg2">
                <a:shade val="45000"/>
                <a:satMod val="135000"/>
              </a:schemeClr>
              <a:prstClr val="white"/>
            </a:duotone>
          </a:blip>
          <a:stretch>
            <a:fillRect/>
          </a:stretch>
        </p:blipFill>
        <p:spPr>
          <a:xfrm rot="10800000">
            <a:off x="10439401" y="3102521"/>
            <a:ext cx="1828800" cy="1672683"/>
          </a:xfrm>
          <a:prstGeom prst="rect">
            <a:avLst/>
          </a:prstGeom>
        </p:spPr>
      </p:pic>
      <p:pic>
        <p:nvPicPr>
          <p:cNvPr id="3" name="Picture 3" descr="quote.png"/>
          <p:cNvPicPr>
            <a:picLocks noChangeAspect="1"/>
          </p:cNvPicPr>
          <p:nvPr userDrawn="1"/>
        </p:nvPicPr>
        <p:blipFill>
          <a:blip r:embed="rId2" cstate="screen">
            <a:alphaModFix amt="20000"/>
            <a:duotone>
              <a:schemeClr val="bg2">
                <a:shade val="45000"/>
                <a:satMod val="135000"/>
              </a:schemeClr>
              <a:prstClr val="white"/>
            </a:duotone>
          </a:blip>
          <a:stretch>
            <a:fillRect/>
          </a:stretch>
        </p:blipFill>
        <p:spPr>
          <a:xfrm>
            <a:off x="-82549" y="803824"/>
            <a:ext cx="1828800" cy="1672683"/>
          </a:xfrm>
          <a:prstGeom prst="rect">
            <a:avLst/>
          </a:prstGeom>
        </p:spPr>
      </p:pic>
      <p:pic>
        <p:nvPicPr>
          <p:cNvPr id="4" name="Picture 4"/>
          <p:cNvPicPr>
            <a:picLocks noChangeAspect="1" noChangeArrowheads="1"/>
          </p:cNvPicPr>
          <p:nvPr userDrawn="1"/>
        </p:nvPicPr>
        <p:blipFill>
          <a:blip r:embed="rId3">
            <a:lum contrast="-40000"/>
          </a:blip>
          <a:srcRect/>
          <a:stretch>
            <a:fillRect/>
          </a:stretch>
        </p:blipFill>
        <p:spPr bwMode="auto">
          <a:xfrm>
            <a:off x="5670555" y="6383346"/>
            <a:ext cx="847725" cy="357187"/>
          </a:xfrm>
          <a:prstGeom prst="rect">
            <a:avLst/>
          </a:prstGeom>
          <a:noFill/>
          <a:ln w="12700" cap="rnd">
            <a:noFill/>
            <a:round/>
            <a:headEnd/>
            <a:tailEnd/>
          </a:ln>
        </p:spPr>
      </p:pic>
    </p:spTree>
  </p:cSld>
  <p:clrMapOvr>
    <a:masterClrMapping/>
  </p:clrMapOvr>
  <p:transition xmlns:p14="http://schemas.microsoft.com/office/powerpoint/2010/mai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2" name="Title 1"/>
          <p:cNvSpPr>
            <a:spLocks noGrp="1"/>
          </p:cNvSpPr>
          <p:nvPr>
            <p:ph type="title"/>
          </p:nvPr>
        </p:nvSpPr>
        <p:spPr/>
        <p:txBody>
          <a:bodyPr/>
          <a:lstStyle>
            <a:lvl1pPr algn="l" rtl="0" eaLnBrk="1" fontAlgn="base" hangingPunct="1">
              <a:lnSpc>
                <a:spcPct val="85000"/>
              </a:lnSpc>
              <a:spcBef>
                <a:spcPct val="0"/>
              </a:spcBef>
              <a:spcAft>
                <a:spcPct val="0"/>
              </a:spcAft>
              <a:defRPr lang="en-US" sz="3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1">
                  <a:lumMod val="65000"/>
                </a:schemeClr>
              </a:buClr>
              <a:defRPr sz="2600"/>
            </a:lvl1pPr>
            <a:lvl2pPr>
              <a:buClr>
                <a:schemeClr val="tx1">
                  <a:lumMod val="65000"/>
                </a:schemeClr>
              </a:buClr>
              <a:defRPr sz="2200"/>
            </a:lvl2pPr>
            <a:lvl3pPr>
              <a:buClr>
                <a:schemeClr val="tx1">
                  <a:lumMod val="65000"/>
                </a:schemeClr>
              </a:buClr>
              <a:defRPr sz="2000"/>
            </a:lvl3pPr>
            <a:lvl4pPr>
              <a:buClr>
                <a:schemeClr val="tx1">
                  <a:lumMod val="65000"/>
                </a:schemeClr>
              </a:buClr>
              <a:defRPr sz="2000"/>
            </a:lvl4pPr>
            <a:lvl5pPr>
              <a:buClr>
                <a:schemeClr val="tx1">
                  <a:lumMod val="65000"/>
                </a:schemeClr>
              </a:buCl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2" name="Title 1"/>
          <p:cNvSpPr>
            <a:spLocks noGrp="1"/>
          </p:cNvSpPr>
          <p:nvPr>
            <p:ph type="title"/>
          </p:nvPr>
        </p:nvSpPr>
        <p:spPr>
          <a:xfrm>
            <a:off x="963618" y="4406908"/>
            <a:ext cx="10360025" cy="1362075"/>
          </a:xfrm>
        </p:spPr>
        <p:txBody>
          <a:bodyPr anchor="t"/>
          <a:lstStyle>
            <a:lvl1pPr algn="l" rtl="0" eaLnBrk="1" fontAlgn="base" hangingPunct="1">
              <a:lnSpc>
                <a:spcPct val="85000"/>
              </a:lnSpc>
              <a:spcBef>
                <a:spcPct val="0"/>
              </a:spcBef>
              <a:spcAft>
                <a:spcPct val="0"/>
              </a:spcAft>
              <a:defRPr lang="en-US" sz="40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618"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2" name="Title 1"/>
          <p:cNvSpPr>
            <a:spLocks noGrp="1"/>
          </p:cNvSpPr>
          <p:nvPr>
            <p:ph type="title"/>
          </p:nvPr>
        </p:nvSpPr>
        <p:spPr/>
        <p:txBody>
          <a:bodyPr/>
          <a:lstStyle>
            <a:lvl1pPr algn="l" rtl="0" eaLnBrk="1" fontAlgn="base" hangingPunct="1">
              <a:lnSpc>
                <a:spcPct val="85000"/>
              </a:lnSpc>
              <a:spcBef>
                <a:spcPct val="0"/>
              </a:spcBef>
              <a:spcAft>
                <a:spcPct val="0"/>
              </a:spcAft>
              <a:defRPr lang="en-US" sz="3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774700" y="1471613"/>
            <a:ext cx="5240338" cy="4627562"/>
          </a:xfrm>
        </p:spPr>
        <p:txBody>
          <a:bodyPr/>
          <a:lstStyle>
            <a:lvl1pPr>
              <a:buClr>
                <a:schemeClr val="tx1">
                  <a:lumMod val="65000"/>
                </a:schemeClr>
              </a:buClr>
              <a:defRPr sz="2800"/>
            </a:lvl1pPr>
            <a:lvl2pPr>
              <a:buClr>
                <a:schemeClr val="tx1">
                  <a:lumMod val="65000"/>
                </a:schemeClr>
              </a:buClr>
              <a:defRPr sz="2400"/>
            </a:lvl2pPr>
            <a:lvl3pPr>
              <a:buClr>
                <a:schemeClr val="tx1">
                  <a:lumMod val="65000"/>
                </a:schemeClr>
              </a:buClr>
              <a:defRPr sz="2000"/>
            </a:lvl3pPr>
            <a:lvl4pPr>
              <a:buClr>
                <a:schemeClr val="tx1">
                  <a:lumMod val="65000"/>
                </a:schemeClr>
              </a:buClr>
              <a:defRPr sz="1800"/>
            </a:lvl4pPr>
            <a:lvl5pPr>
              <a:buClr>
                <a:schemeClr val="tx1">
                  <a:lumMod val="6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67439" y="1471613"/>
            <a:ext cx="5241925" cy="4627562"/>
          </a:xfrm>
        </p:spPr>
        <p:txBody>
          <a:bodyPr/>
          <a:lstStyle>
            <a:lvl1pPr>
              <a:buClr>
                <a:schemeClr val="tx1">
                  <a:lumMod val="65000"/>
                </a:schemeClr>
              </a:buClr>
              <a:defRPr sz="2800"/>
            </a:lvl1pPr>
            <a:lvl2pPr>
              <a:buClr>
                <a:schemeClr val="tx1">
                  <a:lumMod val="65000"/>
                </a:schemeClr>
              </a:buClr>
              <a:defRPr sz="2400"/>
            </a:lvl2pPr>
            <a:lvl3pPr>
              <a:buClr>
                <a:schemeClr val="tx1">
                  <a:lumMod val="65000"/>
                </a:schemeClr>
              </a:buClr>
              <a:defRPr sz="2000"/>
            </a:lvl3pPr>
            <a:lvl4pPr>
              <a:buClr>
                <a:schemeClr val="tx1">
                  <a:lumMod val="65000"/>
                </a:schemeClr>
              </a:buClr>
              <a:defRPr sz="1800"/>
            </a:lvl4pPr>
            <a:lvl5pPr>
              <a:buClr>
                <a:schemeClr val="tx1">
                  <a:lumMod val="6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pic>
        <p:nvPicPr>
          <p:cNvPr id="3" name="Picture 2"/>
          <p:cNvPicPr>
            <a:picLocks noChangeAspect="1" noChangeArrowheads="1"/>
          </p:cNvPicPr>
          <p:nvPr userDrawn="1"/>
        </p:nvPicPr>
        <p:blipFill>
          <a:blip r:embed="rId3"/>
          <a:srcRect/>
          <a:stretch>
            <a:fillRect/>
          </a:stretch>
        </p:blipFill>
        <p:spPr bwMode="auto">
          <a:xfrm>
            <a:off x="0" y="-7554913"/>
            <a:ext cx="12188825" cy="6858000"/>
          </a:xfrm>
          <a:prstGeom prst="rect">
            <a:avLst/>
          </a:prstGeom>
          <a:noFill/>
          <a:ln w="9525">
            <a:noFill/>
            <a:miter lim="800000"/>
            <a:headEnd/>
            <a:tailEnd/>
          </a:ln>
        </p:spPr>
      </p:pic>
    </p:spTree>
  </p:cSld>
  <p:clrMapOvr>
    <a:masterClrMapping/>
  </p:clrMapOvr>
  <p:transition xmlns:p14="http://schemas.microsoft.com/office/powerpoint/2010/mai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2" name="Title 1"/>
          <p:cNvSpPr>
            <a:spLocks noGrp="1"/>
          </p:cNvSpPr>
          <p:nvPr>
            <p:ph type="title"/>
          </p:nvPr>
        </p:nvSpPr>
        <p:spPr/>
        <p:txBody>
          <a:bodyPr/>
          <a:lstStyle>
            <a:lvl1pPr algn="l" rtl="0" eaLnBrk="1" fontAlgn="base" hangingPunct="1">
              <a:lnSpc>
                <a:spcPct val="85000"/>
              </a:lnSpc>
              <a:spcBef>
                <a:spcPct val="0"/>
              </a:spcBef>
              <a:spcAft>
                <a:spcPct val="0"/>
              </a:spcAft>
              <a:defRPr lang="en-US" sz="3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Logo">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invGray">
          <a:xfrm>
            <a:off x="3090867" y="2646371"/>
            <a:ext cx="6007101" cy="1563687"/>
          </a:xfrm>
          <a:prstGeom prst="rect">
            <a:avLst/>
          </a:prstGeom>
          <a:noFill/>
          <a:ln w="9525">
            <a:noFill/>
            <a:miter lim="800000"/>
            <a:headEnd/>
            <a:tailEnd/>
          </a:ln>
        </p:spPr>
      </p:pic>
    </p:spTree>
  </p:cSld>
  <p:clrMapOvr>
    <a:masterClrMapping/>
  </p:clrMapOvr>
  <p:transition xmlns:p14="http://schemas.microsoft.com/office/powerpoint/2010/mai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ingle Point w Subhead">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17" name="Text Placeholder 16"/>
          <p:cNvSpPr>
            <a:spLocks noGrp="1"/>
          </p:cNvSpPr>
          <p:nvPr>
            <p:ph type="body" sz="quarter" idx="11"/>
          </p:nvPr>
        </p:nvSpPr>
        <p:spPr>
          <a:xfrm>
            <a:off x="1002510" y="2520299"/>
            <a:ext cx="10183813" cy="1137304"/>
          </a:xfrm>
        </p:spPr>
        <p:txBody>
          <a:bodyPr anchor="ctr"/>
          <a:lstStyle>
            <a:lvl1pPr algn="ctr">
              <a:buNone/>
              <a:defRPr lang="en-US" sz="6000" b="0" spc="-150" dirty="0" smtClean="0">
                <a:gradFill flip="none" rotWithShape="1">
                  <a:gsLst>
                    <a:gs pos="0">
                      <a:srgbClr xmlns:mc="http://schemas.openxmlformats.org/markup-compatibility/2006" xmlns:a14="http://schemas.microsoft.com/office/drawing/2010/main" val="CBCBCB" mc:Ignorable=""/>
                    </a:gs>
                    <a:gs pos="13000">
                      <a:srgbClr xmlns:mc="http://schemas.openxmlformats.org/markup-compatibility/2006" xmlns:a14="http://schemas.microsoft.com/office/drawing/2010/main" val="5F5F5F" mc:Ignorable=""/>
                    </a:gs>
                    <a:gs pos="21001">
                      <a:srgbClr xmlns:mc="http://schemas.openxmlformats.org/markup-compatibility/2006" xmlns:a14="http://schemas.microsoft.com/office/drawing/2010/main" val="5F5F5F" mc:Ignorable=""/>
                    </a:gs>
                    <a:gs pos="63000">
                      <a:srgbClr xmlns:mc="http://schemas.openxmlformats.org/markup-compatibility/2006" xmlns:a14="http://schemas.microsoft.com/office/drawing/2010/main" val="FFFFFF" mc:Ignorable=""/>
                    </a:gs>
                    <a:gs pos="67000">
                      <a:srgbClr xmlns:mc="http://schemas.openxmlformats.org/markup-compatibility/2006" xmlns:a14="http://schemas.microsoft.com/office/drawing/2010/main" val="B2B2B2" mc:Ignorable=""/>
                    </a:gs>
                    <a:gs pos="69000">
                      <a:srgbClr xmlns:mc="http://schemas.openxmlformats.org/markup-compatibility/2006" xmlns:a14="http://schemas.microsoft.com/office/drawing/2010/main" val="292929" mc:Ignorable=""/>
                    </a:gs>
                    <a:gs pos="82001">
                      <a:srgbClr xmlns:mc="http://schemas.openxmlformats.org/markup-compatibility/2006" xmlns:a14="http://schemas.microsoft.com/office/drawing/2010/main" val="777777" mc:Ignorable=""/>
                    </a:gs>
                    <a:gs pos="100000">
                      <a:srgbClr xmlns:mc="http://schemas.openxmlformats.org/markup-compatibility/2006" xmlns:a14="http://schemas.microsoft.com/office/drawing/2010/main" val="EAEAEA" mc:Ignorable=""/>
                    </a:gs>
                  </a:gsLst>
                  <a:lin ang="5400000" scaled="1"/>
                  <a:tileRect/>
                </a:gradFill>
                <a:effectLst>
                  <a:outerShdw blurRad="88900" dist="88900" dir="7200000" sx="102000" sy="102000" algn="tl" rotWithShape="0">
                    <a:prstClr val="black">
                      <a:alpha val="40000"/>
                    </a:prstClr>
                  </a:outerShdw>
                </a:effectLst>
                <a:latin typeface="+mj-lt"/>
                <a:ea typeface="+mn-ea"/>
                <a:cs typeface="+mn-cs"/>
              </a:defRPr>
            </a:lvl1pPr>
          </a:lstStyle>
          <a:p>
            <a:pPr lvl="0"/>
            <a:r>
              <a:rPr lang="en-US" smtClean="0"/>
              <a:t>Click to edit Master text styles</a:t>
            </a:r>
          </a:p>
        </p:txBody>
      </p:sp>
      <p:sp>
        <p:nvSpPr>
          <p:cNvPr id="5" name="Text Placeholder 4"/>
          <p:cNvSpPr>
            <a:spLocks noGrp="1"/>
          </p:cNvSpPr>
          <p:nvPr>
            <p:ph type="body" sz="quarter" idx="12"/>
          </p:nvPr>
        </p:nvSpPr>
        <p:spPr>
          <a:xfrm>
            <a:off x="67736" y="4210412"/>
            <a:ext cx="12053358" cy="1084263"/>
          </a:xfrm>
        </p:spPr>
        <p:txBody>
          <a:bodyPr/>
          <a:lstStyle>
            <a:lvl1pPr algn="ctr">
              <a:buNone/>
              <a:defRPr sz="3000" b="0" spc="0">
                <a:solidFill>
                  <a:schemeClr val="tx1"/>
                </a:solidFill>
                <a:effectLst>
                  <a:outerShdw blurRad="88900" dist="88900" dir="7200000" sx="102000" sy="102000" algn="tl" rotWithShape="0">
                    <a:prstClr val="black">
                      <a:alpha val="40000"/>
                    </a:prstClr>
                  </a:outerShdw>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ingle Point w Subhead [whit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17" name="Text Placeholder 16"/>
          <p:cNvSpPr>
            <a:spLocks noGrp="1"/>
          </p:cNvSpPr>
          <p:nvPr>
            <p:ph type="body" sz="quarter" idx="11"/>
          </p:nvPr>
        </p:nvSpPr>
        <p:spPr>
          <a:xfrm>
            <a:off x="1002510" y="2520299"/>
            <a:ext cx="10183813" cy="1137304"/>
          </a:xfrm>
        </p:spPr>
        <p:txBody>
          <a:bodyPr anchor="ctr"/>
          <a:lstStyle>
            <a:lvl1pPr marL="0" indent="0" algn="ctr">
              <a:buNone/>
              <a:defRPr lang="en-US" sz="6000" b="0" kern="1200" spc="-150" dirty="0" smtClean="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n-ea"/>
                <a:cs typeface="+mn-cs"/>
              </a:defRPr>
            </a:lvl1pPr>
          </a:lstStyle>
          <a:p>
            <a:pPr lvl="0"/>
            <a:r>
              <a:rPr lang="en-US" smtClean="0"/>
              <a:t>Click to edit Master text styles</a:t>
            </a:r>
          </a:p>
        </p:txBody>
      </p:sp>
      <p:sp>
        <p:nvSpPr>
          <p:cNvPr id="5" name="Text Placeholder 4"/>
          <p:cNvSpPr>
            <a:spLocks noGrp="1"/>
          </p:cNvSpPr>
          <p:nvPr>
            <p:ph type="body" sz="quarter" idx="12"/>
          </p:nvPr>
        </p:nvSpPr>
        <p:spPr>
          <a:xfrm>
            <a:off x="67736" y="4210412"/>
            <a:ext cx="12053358" cy="1084263"/>
          </a:xfrm>
        </p:spPr>
        <p:txBody>
          <a:bodyPr/>
          <a:lstStyle>
            <a:lvl1pPr algn="ctr">
              <a:buNone/>
              <a:defRPr sz="3000" b="0" spc="0">
                <a:solidFill>
                  <a:schemeClr val="tx1"/>
                </a:solidFill>
                <a:effectLst>
                  <a:outerShdw blurRad="88900" dist="88900" dir="7200000" sx="102000" sy="102000" algn="tl" rotWithShape="0">
                    <a:prstClr val="black">
                      <a:alpha val="40000"/>
                    </a:prstClr>
                  </a:outerShdw>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Placeholder">
    <p:spTree>
      <p:nvGrpSpPr>
        <p:cNvPr id="1" name=""/>
        <p:cNvGrpSpPr/>
        <p:nvPr/>
      </p:nvGrpSpPr>
      <p:grpSpPr>
        <a:xfrm>
          <a:off x="0" y="0"/>
          <a:ext cx="0" cy="0"/>
          <a:chOff x="0" y="0"/>
          <a:chExt cx="0" cy="0"/>
        </a:xfrm>
      </p:grpSpPr>
      <p:sp>
        <p:nvSpPr>
          <p:cNvPr id="3" name="TextBox 4"/>
          <p:cNvSpPr txBox="1"/>
          <p:nvPr userDrawn="1"/>
        </p:nvSpPr>
        <p:spPr>
          <a:xfrm>
            <a:off x="2339975" y="-1588132"/>
            <a:ext cx="7545388" cy="1323439"/>
          </a:xfrm>
          <a:prstGeom prst="rect">
            <a:avLst/>
          </a:prstGeom>
          <a:noFill/>
        </p:spPr>
        <p:txBody>
          <a:bodyPr>
            <a:spAutoFit/>
          </a:bodyPr>
          <a:lstStyle/>
          <a:p>
            <a:pPr algn="ctr" fontAlgn="auto">
              <a:spcBef>
                <a:spcPts val="0"/>
              </a:spcBef>
              <a:spcAft>
                <a:spcPts val="0"/>
              </a:spcAft>
              <a:defRPr/>
            </a:pPr>
            <a:r>
              <a:rPr lang="en-US" sz="8000" b="1" spc="50" dirty="0">
                <a:ln w="13500">
                  <a:solidFill>
                    <a:srgbClr xmlns:mc="http://schemas.openxmlformats.org/markup-compatibility/2006" xmlns:a14="http://schemas.microsoft.com/office/drawing/2010/main" val="0175B0" mc:Ignorable="">
                      <a:shade val="2500"/>
                      <a:alpha val="6500"/>
                    </a:srgbClr>
                  </a:solidFill>
                  <a:prstDash val="solid"/>
                </a:ln>
                <a:gradFill flip="none" rotWithShape="1">
                  <a:gsLst>
                    <a:gs pos="0">
                      <a:srgbClr xmlns:mc="http://schemas.openxmlformats.org/markup-compatibility/2006" xmlns:a14="http://schemas.microsoft.com/office/drawing/2010/main" val="FFFFFF" mc:Ignorable="">
                        <a:lumMod val="85000"/>
                        <a:shade val="30000"/>
                        <a:satMod val="115000"/>
                      </a:srgbClr>
                    </a:gs>
                    <a:gs pos="50000">
                      <a:srgbClr xmlns:mc="http://schemas.openxmlformats.org/markup-compatibility/2006" xmlns:a14="http://schemas.microsoft.com/office/drawing/2010/main" val="FFFFFF" mc:Ignorable="">
                        <a:lumMod val="85000"/>
                        <a:shade val="67500"/>
                        <a:satMod val="115000"/>
                      </a:srgbClr>
                    </a:gs>
                    <a:gs pos="100000">
                      <a:srgbClr xmlns:mc="http://schemas.openxmlformats.org/markup-compatibility/2006" xmlns:a14="http://schemas.microsoft.com/office/drawing/2010/main" val="FFFFFF" mc:Ignorable="">
                        <a:lumMod val="85000"/>
                        <a:shade val="100000"/>
                        <a:satMod val="115000"/>
                      </a:srgbClr>
                    </a:gs>
                  </a:gsLst>
                  <a:lin ang="16200000" scaled="1"/>
                  <a:tileRect/>
                </a:gradFill>
                <a:effectLst>
                  <a:innerShdw blurRad="50900" dist="38500" dir="13500000">
                    <a:srgbClr xmlns:mc="http://schemas.openxmlformats.org/markup-compatibility/2006" xmlns:a14="http://schemas.microsoft.com/office/drawing/2010/main" val="000000" mc:Ignorable="">
                      <a:alpha val="60000"/>
                    </a:srgbClr>
                  </a:innerShdw>
                </a:effectLst>
                <a:latin typeface="Showcard Gothic" pitchFamily="82" charset="0"/>
                <a:cs typeface="+mn-cs"/>
              </a:rPr>
              <a:t>Placeholder</a:t>
            </a:r>
          </a:p>
        </p:txBody>
      </p:sp>
      <p:pic>
        <p:nvPicPr>
          <p:cNvPr id="5" name="Picture 5"/>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pic>
        <p:nvPicPr>
          <p:cNvPr id="6" name="Picture 2"/>
          <p:cNvPicPr>
            <a:picLocks noChangeAspect="1" noChangeArrowheads="1"/>
          </p:cNvPicPr>
          <p:nvPr userDrawn="1"/>
        </p:nvPicPr>
        <p:blipFill>
          <a:blip r:embed="rId3"/>
          <a:srcRect/>
          <a:stretch>
            <a:fillRect/>
          </a:stretch>
        </p:blipFill>
        <p:spPr bwMode="auto">
          <a:xfrm>
            <a:off x="1931993" y="1779596"/>
            <a:ext cx="8340725" cy="1590675"/>
          </a:xfrm>
          <a:prstGeom prst="rect">
            <a:avLst/>
          </a:prstGeom>
          <a:noFill/>
          <a:ln w="9525">
            <a:noFill/>
            <a:miter lim="800000"/>
            <a:headEnd/>
            <a:tailEnd/>
          </a:ln>
        </p:spPr>
      </p:pic>
      <p:sp>
        <p:nvSpPr>
          <p:cNvPr id="4" name="Text Placeholder 3"/>
          <p:cNvSpPr>
            <a:spLocks noGrp="1"/>
          </p:cNvSpPr>
          <p:nvPr>
            <p:ph type="body" sz="quarter" idx="10"/>
          </p:nvPr>
        </p:nvSpPr>
        <p:spPr>
          <a:xfrm>
            <a:off x="2339975" y="3422650"/>
            <a:ext cx="7545388" cy="2597150"/>
          </a:xfrm>
        </p:spPr>
        <p:txBody>
          <a:bodyPr/>
          <a:lstStyle>
            <a:lvl1pPr marL="0" indent="0" algn="ctr">
              <a:buClr>
                <a:schemeClr val="bg2">
                  <a:lumMod val="20000"/>
                  <a:lumOff val="80000"/>
                </a:schemeClr>
              </a:buClr>
              <a:buNone/>
              <a:defRPr sz="3600"/>
            </a:lvl1pPr>
            <a:lvl2pPr>
              <a:buClr>
                <a:schemeClr val="bg2">
                  <a:lumMod val="20000"/>
                  <a:lumOff val="80000"/>
                </a:schemeClr>
              </a:buClr>
              <a:defRPr/>
            </a:lvl2pPr>
            <a:lvl3pPr>
              <a:buClr>
                <a:schemeClr val="bg2">
                  <a:lumMod val="20000"/>
                  <a:lumOff val="80000"/>
                </a:schemeClr>
              </a:buClr>
              <a:defRPr/>
            </a:lvl3pPr>
            <a:lvl4pPr>
              <a:buClr>
                <a:schemeClr val="bg2">
                  <a:lumMod val="20000"/>
                  <a:lumOff val="80000"/>
                </a:schemeClr>
              </a:buClr>
              <a:defRPr/>
            </a:lvl4pPr>
            <a:lvl5pPr>
              <a:buClr>
                <a:schemeClr val="bg2">
                  <a:lumMod val="20000"/>
                  <a:lumOff val="80000"/>
                </a:schemeClr>
              </a:buClr>
              <a:defRPr/>
            </a:lvl5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3403600" y="2449513"/>
            <a:ext cx="5281614" cy="1446212"/>
            <a:chOff x="264319" y="258763"/>
            <a:chExt cx="5887018" cy="1612675"/>
          </a:xfrm>
        </p:grpSpPr>
        <p:pic>
          <p:nvPicPr>
            <p:cNvPr id="4" name="Picture 2"/>
            <p:cNvPicPr>
              <a:picLocks noChangeAspect="1" noChangeArrowheads="1"/>
            </p:cNvPicPr>
            <p:nvPr userDrawn="1"/>
          </p:nvPicPr>
          <p:blipFill>
            <a:blip r:embed="rId2"/>
            <a:srcRect/>
            <a:stretch>
              <a:fillRect/>
            </a:stretch>
          </p:blipFill>
          <p:spPr bwMode="auto">
            <a:xfrm>
              <a:off x="264319" y="258763"/>
              <a:ext cx="3181010" cy="1357766"/>
            </a:xfrm>
            <a:prstGeom prst="rect">
              <a:avLst/>
            </a:prstGeom>
            <a:noFill/>
            <a:ln w="9525">
              <a:noFill/>
              <a:miter lim="800000"/>
              <a:headEnd/>
              <a:tailEnd/>
            </a:ln>
          </p:spPr>
        </p:pic>
        <p:pic>
          <p:nvPicPr>
            <p:cNvPr id="6" name="Picture 2"/>
            <p:cNvPicPr>
              <a:picLocks noChangeAspect="1" noChangeArrowheads="1"/>
            </p:cNvPicPr>
            <p:nvPr userDrawn="1"/>
          </p:nvPicPr>
          <p:blipFill>
            <a:blip r:embed="rId3"/>
            <a:srcRect/>
            <a:stretch>
              <a:fillRect/>
            </a:stretch>
          </p:blipFill>
          <p:spPr bwMode="auto">
            <a:xfrm>
              <a:off x="3003892" y="571502"/>
              <a:ext cx="3147445" cy="1299936"/>
            </a:xfrm>
            <a:prstGeom prst="rect">
              <a:avLst/>
            </a:prstGeom>
            <a:noFill/>
            <a:ln w="9525">
              <a:noFill/>
              <a:miter lim="800000"/>
              <a:headEnd/>
              <a:tailEnd/>
            </a:ln>
          </p:spPr>
        </p:pic>
      </p:grpSp>
      <p:pic>
        <p:nvPicPr>
          <p:cNvPr id="7" name="Picture 8"/>
          <p:cNvPicPr>
            <a:picLocks noChangeAspect="1" noChangeArrowheads="1"/>
          </p:cNvPicPr>
          <p:nvPr userDrawn="1"/>
        </p:nvPicPr>
        <p:blipFill>
          <a:blip r:embed="rId4">
            <a:lum contrast="-40000"/>
          </a:blip>
          <a:srcRect/>
          <a:stretch>
            <a:fillRect/>
          </a:stretch>
        </p:blipFill>
        <p:spPr bwMode="auto">
          <a:xfrm>
            <a:off x="5670555" y="6383346"/>
            <a:ext cx="847725" cy="357187"/>
          </a:xfrm>
          <a:prstGeom prst="rect">
            <a:avLst/>
          </a:prstGeom>
          <a:noFill/>
          <a:ln w="12700" cap="rnd">
            <a:noFill/>
            <a:round/>
            <a:headEnd/>
            <a:tailEnd/>
          </a:ln>
        </p:spPr>
      </p:pic>
      <p:sp>
        <p:nvSpPr>
          <p:cNvPr id="5" name="Text Placeholder 4"/>
          <p:cNvSpPr>
            <a:spLocks noGrp="1"/>
          </p:cNvSpPr>
          <p:nvPr>
            <p:ph type="body" sz="quarter" idx="12"/>
          </p:nvPr>
        </p:nvSpPr>
        <p:spPr>
          <a:xfrm>
            <a:off x="67736" y="4210412"/>
            <a:ext cx="12053358" cy="1084263"/>
          </a:xfrm>
        </p:spPr>
        <p:txBody>
          <a:bodyPr/>
          <a:lstStyle>
            <a:lvl1pPr algn="ctr">
              <a:buNone/>
              <a:defRPr sz="3000" b="0" spc="0">
                <a:solidFill>
                  <a:schemeClr val="tx1"/>
                </a:solidFill>
                <a:effectLst>
                  <a:outerShdw blurRad="88900" dist="88900" dir="7200000" sx="102000" sy="102000" algn="tl" rotWithShape="0">
                    <a:prstClr val="black">
                      <a:alpha val="40000"/>
                    </a:prstClr>
                  </a:outerShdw>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arge Users-Apps">
    <p:spTree>
      <p:nvGrpSpPr>
        <p:cNvPr id="1" name=""/>
        <p:cNvGrpSpPr/>
        <p:nvPr/>
      </p:nvGrpSpPr>
      <p:grpSpPr>
        <a:xfrm>
          <a:off x="0" y="0"/>
          <a:ext cx="0" cy="0"/>
          <a:chOff x="0" y="0"/>
          <a:chExt cx="0" cy="0"/>
        </a:xfrm>
      </p:grpSpPr>
      <p:pic>
        <p:nvPicPr>
          <p:cNvPr id="2" name="Picture 2" descr="F:\user-apps.png"/>
          <p:cNvPicPr>
            <a:picLocks noChangeAspect="1" noChangeArrowheads="1"/>
          </p:cNvPicPr>
          <p:nvPr userDrawn="1"/>
        </p:nvPicPr>
        <p:blipFill>
          <a:blip r:embed="rId2"/>
          <a:srcRect r="5589"/>
          <a:stretch>
            <a:fillRect/>
          </a:stretch>
        </p:blipFill>
        <p:spPr bwMode="auto">
          <a:xfrm>
            <a:off x="9885367" y="1917708"/>
            <a:ext cx="2303463" cy="2981325"/>
          </a:xfrm>
          <a:prstGeom prst="rect">
            <a:avLst/>
          </a:prstGeom>
          <a:noFill/>
          <a:ln w="9525">
            <a:noFill/>
            <a:miter lim="800000"/>
            <a:headEnd/>
            <a:tailEnd/>
          </a:ln>
        </p:spPr>
      </p:pic>
      <p:sp>
        <p:nvSpPr>
          <p:cNvPr id="3" name="TextBox 8195"/>
          <p:cNvSpPr txBox="1">
            <a:spLocks noChangeArrowheads="1"/>
          </p:cNvSpPr>
          <p:nvPr userDrawn="1"/>
        </p:nvSpPr>
        <p:spPr bwMode="auto">
          <a:xfrm>
            <a:off x="714523" y="5070476"/>
            <a:ext cx="922047"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Users</a:t>
            </a:r>
          </a:p>
        </p:txBody>
      </p:sp>
      <p:sp>
        <p:nvSpPr>
          <p:cNvPr id="4" name="TextBox 8196"/>
          <p:cNvSpPr txBox="1">
            <a:spLocks noChangeArrowheads="1"/>
          </p:cNvSpPr>
          <p:nvPr userDrawn="1"/>
        </p:nvSpPr>
        <p:spPr bwMode="auto">
          <a:xfrm>
            <a:off x="10430875" y="5080001"/>
            <a:ext cx="1566454"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Datacenter</a:t>
            </a:r>
          </a:p>
        </p:txBody>
      </p:sp>
      <p:pic>
        <p:nvPicPr>
          <p:cNvPr id="5" name="Picture 9" descr="user.png"/>
          <p:cNvPicPr>
            <a:picLocks noChangeAspect="1"/>
          </p:cNvPicPr>
          <p:nvPr userDrawn="1"/>
        </p:nvPicPr>
        <p:blipFill>
          <a:blip r:embed="rId3"/>
          <a:stretch>
            <a:fillRect/>
          </a:stretch>
        </p:blipFill>
        <p:spPr>
          <a:xfrm>
            <a:off x="0" y="1917708"/>
            <a:ext cx="2352675" cy="2981325"/>
          </a:xfrm>
          <a:prstGeom prst="rect">
            <a:avLst/>
          </a:prstGeom>
          <a:effectLst>
            <a:outerShdw blurRad="101600" sx="104000" sy="104000" algn="ctr" rotWithShape="0">
              <a:prstClr val="black">
                <a:alpha val="40000"/>
              </a:prstClr>
            </a:outerShdw>
          </a:effectLst>
        </p:spPr>
      </p:pic>
    </p:spTree>
  </p:cSld>
  <p:clrMapOvr>
    <a:masterClrMapping/>
  </p:clrMapOvr>
  <p:transition xmlns:p14="http://schemas.microsoft.com/office/powerpoint/2010/mai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Large Users-Apps [Dim]">
    <p:spTree>
      <p:nvGrpSpPr>
        <p:cNvPr id="1" name=""/>
        <p:cNvGrpSpPr/>
        <p:nvPr/>
      </p:nvGrpSpPr>
      <p:grpSpPr>
        <a:xfrm>
          <a:off x="0" y="0"/>
          <a:ext cx="0" cy="0"/>
          <a:chOff x="0" y="0"/>
          <a:chExt cx="0" cy="0"/>
        </a:xfrm>
      </p:grpSpPr>
      <p:pic>
        <p:nvPicPr>
          <p:cNvPr id="2" name="Picture 2" descr="F:\user-apps.png"/>
          <p:cNvPicPr>
            <a:picLocks noChangeAspect="1" noChangeArrowheads="1"/>
          </p:cNvPicPr>
          <p:nvPr userDrawn="1"/>
        </p:nvPicPr>
        <p:blipFill>
          <a:blip r:embed="rId2"/>
          <a:srcRect r="5589"/>
          <a:stretch>
            <a:fillRect/>
          </a:stretch>
        </p:blipFill>
        <p:spPr bwMode="auto">
          <a:xfrm>
            <a:off x="9885367" y="1917708"/>
            <a:ext cx="2303463" cy="2981325"/>
          </a:xfrm>
          <a:prstGeom prst="rect">
            <a:avLst/>
          </a:prstGeom>
          <a:noFill/>
          <a:ln w="9525">
            <a:noFill/>
            <a:miter lim="800000"/>
            <a:headEnd/>
            <a:tailEnd/>
          </a:ln>
        </p:spPr>
      </p:pic>
      <p:sp>
        <p:nvSpPr>
          <p:cNvPr id="3" name="TextBox 8195"/>
          <p:cNvSpPr txBox="1">
            <a:spLocks noChangeArrowheads="1"/>
          </p:cNvSpPr>
          <p:nvPr userDrawn="1"/>
        </p:nvSpPr>
        <p:spPr bwMode="auto">
          <a:xfrm>
            <a:off x="714523" y="5070476"/>
            <a:ext cx="922047"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Users</a:t>
            </a:r>
          </a:p>
        </p:txBody>
      </p:sp>
      <p:pic>
        <p:nvPicPr>
          <p:cNvPr id="4" name="Picture 9" descr="user.png"/>
          <p:cNvPicPr>
            <a:picLocks noChangeAspect="1"/>
          </p:cNvPicPr>
          <p:nvPr userDrawn="1"/>
        </p:nvPicPr>
        <p:blipFill>
          <a:blip r:embed="rId3"/>
          <a:stretch>
            <a:fillRect/>
          </a:stretch>
        </p:blipFill>
        <p:spPr>
          <a:xfrm>
            <a:off x="0" y="1917708"/>
            <a:ext cx="2352675" cy="2981325"/>
          </a:xfrm>
          <a:prstGeom prst="rect">
            <a:avLst/>
          </a:prstGeom>
          <a:effectLst>
            <a:outerShdw blurRad="101600" sx="104000" sy="104000" algn="ctr" rotWithShape="0">
              <a:prstClr val="black">
                <a:alpha val="40000"/>
              </a:prstClr>
            </a:outerShdw>
          </a:effectLst>
        </p:spPr>
      </p:pic>
      <p:sp>
        <p:nvSpPr>
          <p:cNvPr id="5" name="Rounded Rectangle 8"/>
          <p:cNvSpPr/>
          <p:nvPr userDrawn="1"/>
        </p:nvSpPr>
        <p:spPr bwMode="auto">
          <a:xfrm>
            <a:off x="9875841" y="1914525"/>
            <a:ext cx="2435226" cy="3028950"/>
          </a:xfrm>
          <a:prstGeom prst="roundRect">
            <a:avLst>
              <a:gd name="adj" fmla="val 794"/>
            </a:avLst>
          </a:prstGeom>
          <a:solidFill>
            <a:schemeClr val="bg2">
              <a:lumMod val="50000"/>
              <a:alpha val="51000"/>
            </a:schemeClr>
          </a:soli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6" name="Rounded Rectangle 10"/>
          <p:cNvSpPr/>
          <p:nvPr userDrawn="1"/>
        </p:nvSpPr>
        <p:spPr bwMode="auto">
          <a:xfrm>
            <a:off x="-11108" y="1911350"/>
            <a:ext cx="2400301" cy="3022600"/>
          </a:xfrm>
          <a:prstGeom prst="roundRect">
            <a:avLst>
              <a:gd name="adj" fmla="val 794"/>
            </a:avLst>
          </a:prstGeom>
          <a:solidFill>
            <a:schemeClr val="bg2">
              <a:lumMod val="50000"/>
              <a:alpha val="51000"/>
            </a:schemeClr>
          </a:soli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7" name="TextBox 8196"/>
          <p:cNvSpPr txBox="1">
            <a:spLocks noChangeArrowheads="1"/>
          </p:cNvSpPr>
          <p:nvPr userDrawn="1"/>
        </p:nvSpPr>
        <p:spPr bwMode="auto">
          <a:xfrm>
            <a:off x="10430875" y="5080001"/>
            <a:ext cx="1566454"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Datacenter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Small Users-Apps w Title">
    <p:spTree>
      <p:nvGrpSpPr>
        <p:cNvPr id="1" name=""/>
        <p:cNvGrpSpPr/>
        <p:nvPr/>
      </p:nvGrpSpPr>
      <p:grpSpPr>
        <a:xfrm>
          <a:off x="0" y="0"/>
          <a:ext cx="0" cy="0"/>
          <a:chOff x="0" y="0"/>
          <a:chExt cx="0" cy="0"/>
        </a:xfrm>
      </p:grpSpPr>
      <p:pic>
        <p:nvPicPr>
          <p:cNvPr id="3" name="Picture 2" descr="F:\user-apps.png"/>
          <p:cNvPicPr>
            <a:picLocks noChangeAspect="1" noChangeArrowheads="1"/>
          </p:cNvPicPr>
          <p:nvPr userDrawn="1"/>
        </p:nvPicPr>
        <p:blipFill>
          <a:blip r:embed="rId2"/>
          <a:srcRect/>
          <a:stretch>
            <a:fillRect/>
          </a:stretch>
        </p:blipFill>
        <p:spPr bwMode="auto">
          <a:xfrm>
            <a:off x="11225215" y="2279650"/>
            <a:ext cx="1211262" cy="2286000"/>
          </a:xfrm>
          <a:prstGeom prst="rect">
            <a:avLst/>
          </a:prstGeom>
          <a:noFill/>
          <a:ln w="9525">
            <a:noFill/>
            <a:miter lim="800000"/>
            <a:headEnd/>
            <a:tailEnd/>
          </a:ln>
        </p:spPr>
      </p:pic>
      <p:pic>
        <p:nvPicPr>
          <p:cNvPr id="4" name="Picture 9" descr="user.png"/>
          <p:cNvPicPr>
            <a:picLocks noChangeAspect="1"/>
          </p:cNvPicPr>
          <p:nvPr userDrawn="1"/>
        </p:nvPicPr>
        <p:blipFill>
          <a:blip r:embed="rId3" cstate="screen"/>
          <a:srcRect/>
          <a:stretch>
            <a:fillRect/>
          </a:stretch>
        </p:blipFill>
        <p:spPr>
          <a:xfrm>
            <a:off x="-150313" y="2284222"/>
            <a:ext cx="1139325" cy="2276856"/>
          </a:xfrm>
          <a:prstGeom prst="roundRect">
            <a:avLst>
              <a:gd name="adj" fmla="val 11892"/>
            </a:avLst>
          </a:prstGeom>
          <a:effectLst>
            <a:outerShdw blurRad="101600" sx="104000" sy="104000" algn="ctr" rotWithShape="0">
              <a:prstClr val="black">
                <a:alpha val="40000"/>
              </a:prstClr>
            </a:outerShdw>
          </a:effectLst>
        </p:spPr>
      </p:pic>
      <p:sp>
        <p:nvSpPr>
          <p:cNvPr id="5" name="TextBox 8196"/>
          <p:cNvSpPr txBox="1">
            <a:spLocks noChangeArrowheads="1"/>
          </p:cNvSpPr>
          <p:nvPr/>
        </p:nvSpPr>
        <p:spPr bwMode="auto">
          <a:xfrm rot="16200000">
            <a:off x="10725117" y="3186217"/>
            <a:ext cx="1944763" cy="458587"/>
          </a:xfrm>
          <a:prstGeom prst="rect">
            <a:avLst/>
          </a:prstGeom>
          <a:noFill/>
          <a:ln w="9525" algn="ctr">
            <a:noFill/>
            <a:miter lim="800000"/>
            <a:headEnd/>
            <a:tailEnd/>
          </a:ln>
          <a:effectLst/>
        </p:spPr>
        <p:txBody>
          <a:bodyPr wrap="none">
            <a:spAutoFit/>
          </a:bodyPr>
          <a:lstStyle/>
          <a:p>
            <a:pPr algn="ctr">
              <a:lnSpc>
                <a:spcPct val="85000"/>
              </a:lnSpc>
              <a:defRPr/>
            </a:pPr>
            <a:r>
              <a:rPr lang="en-US" sz="2800" dirty="0">
                <a:solidFill>
                  <a:srgbClr xmlns:mc="http://schemas.openxmlformats.org/markup-compatibility/2006" xmlns:a14="http://schemas.microsoft.com/office/drawing/2010/main" val="FFFFFF" mc:Ignorable=""/>
                </a:solidFill>
                <a:latin typeface="Arial"/>
              </a:rPr>
              <a:t>Datacenter</a:t>
            </a:r>
          </a:p>
        </p:txBody>
      </p:sp>
      <p:sp>
        <p:nvSpPr>
          <p:cNvPr id="7" name="TextBox 8195"/>
          <p:cNvSpPr txBox="1">
            <a:spLocks noChangeArrowheads="1"/>
          </p:cNvSpPr>
          <p:nvPr userDrawn="1"/>
        </p:nvSpPr>
        <p:spPr bwMode="auto">
          <a:xfrm rot="16200000">
            <a:off x="-30994" y="3187010"/>
            <a:ext cx="1124026" cy="458587"/>
          </a:xfrm>
          <a:prstGeom prst="rect">
            <a:avLst/>
          </a:prstGeom>
          <a:noFill/>
          <a:ln w="9525" algn="ctr">
            <a:noFill/>
            <a:miter lim="800000"/>
            <a:headEnd/>
            <a:tailEnd/>
          </a:ln>
          <a:effectLst/>
        </p:spPr>
        <p:txBody>
          <a:bodyPr wrap="none">
            <a:spAutoFit/>
          </a:bodyPr>
          <a:lstStyle/>
          <a:p>
            <a:pPr algn="ctr">
              <a:lnSpc>
                <a:spcPct val="85000"/>
              </a:lnSpc>
              <a:defRPr/>
            </a:pPr>
            <a:r>
              <a:rPr lang="en-US" sz="28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a:rPr>
              <a:t>Users</a:t>
            </a:r>
          </a:p>
        </p:txBody>
      </p:sp>
      <p:sp>
        <p:nvSpPr>
          <p:cNvPr id="6" name="Title 1"/>
          <p:cNvSpPr>
            <a:spLocks noGrp="1"/>
          </p:cNvSpPr>
          <p:nvPr>
            <p:ph type="title"/>
          </p:nvPr>
        </p:nvSpPr>
        <p:spPr>
          <a:xfrm>
            <a:off x="774700" y="692151"/>
            <a:ext cx="10625138" cy="506413"/>
          </a:xfrm>
        </p:spPr>
        <p:txBody>
          <a:bodyPr/>
          <a:lstStyle>
            <a:lvl1pPr algn="ctr" rtl="0" eaLnBrk="1" fontAlgn="base" hangingPunct="1">
              <a:lnSpc>
                <a:spcPct val="85000"/>
              </a:lnSpc>
              <a:spcBef>
                <a:spcPct val="0"/>
              </a:spcBef>
              <a:spcAft>
                <a:spcPct val="0"/>
              </a:spcAft>
              <a:defRPr lang="en-US" sz="3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_Small Users-Apps w Title [Dim]">
    <p:spTree>
      <p:nvGrpSpPr>
        <p:cNvPr id="1" name=""/>
        <p:cNvGrpSpPr/>
        <p:nvPr/>
      </p:nvGrpSpPr>
      <p:grpSpPr>
        <a:xfrm>
          <a:off x="0" y="0"/>
          <a:ext cx="0" cy="0"/>
          <a:chOff x="0" y="0"/>
          <a:chExt cx="0" cy="0"/>
        </a:xfrm>
      </p:grpSpPr>
      <p:pic>
        <p:nvPicPr>
          <p:cNvPr id="3" name="Picture 2" descr="F:\user-apps.png"/>
          <p:cNvPicPr>
            <a:picLocks noChangeAspect="1" noChangeArrowheads="1"/>
          </p:cNvPicPr>
          <p:nvPr userDrawn="1"/>
        </p:nvPicPr>
        <p:blipFill>
          <a:blip r:embed="rId2"/>
          <a:srcRect/>
          <a:stretch>
            <a:fillRect/>
          </a:stretch>
        </p:blipFill>
        <p:spPr bwMode="auto">
          <a:xfrm>
            <a:off x="11225215" y="2279650"/>
            <a:ext cx="1211262" cy="2286000"/>
          </a:xfrm>
          <a:prstGeom prst="rect">
            <a:avLst/>
          </a:prstGeom>
          <a:noFill/>
          <a:ln w="9525">
            <a:noFill/>
            <a:miter lim="800000"/>
            <a:headEnd/>
            <a:tailEnd/>
          </a:ln>
        </p:spPr>
      </p:pic>
      <p:pic>
        <p:nvPicPr>
          <p:cNvPr id="4" name="Picture 9" descr="user.png"/>
          <p:cNvPicPr>
            <a:picLocks noChangeAspect="1"/>
          </p:cNvPicPr>
          <p:nvPr userDrawn="1"/>
        </p:nvPicPr>
        <p:blipFill>
          <a:blip r:embed="rId3" cstate="screen"/>
          <a:srcRect/>
          <a:stretch>
            <a:fillRect/>
          </a:stretch>
        </p:blipFill>
        <p:spPr>
          <a:xfrm>
            <a:off x="-150313" y="2284222"/>
            <a:ext cx="1139325" cy="2276856"/>
          </a:xfrm>
          <a:prstGeom prst="roundRect">
            <a:avLst>
              <a:gd name="adj" fmla="val 11892"/>
            </a:avLst>
          </a:prstGeom>
          <a:effectLst>
            <a:outerShdw blurRad="101600" sx="104000" sy="104000" algn="ctr" rotWithShape="0">
              <a:prstClr val="black">
                <a:alpha val="40000"/>
              </a:prstClr>
            </a:outerShdw>
          </a:effectLst>
        </p:spPr>
      </p:pic>
      <p:sp>
        <p:nvSpPr>
          <p:cNvPr id="5" name="Rounded Rectangle 6"/>
          <p:cNvSpPr/>
          <p:nvPr userDrawn="1"/>
        </p:nvSpPr>
        <p:spPr bwMode="auto">
          <a:xfrm>
            <a:off x="11225218" y="2255838"/>
            <a:ext cx="1208087" cy="2362200"/>
          </a:xfrm>
          <a:prstGeom prst="roundRect">
            <a:avLst>
              <a:gd name="adj" fmla="val 794"/>
            </a:avLst>
          </a:prstGeom>
          <a:solidFill>
            <a:schemeClr val="bg2">
              <a:lumMod val="50000"/>
              <a:alpha val="51000"/>
            </a:schemeClr>
          </a:soli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7" name="Rounded Rectangle 7"/>
          <p:cNvSpPr/>
          <p:nvPr userDrawn="1"/>
        </p:nvSpPr>
        <p:spPr bwMode="auto">
          <a:xfrm>
            <a:off x="-168275" y="2270125"/>
            <a:ext cx="1166813" cy="2317750"/>
          </a:xfrm>
          <a:prstGeom prst="roundRect">
            <a:avLst>
              <a:gd name="adj" fmla="val 794"/>
            </a:avLst>
          </a:prstGeom>
          <a:solidFill>
            <a:schemeClr val="bg2">
              <a:lumMod val="50000"/>
              <a:alpha val="51000"/>
            </a:schemeClr>
          </a:soli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8" name="TextBox 8196"/>
          <p:cNvSpPr txBox="1">
            <a:spLocks noChangeArrowheads="1"/>
          </p:cNvSpPr>
          <p:nvPr/>
        </p:nvSpPr>
        <p:spPr bwMode="auto">
          <a:xfrm rot="16200000">
            <a:off x="10725117" y="3186217"/>
            <a:ext cx="1944763" cy="458587"/>
          </a:xfrm>
          <a:prstGeom prst="rect">
            <a:avLst/>
          </a:prstGeom>
          <a:noFill/>
          <a:ln w="9525" algn="ctr">
            <a:noFill/>
            <a:miter lim="800000"/>
            <a:headEnd/>
            <a:tailEnd/>
          </a:ln>
          <a:effectLst/>
        </p:spPr>
        <p:txBody>
          <a:bodyPr wrap="none">
            <a:spAutoFit/>
          </a:bodyPr>
          <a:lstStyle/>
          <a:p>
            <a:pPr algn="ctr">
              <a:lnSpc>
                <a:spcPct val="85000"/>
              </a:lnSpc>
              <a:defRPr/>
            </a:pPr>
            <a:r>
              <a:rPr lang="en-US" sz="2800" dirty="0">
                <a:solidFill>
                  <a:srgbClr xmlns:mc="http://schemas.openxmlformats.org/markup-compatibility/2006" xmlns:a14="http://schemas.microsoft.com/office/drawing/2010/main" val="FFFFFF" mc:Ignorable=""/>
                </a:solidFill>
                <a:latin typeface="Arial"/>
              </a:rPr>
              <a:t>Datacenter</a:t>
            </a:r>
          </a:p>
        </p:txBody>
      </p:sp>
      <p:sp>
        <p:nvSpPr>
          <p:cNvPr id="9" name="TextBox 8195"/>
          <p:cNvSpPr txBox="1">
            <a:spLocks noChangeArrowheads="1"/>
          </p:cNvSpPr>
          <p:nvPr userDrawn="1"/>
        </p:nvSpPr>
        <p:spPr bwMode="auto">
          <a:xfrm rot="16200000">
            <a:off x="-30994" y="3187010"/>
            <a:ext cx="1124026" cy="458587"/>
          </a:xfrm>
          <a:prstGeom prst="rect">
            <a:avLst/>
          </a:prstGeom>
          <a:noFill/>
          <a:ln w="9525" algn="ctr">
            <a:noFill/>
            <a:miter lim="800000"/>
            <a:headEnd/>
            <a:tailEnd/>
          </a:ln>
          <a:effectLst/>
        </p:spPr>
        <p:txBody>
          <a:bodyPr wrap="none">
            <a:spAutoFit/>
          </a:bodyPr>
          <a:lstStyle/>
          <a:p>
            <a:pPr algn="ctr">
              <a:lnSpc>
                <a:spcPct val="85000"/>
              </a:lnSpc>
              <a:defRPr/>
            </a:pPr>
            <a:r>
              <a:rPr lang="en-US" sz="28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a:rPr>
              <a:t>Users</a:t>
            </a:r>
          </a:p>
        </p:txBody>
      </p:sp>
      <p:sp>
        <p:nvSpPr>
          <p:cNvPr id="6" name="Title 1"/>
          <p:cNvSpPr>
            <a:spLocks noGrp="1"/>
          </p:cNvSpPr>
          <p:nvPr>
            <p:ph type="title"/>
          </p:nvPr>
        </p:nvSpPr>
        <p:spPr>
          <a:xfrm>
            <a:off x="774700" y="692151"/>
            <a:ext cx="10625138" cy="506413"/>
          </a:xfrm>
        </p:spPr>
        <p:txBody>
          <a:bodyPr/>
          <a:lstStyle>
            <a:lvl1pPr algn="ctr" rtl="0" eaLnBrk="1" fontAlgn="base" hangingPunct="1">
              <a:lnSpc>
                <a:spcPct val="85000"/>
              </a:lnSpc>
              <a:spcBef>
                <a:spcPct val="0"/>
              </a:spcBef>
              <a:spcAft>
                <a:spcPct val="0"/>
              </a:spcAft>
              <a:defRPr lang="en-US" sz="3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ig Bullets">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3" name="Content Placeholder 2"/>
          <p:cNvSpPr>
            <a:spLocks noGrp="1"/>
          </p:cNvSpPr>
          <p:nvPr>
            <p:ph idx="1"/>
          </p:nvPr>
        </p:nvSpPr>
        <p:spPr>
          <a:xfrm>
            <a:off x="2339976" y="2770358"/>
            <a:ext cx="8848652" cy="1317284"/>
          </a:xfrm>
        </p:spPr>
        <p:txBody>
          <a:bodyPr anchor="ctr"/>
          <a:lstStyle>
            <a:lvl1pPr marL="293688" indent="-293688">
              <a:lnSpc>
                <a:spcPct val="80000"/>
              </a:lnSpc>
              <a:spcBef>
                <a:spcPts val="1800"/>
              </a:spcBef>
              <a:spcAft>
                <a:spcPts val="600"/>
              </a:spcAft>
              <a:buClr>
                <a:schemeClr val="tx1">
                  <a:lumMod val="65000"/>
                </a:schemeClr>
              </a:buClr>
              <a:defRPr sz="3200"/>
            </a:lvl1pPr>
            <a:lvl2pPr marL="857250" indent="-450850">
              <a:buClr>
                <a:schemeClr val="tx1">
                  <a:lumMod val="65000"/>
                </a:schemeClr>
              </a:buClr>
              <a:defRPr sz="2800"/>
            </a:lvl2pPr>
            <a:lvl3pPr>
              <a:buNone/>
              <a:defRPr/>
            </a:lvl3pPr>
            <a:lvl4pPr>
              <a:buNone/>
              <a:defRPr sz="3600"/>
            </a:lvl4pPr>
            <a:lvl5pPr>
              <a:defRPr sz="3600"/>
            </a:lvl5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heckbox Bullets">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3" name="Content Placeholder 2"/>
          <p:cNvSpPr>
            <a:spLocks noGrp="1"/>
          </p:cNvSpPr>
          <p:nvPr>
            <p:ph idx="1"/>
          </p:nvPr>
        </p:nvSpPr>
        <p:spPr>
          <a:xfrm>
            <a:off x="2339976" y="2770358"/>
            <a:ext cx="8848652" cy="1317284"/>
          </a:xfrm>
        </p:spPr>
        <p:txBody>
          <a:bodyPr anchor="ctr"/>
          <a:lstStyle>
            <a:lvl1pPr marL="457200" indent="-457200">
              <a:lnSpc>
                <a:spcPct val="80000"/>
              </a:lnSpc>
              <a:spcBef>
                <a:spcPts val="1800"/>
              </a:spcBef>
              <a:spcAft>
                <a:spcPts val="600"/>
              </a:spcAft>
              <a:buClr>
                <a:schemeClr val="tx1"/>
              </a:buClr>
              <a:buSzPct val="135000"/>
              <a:buFont typeface="Trebuchet MS" pitchFamily="34" charset="0"/>
              <a:buChar char="□"/>
              <a:defRPr sz="3200"/>
            </a:lvl1pPr>
            <a:lvl2pPr marL="857250" indent="-450850" defTabSz="914400">
              <a:buClr>
                <a:schemeClr val="tx1"/>
              </a:buClr>
              <a:buSzPct val="120000"/>
              <a:buFont typeface="Wingdings" pitchFamily="2" charset="2"/>
              <a:buChar char="§"/>
              <a:defRPr sz="2800"/>
            </a:lvl2pPr>
            <a:lvl3pPr>
              <a:buNone/>
              <a:defRPr/>
            </a:lvl3pPr>
            <a:lvl4pPr>
              <a:buNone/>
              <a:defRPr sz="3600"/>
            </a:lvl4pPr>
            <a:lvl5pPr>
              <a:defRPr sz="3600"/>
            </a:lvl5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4700" y="692151"/>
            <a:ext cx="10625138" cy="5064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4706" y="1471613"/>
            <a:ext cx="10634663" cy="4627562"/>
          </a:xfrm>
        </p:spPr>
        <p:txBody>
          <a:bodyPr/>
          <a:lstStyle/>
          <a:p>
            <a:pPr lvl="0"/>
            <a:endParaRPr lang="en-US" noProof="0"/>
          </a:p>
        </p:txBody>
      </p:sp>
      <p:sp>
        <p:nvSpPr>
          <p:cNvPr id="4" name="Rectangle 53"/>
          <p:cNvSpPr>
            <a:spLocks noGrp="1" noChangeArrowheads="1"/>
          </p:cNvSpPr>
          <p:nvPr>
            <p:ph type="sldNum" sz="quarter" idx="10"/>
          </p:nvPr>
        </p:nvSpPr>
        <p:spPr>
          <a:ln/>
        </p:spPr>
        <p:txBody>
          <a:bodyPr/>
          <a:lstStyle>
            <a:lvl1pPr>
              <a:defRPr/>
            </a:lvl1pPr>
          </a:lstStyle>
          <a:p>
            <a:pPr>
              <a:defRPr/>
            </a:pPr>
            <a:fld id="{1985B139-B440-4B60-9A01-369CC47AB67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ig Item w/ bullets">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3" name="Content Placeholder 2"/>
          <p:cNvSpPr>
            <a:spLocks noGrp="1"/>
          </p:cNvSpPr>
          <p:nvPr>
            <p:ph idx="1"/>
          </p:nvPr>
        </p:nvSpPr>
        <p:spPr>
          <a:xfrm>
            <a:off x="4905377" y="2434453"/>
            <a:ext cx="6925841" cy="1317284"/>
          </a:xfrm>
        </p:spPr>
        <p:txBody>
          <a:bodyPr anchor="ctr"/>
          <a:lstStyle>
            <a:lvl1pPr marL="228600" indent="-228600">
              <a:lnSpc>
                <a:spcPct val="80000"/>
              </a:lnSpc>
              <a:spcBef>
                <a:spcPts val="1200"/>
              </a:spcBef>
              <a:spcAft>
                <a:spcPts val="600"/>
              </a:spcAft>
              <a:buClr>
                <a:schemeClr val="tx1">
                  <a:lumMod val="65000"/>
                </a:schemeClr>
              </a:buClr>
              <a:defRPr sz="3200"/>
            </a:lvl1pPr>
            <a:lvl2pPr marL="857250" indent="-450850">
              <a:buClr>
                <a:schemeClr val="tx1">
                  <a:lumMod val="65000"/>
                </a:schemeClr>
              </a:buClr>
              <a:buNone/>
              <a:defRPr sz="2400"/>
            </a:lvl2pPr>
            <a:lvl3pPr>
              <a:buNone/>
              <a:defRPr/>
            </a:lvl3pPr>
            <a:lvl4pPr>
              <a:buNone/>
              <a:defRPr sz="3600"/>
            </a:lvl4pPr>
            <a:lvl5pPr>
              <a:defRPr sz="3600"/>
            </a:lvl5pPr>
          </a:lstStyle>
          <a:p>
            <a:pPr lvl="0"/>
            <a:r>
              <a:rPr lang="en-US" smtClean="0"/>
              <a:t>Click to edit Master text styles</a:t>
            </a:r>
          </a:p>
        </p:txBody>
      </p:sp>
      <p:sp>
        <p:nvSpPr>
          <p:cNvPr id="4" name="Text Placeholder 16"/>
          <p:cNvSpPr>
            <a:spLocks noGrp="1"/>
          </p:cNvSpPr>
          <p:nvPr>
            <p:ph type="body" sz="quarter" idx="11"/>
          </p:nvPr>
        </p:nvSpPr>
        <p:spPr>
          <a:xfrm>
            <a:off x="233273" y="2525386"/>
            <a:ext cx="4672107" cy="1137304"/>
          </a:xfrm>
        </p:spPr>
        <p:txBody>
          <a:bodyPr anchor="ctr"/>
          <a:lstStyle>
            <a:lvl1pPr marL="0" indent="0" algn="ctr" rtl="0" eaLnBrk="1" fontAlgn="base" hangingPunct="1">
              <a:lnSpc>
                <a:spcPct val="85000"/>
              </a:lnSpc>
              <a:spcBef>
                <a:spcPct val="0"/>
              </a:spcBef>
              <a:spcAft>
                <a:spcPct val="0"/>
              </a:spcAft>
              <a:buClr>
                <a:schemeClr val="tx2"/>
              </a:buClr>
              <a:buFont typeface="Times" pitchFamily="1" charset="0"/>
              <a:buNone/>
              <a:defRPr lang="en-US" sz="54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ustomer Case Study Quot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11" name="Text Placeholder 10"/>
          <p:cNvSpPr>
            <a:spLocks noGrp="1"/>
          </p:cNvSpPr>
          <p:nvPr>
            <p:ph type="body" sz="quarter" idx="10"/>
          </p:nvPr>
        </p:nvSpPr>
        <p:spPr>
          <a:xfrm>
            <a:off x="6101132" y="633047"/>
            <a:ext cx="5335587" cy="3499338"/>
          </a:xfrm>
        </p:spPr>
        <p:txBody>
          <a:bodyPr anchor="b"/>
          <a:lstStyle>
            <a:lvl1pPr marL="120650" indent="-120650" algn="l" rtl="0" fontAlgn="base">
              <a:lnSpc>
                <a:spcPct val="90000"/>
              </a:lnSpc>
              <a:spcBef>
                <a:spcPts val="1300"/>
              </a:spcBef>
              <a:spcAft>
                <a:spcPct val="15000"/>
              </a:spcAft>
              <a:buClr>
                <a:srgbClr xmlns:mc="http://schemas.openxmlformats.org/markup-compatibility/2006" xmlns:a14="http://schemas.microsoft.com/office/drawing/2010/main" val="0046AD" mc:Ignorable=""/>
              </a:buClr>
              <a:buSzPct val="115000"/>
              <a:buNone/>
              <a:tabLst>
                <a:tab pos="3429000" algn="l"/>
              </a:tabLst>
              <a:defRPr lang="en-US" sz="3200" kern="1200" dirty="0">
                <a:solidFill>
                  <a:schemeClr val="tx1"/>
                </a:solidFill>
                <a:latin typeface="Arial" charset="0"/>
                <a:ea typeface="+mn-ea"/>
                <a:cs typeface="+mn-cs"/>
              </a:defRPr>
            </a:lvl1pPr>
          </a:lstStyle>
          <a:p>
            <a:pPr lvl="0"/>
            <a:r>
              <a:rPr lang="en-US" dirty="0" smtClean="0"/>
              <a:t>Click to edit Master text styles</a:t>
            </a:r>
          </a:p>
        </p:txBody>
      </p:sp>
      <p:sp>
        <p:nvSpPr>
          <p:cNvPr id="13" name="Text Placeholder 12"/>
          <p:cNvSpPr>
            <a:spLocks noGrp="1"/>
          </p:cNvSpPr>
          <p:nvPr>
            <p:ph type="body" sz="quarter" idx="11"/>
          </p:nvPr>
        </p:nvSpPr>
        <p:spPr>
          <a:xfrm>
            <a:off x="6100768" y="4386881"/>
            <a:ext cx="5380037" cy="384721"/>
          </a:xfrm>
        </p:spPr>
        <p:txBody>
          <a:bodyPr/>
          <a:lstStyle>
            <a:lvl1pPr marL="114300" indent="-114300" algn="l" rtl="0" eaLnBrk="1" fontAlgn="base" hangingPunct="1">
              <a:lnSpc>
                <a:spcPct val="85000"/>
              </a:lnSpc>
              <a:spcBef>
                <a:spcPct val="0"/>
              </a:spcBef>
              <a:spcAft>
                <a:spcPct val="0"/>
              </a:spcAft>
              <a:buFontTx/>
              <a:buNone/>
              <a:defRPr lang="en-US" sz="20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vl2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2pPr>
            <a:lvl3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3pPr>
            <a:lvl4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4pPr>
            <a:lvl5pPr>
              <a:buNone/>
              <a:defRPr/>
            </a:lvl5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lum bright="-20000" contrast="-40000"/>
          </a:blip>
          <a:srcRect/>
          <a:stretch>
            <a:fillRect/>
          </a:stretch>
        </p:blipFill>
        <p:spPr bwMode="auto">
          <a:xfrm>
            <a:off x="5378450" y="3119446"/>
            <a:ext cx="1447800" cy="606425"/>
          </a:xfrm>
          <a:prstGeom prst="rect">
            <a:avLst/>
          </a:prstGeom>
          <a:noFill/>
          <a:ln w="12700" cap="rnd">
            <a:noFill/>
            <a:round/>
            <a:headEnd/>
            <a:tailEnd/>
          </a:ln>
        </p:spPr>
      </p:pic>
      <p:pic>
        <p:nvPicPr>
          <p:cNvPr id="3" name="Picture 4" descr="\\Mvfs\projects\Citrix\09-0127 SynergySummit Event Support\Mark_Keynote\PNG\circle_trans.png"/>
          <p:cNvPicPr>
            <a:picLocks noChangeAspect="1" noChangeArrowheads="1"/>
          </p:cNvPicPr>
          <p:nvPr userDrawn="1"/>
        </p:nvPicPr>
        <p:blipFill>
          <a:blip r:embed="rId3">
            <a:lum bright="-44000"/>
          </a:blip>
          <a:srcRect/>
          <a:stretch>
            <a:fillRect/>
          </a:stretch>
        </p:blipFill>
        <p:spPr bwMode="auto">
          <a:xfrm>
            <a:off x="2709868" y="76200"/>
            <a:ext cx="6769099" cy="6650038"/>
          </a:xfrm>
          <a:prstGeom prst="rect">
            <a:avLst/>
          </a:prstGeom>
          <a:noFill/>
          <a:ln w="9525">
            <a:noFill/>
            <a:miter lim="800000"/>
            <a:headEnd/>
            <a:tailEnd/>
          </a:ln>
        </p:spPr>
      </p:pic>
    </p:spTree>
  </p:cSld>
  <p:clrMapOvr>
    <a:masterClrMapping/>
  </p:clrMapOvr>
  <p:transition xmlns:p14="http://schemas.microsoft.com/office/powerpoint/2010/mai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smtClean="0"/>
              <a:t>Click to edit Master title style</a:t>
            </a:r>
            <a:endParaRPr/>
          </a:p>
        </p:txBody>
      </p:sp>
      <p:sp>
        <p:nvSpPr>
          <p:cNvPr id="3" name="Rectangle 6"/>
          <p:cNvSpPr>
            <a:spLocks noGrp="1"/>
          </p:cNvSpPr>
          <p:nvPr>
            <p:ph type="dt" sz="half" idx="10"/>
          </p:nvPr>
        </p:nvSpPr>
        <p:spPr>
          <a:xfrm>
            <a:off x="8532814" y="76200"/>
            <a:ext cx="2640012" cy="152400"/>
          </a:xfrm>
          <a:prstGeom prst="rect">
            <a:avLst/>
          </a:prstGeom>
        </p:spPr>
        <p:txBody>
          <a:bodyPr/>
          <a:lstStyle>
            <a:lvl1pPr algn="r" fontAlgn="auto">
              <a:spcBef>
                <a:spcPts val="0"/>
              </a:spcBef>
              <a:spcAft>
                <a:spcPts val="0"/>
              </a:spcAft>
              <a:defRPr>
                <a:solidFill>
                  <a:srgbClr xmlns:mc="http://schemas.openxmlformats.org/markup-compatibility/2006" xmlns:a14="http://schemas.microsoft.com/office/drawing/2010/main" val="FFFFFF" mc:Ignorable=""/>
                </a:solidFill>
                <a:latin typeface="Arial"/>
                <a:cs typeface="+mn-cs"/>
              </a:defRPr>
            </a:lvl1pPr>
          </a:lstStyle>
          <a:p>
            <a:pPr>
              <a:defRPr/>
            </a:pPr>
            <a:endParaRPr lang="en-US"/>
          </a:p>
        </p:txBody>
      </p:sp>
      <p:sp>
        <p:nvSpPr>
          <p:cNvPr id="4" name="Rectangle 8"/>
          <p:cNvSpPr>
            <a:spLocks noGrp="1"/>
          </p:cNvSpPr>
          <p:nvPr>
            <p:ph type="sldNum" sz="quarter" idx="11"/>
          </p:nvPr>
        </p:nvSpPr>
        <p:spPr>
          <a:xfrm>
            <a:off x="8670926" y="6473825"/>
            <a:ext cx="1319212" cy="304800"/>
          </a:xfrm>
          <a:prstGeom prst="rect">
            <a:avLst/>
          </a:prstGeom>
        </p:spPr>
        <p:txBody>
          <a:bodyPr/>
          <a:lstStyle>
            <a:lvl1pPr algn="r" fontAlgn="auto">
              <a:spcBef>
                <a:spcPts val="0"/>
              </a:spcBef>
              <a:spcAft>
                <a:spcPts val="0"/>
              </a:spcAft>
              <a:defRPr sz="1000">
                <a:solidFill>
                  <a:srgbClr xmlns:mc="http://schemas.openxmlformats.org/markup-compatibility/2006" xmlns:a14="http://schemas.microsoft.com/office/drawing/2010/main" val="FFFFFF" mc:Ignorable=""/>
                </a:solidFill>
                <a:latin typeface="Arial"/>
                <a:cs typeface="+mn-cs"/>
              </a:defRPr>
            </a:lvl1pPr>
          </a:lstStyle>
          <a:p>
            <a:pPr>
              <a:defRPr/>
            </a:pPr>
            <a:fld id="{A1E873DA-5548-4D8D-AB5A-52403F7E93FD}" type="slidenum">
              <a:rPr lang="en-US"/>
              <a:pPr>
                <a:defRPr/>
              </a:pPr>
              <a:t>‹#›</a:t>
            </a:fld>
            <a:endParaRPr lang="en-US" dirty="0"/>
          </a:p>
        </p:txBody>
      </p:sp>
      <p:sp>
        <p:nvSpPr>
          <p:cNvPr id="5" name="Rectangle 9"/>
          <p:cNvSpPr>
            <a:spLocks noGrp="1"/>
          </p:cNvSpPr>
          <p:nvPr>
            <p:ph type="ftr" sz="quarter" idx="12"/>
          </p:nvPr>
        </p:nvSpPr>
        <p:spPr>
          <a:xfrm>
            <a:off x="4367213" y="6477008"/>
            <a:ext cx="4216400" cy="307975"/>
          </a:xfrm>
          <a:prstGeom prst="rect">
            <a:avLst/>
          </a:prstGeom>
        </p:spPr>
        <p:txBody>
          <a:bodyPr/>
          <a:lstStyle>
            <a:lvl1pPr fontAlgn="auto">
              <a:spcBef>
                <a:spcPts val="0"/>
              </a:spcBef>
              <a:spcAft>
                <a:spcPts val="0"/>
              </a:spcAft>
              <a:defRPr>
                <a:solidFill>
                  <a:srgbClr xmlns:mc="http://schemas.openxmlformats.org/markup-compatibility/2006" xmlns:a14="http://schemas.microsoft.com/office/drawing/2010/main" val="FFFFFF" mc:Ignorable=""/>
                </a:solidFill>
                <a:latin typeface="Arial"/>
                <a:cs typeface="+mn-cs"/>
              </a:defRPr>
            </a:lvl1pPr>
          </a:lstStyle>
          <a:p>
            <a:pPr>
              <a:defRPr/>
            </a:pPr>
            <a:endParaRPr lang="en-US"/>
          </a:p>
        </p:txBody>
      </p:sp>
    </p:spTree>
  </p:cSld>
  <p:clrMapOvr>
    <a:masterClrMapping/>
  </p:clrMapOvr>
  <p:transition xmlns:p14="http://schemas.microsoft.com/office/powerpoint/2010/mai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grpSp>
        <p:nvGrpSpPr>
          <p:cNvPr id="3" name="Group 18"/>
          <p:cNvGrpSpPr>
            <a:grpSpLocks/>
          </p:cNvGrpSpPr>
          <p:nvPr userDrawn="1"/>
        </p:nvGrpSpPr>
        <p:grpSpPr bwMode="auto">
          <a:xfrm>
            <a:off x="-130176" y="4381500"/>
            <a:ext cx="1625601" cy="2647950"/>
            <a:chOff x="-325985" y="351693"/>
            <a:chExt cx="4290403" cy="6994252"/>
          </a:xfrm>
        </p:grpSpPr>
        <p:sp>
          <p:nvSpPr>
            <p:cNvPr id="4" name="Oval 12"/>
            <p:cNvSpPr/>
            <p:nvPr userDrawn="1"/>
          </p:nvSpPr>
          <p:spPr>
            <a:xfrm>
              <a:off x="2280100" y="6251522"/>
              <a:ext cx="1093551" cy="1094423"/>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13"/>
            <p:cNvSpPr/>
            <p:nvPr userDrawn="1"/>
          </p:nvSpPr>
          <p:spPr>
            <a:xfrm>
              <a:off x="3080362" y="4481993"/>
              <a:ext cx="884056" cy="884763"/>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14"/>
            <p:cNvSpPr/>
            <p:nvPr userDrawn="1"/>
          </p:nvSpPr>
          <p:spPr>
            <a:xfrm>
              <a:off x="2761933" y="2536350"/>
              <a:ext cx="837969" cy="838639"/>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15"/>
            <p:cNvSpPr/>
            <p:nvPr userDrawn="1"/>
          </p:nvSpPr>
          <p:spPr>
            <a:xfrm>
              <a:off x="1513359" y="1010026"/>
              <a:ext cx="791880" cy="792513"/>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16"/>
            <p:cNvSpPr/>
            <p:nvPr userDrawn="1"/>
          </p:nvSpPr>
          <p:spPr>
            <a:xfrm>
              <a:off x="-325985" y="351693"/>
              <a:ext cx="733224" cy="733811"/>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9" name="Rectangle 8"/>
          <p:cNvSpPr>
            <a:spLocks noGrp="1" noChangeArrowheads="1"/>
          </p:cNvSpPr>
          <p:nvPr>
            <p:ph type="ctrTitle"/>
          </p:nvPr>
        </p:nvSpPr>
        <p:spPr>
          <a:xfrm>
            <a:off x="2739378" y="3934055"/>
            <a:ext cx="6681069" cy="725723"/>
          </a:xfrm>
        </p:spPr>
        <p:txBody>
          <a:bodyPr/>
          <a:lstStyle>
            <a:lvl1pPr algn="l">
              <a:defRPr sz="3800" b="0" baseline="0">
                <a:solidFill>
                  <a:schemeClr val="accent5"/>
                </a:solidFill>
                <a:latin typeface="+mj-lt"/>
                <a:cs typeface="Arial" pitchFamily="34" charset="0"/>
              </a:defRPr>
            </a:lvl1pPr>
          </a:lstStyle>
          <a:p>
            <a:r>
              <a:rPr lang="en-US" dirty="0"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lum contrast="-40000"/>
          </a:blip>
          <a:srcRect/>
          <a:stretch>
            <a:fillRect/>
          </a:stretch>
        </p:blipFill>
        <p:spPr bwMode="auto">
          <a:xfrm>
            <a:off x="5670555" y="6383346"/>
            <a:ext cx="847725" cy="357187"/>
          </a:xfrm>
          <a:prstGeom prst="rect">
            <a:avLst/>
          </a:prstGeom>
          <a:noFill/>
          <a:ln w="12700" cap="rnd">
            <a:noFill/>
            <a:round/>
            <a:headEnd/>
            <a:tailEnd/>
          </a:ln>
        </p:spPr>
      </p:pic>
      <p:sp>
        <p:nvSpPr>
          <p:cNvPr id="4" name="Title 3"/>
          <p:cNvSpPr>
            <a:spLocks noGrp="1"/>
          </p:cNvSpPr>
          <p:nvPr>
            <p:ph type="title"/>
          </p:nvPr>
        </p:nvSpPr>
        <p:spPr/>
        <p:txBody>
          <a:bodyPr/>
          <a:lstStyle>
            <a:lvl1pPr marL="0" algn="l" defTabSz="457200" rtl="0" eaLnBrk="1" fontAlgn="base" latinLnBrk="0" hangingPunct="1">
              <a:lnSpc>
                <a:spcPct val="90000"/>
              </a:lnSpc>
              <a:spcBef>
                <a:spcPct val="35000"/>
              </a:spcBef>
              <a:spcAft>
                <a:spcPct val="15000"/>
              </a:spcAft>
              <a:buClr>
                <a:schemeClr val="tx2"/>
              </a:buClr>
              <a:defRPr lang="en-US" sz="3600" kern="1200" spc="-150" dirty="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n-ea"/>
                <a:cs typeface="+mn-cs"/>
              </a:defRPr>
            </a:lvl1pPr>
          </a:lstStyle>
          <a:p>
            <a:r>
              <a:rPr lang="en-US" dirty="0" smtClean="0"/>
              <a:t>Click to edit Master title style</a:t>
            </a:r>
            <a:endParaRPr lang="en-US" dirty="0"/>
          </a:p>
        </p:txBody>
      </p:sp>
      <p:sp>
        <p:nvSpPr>
          <p:cNvPr id="5" name="Slide Number Placeholder 6"/>
          <p:cNvSpPr>
            <a:spLocks noGrp="1"/>
          </p:cNvSpPr>
          <p:nvPr>
            <p:ph type="sldNum" sz="quarter" idx="10"/>
          </p:nvPr>
        </p:nvSpPr>
        <p:spPr>
          <a:xfrm>
            <a:off x="10572750" y="6470658"/>
            <a:ext cx="1422400" cy="276225"/>
          </a:xfrm>
          <a:prstGeom prst="rect">
            <a:avLst/>
          </a:prstGeom>
        </p:spPr>
        <p:txBody>
          <a:bodyPr wrap="square" rtlCol="0">
            <a:spAutoFit/>
          </a:bodyPr>
          <a:lstStyle>
            <a:lvl1pPr marL="0" algn="r" defTabSz="457200" rtl="0" eaLnBrk="1" fontAlgn="auto" latinLnBrk="0" hangingPunct="1">
              <a:spcBef>
                <a:spcPts val="0"/>
              </a:spcBef>
              <a:spcAft>
                <a:spcPts val="0"/>
              </a:spcAft>
              <a:defRPr lang="en-US" sz="1200" kern="1200">
                <a:solidFill>
                  <a:schemeClr val="tx1"/>
                </a:solidFill>
                <a:latin typeface="+mn-lt"/>
                <a:ea typeface="+mn-ea"/>
                <a:cs typeface="+mn-cs"/>
              </a:defRPr>
            </a:lvl1pPr>
          </a:lstStyle>
          <a:p>
            <a:pPr>
              <a:defRPr/>
            </a:pPr>
            <a:fld id="{CD1B94A8-997B-4B53-91C2-B70C62DB76A6}" type="slidenum">
              <a:rPr/>
              <a:pPr>
                <a:defRPr/>
              </a:pPr>
              <a:t>‹#›</a:t>
            </a:fld>
            <a:endParaRPr dirty="0"/>
          </a:p>
        </p:txBody>
      </p:sp>
    </p:spTree>
  </p:cSld>
  <p:clrMapOvr>
    <a:masterClrMapping/>
  </p:clrMapOvr>
  <p:transition xmlns:p14="http://schemas.microsoft.com/office/powerpoint/2010/mai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Bulle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0996" y="776528"/>
            <a:ext cx="9663112" cy="449263"/>
          </a:xfrm>
          <a:prstGeom prst="rect">
            <a:avLst/>
          </a:prstGeom>
        </p:spPr>
        <p:txBody>
          <a:bodyPr/>
          <a:lstStyle>
            <a:lvl1pPr>
              <a:buNone/>
              <a:defRPr lang="en-US" sz="2800" kern="1200" dirty="0" smtClean="0">
                <a:solidFill>
                  <a:srgbClr xmlns:mc="http://schemas.openxmlformats.org/markup-compatibility/2006" xmlns:a14="http://schemas.microsoft.com/office/drawing/2010/main" val="4D4F53" mc:Ignorable=""/>
                </a:solidFill>
                <a:latin typeface="+mj-lt"/>
                <a:ea typeface="+mn-ea"/>
                <a:cs typeface="+mn-cs"/>
              </a:defRPr>
            </a:lvl1pPr>
            <a:lvl2pPr>
              <a:defRPr lang="en-US" sz="2600" kern="1200" dirty="0" smtClean="0">
                <a:solidFill>
                  <a:schemeClr val="bg2"/>
                </a:solidFill>
                <a:latin typeface="Arial" charset="0"/>
                <a:ea typeface="+mn-ea"/>
                <a:cs typeface="+mn-cs"/>
              </a:defRPr>
            </a:lvl2pPr>
            <a:lvl3pPr>
              <a:defRPr lang="en-US" sz="2600" kern="1200" dirty="0" smtClean="0">
                <a:solidFill>
                  <a:schemeClr val="bg2"/>
                </a:solidFill>
                <a:latin typeface="Arial" charset="0"/>
                <a:ea typeface="+mn-ea"/>
                <a:cs typeface="+mn-cs"/>
              </a:defRPr>
            </a:lvl3pPr>
            <a:lvl4pPr>
              <a:defRPr lang="en-US" sz="2600" kern="1200" dirty="0" smtClean="0">
                <a:solidFill>
                  <a:schemeClr val="bg2"/>
                </a:solidFill>
                <a:latin typeface="Arial" charset="0"/>
                <a:ea typeface="+mn-ea"/>
                <a:cs typeface="+mn-cs"/>
              </a:defRPr>
            </a:lvl4pPr>
            <a:lvl5pPr>
              <a:defRPr lang="en-US" sz="2600" kern="1200" dirty="0">
                <a:solidFill>
                  <a:schemeClr val="bg2"/>
                </a:solidFill>
                <a:latin typeface="Arial" charset="0"/>
                <a:ea typeface="+mn-ea"/>
                <a:cs typeface="+mn-cs"/>
              </a:defRPr>
            </a:lvl5pPr>
          </a:lstStyle>
          <a:p>
            <a:pPr lvl="0"/>
            <a:r>
              <a:rPr lang="en-US" dirty="0" smtClean="0"/>
              <a:t>Click to edit Master text styles</a:t>
            </a:r>
          </a:p>
        </p:txBody>
      </p:sp>
      <p:sp>
        <p:nvSpPr>
          <p:cNvPr id="3" name="Title 1"/>
          <p:cNvSpPr>
            <a:spLocks noGrp="1"/>
          </p:cNvSpPr>
          <p:nvPr>
            <p:ph type="title"/>
          </p:nvPr>
        </p:nvSpPr>
        <p:spPr>
          <a:xfrm>
            <a:off x="392583" y="303222"/>
            <a:ext cx="11375136" cy="506413"/>
          </a:xfrm>
        </p:spPr>
        <p:txBody>
          <a:bodyPr>
            <a:noAutofit/>
          </a:bodyPr>
          <a:lstStyle>
            <a:lvl1pPr>
              <a:defRPr sz="3400" b="1"/>
            </a:lvl1pPr>
          </a:lstStyle>
          <a:p>
            <a:r>
              <a:rPr lang="en-US" dirty="0" smtClean="0"/>
              <a:t>Click to edit Master title style</a:t>
            </a:r>
            <a:endParaRPr lang="en-US" dirty="0"/>
          </a:p>
        </p:txBody>
      </p:sp>
      <p:sp>
        <p:nvSpPr>
          <p:cNvPr id="20" name="Content Placeholder 2"/>
          <p:cNvSpPr>
            <a:spLocks noGrp="1"/>
          </p:cNvSpPr>
          <p:nvPr>
            <p:ph idx="1"/>
          </p:nvPr>
        </p:nvSpPr>
        <p:spPr>
          <a:xfrm>
            <a:off x="392583" y="1322388"/>
            <a:ext cx="11375136" cy="4303730"/>
          </a:xfrm>
          <a:prstGeom prst="rect">
            <a:avLst/>
          </a:prstGeom>
        </p:spPr>
        <p:txBody>
          <a:bodyPr>
            <a:noAutofit/>
          </a:bodyPr>
          <a:lstStyle>
            <a:lvl1pPr>
              <a:spcBef>
                <a:spcPts val="1600"/>
              </a:spcBef>
              <a:spcAft>
                <a:spcPts val="0"/>
              </a:spcAft>
              <a:buClr>
                <a:schemeClr val="bg1">
                  <a:lumMod val="50000"/>
                </a:schemeClr>
              </a:buClr>
              <a:buSzPct val="100000"/>
              <a:buFont typeface="Arial" pitchFamily="34" charset="0"/>
              <a:buChar char="•"/>
              <a:defRPr sz="3200" b="0" baseline="0">
                <a:solidFill>
                  <a:srgbClr xmlns:mc="http://schemas.openxmlformats.org/markup-compatibility/2006" xmlns:a14="http://schemas.microsoft.com/office/drawing/2010/main" val="4D4F53" mc:Ignorable=""/>
                </a:solidFill>
                <a:latin typeface="+mj-lt"/>
              </a:defRPr>
            </a:lvl1pPr>
            <a:lvl2pPr marL="398463" indent="-171450">
              <a:spcBef>
                <a:spcPts val="200"/>
              </a:spcBef>
              <a:buClr>
                <a:schemeClr val="bg1">
                  <a:lumMod val="50000"/>
                </a:schemeClr>
              </a:buClr>
              <a:buSzPct val="100000"/>
              <a:buFont typeface="Arial" pitchFamily="34" charset="0"/>
              <a:buChar char="•"/>
              <a:defRPr sz="2400" b="0" baseline="0">
                <a:solidFill>
                  <a:srgbClr xmlns:mc="http://schemas.openxmlformats.org/markup-compatibility/2006" xmlns:a14="http://schemas.microsoft.com/office/drawing/2010/main" val="4D4F53" mc:Ignorable=""/>
                </a:solidFill>
                <a:latin typeface="+mj-lt"/>
              </a:defRPr>
            </a:lvl2pPr>
            <a:lvl3pPr marL="569913" indent="-171450">
              <a:buClr>
                <a:schemeClr val="bg1">
                  <a:lumMod val="50000"/>
                </a:schemeClr>
              </a:buClr>
              <a:buSzPct val="115000"/>
              <a:buFont typeface="Arial" pitchFamily="34" charset="0"/>
              <a:buChar char="•"/>
              <a:tabLst>
                <a:tab pos="914400" algn="l"/>
              </a:tabLst>
              <a:defRPr sz="2000" b="0">
                <a:solidFill>
                  <a:srgbClr xmlns:mc="http://schemas.openxmlformats.org/markup-compatibility/2006" xmlns:a14="http://schemas.microsoft.com/office/drawing/2010/main" val="4D4F53" mc:Ignorable=""/>
                </a:solidFill>
                <a:latin typeface="Arial" pitchFamily="34" charset="0"/>
              </a:defRPr>
            </a:lvl3pPr>
            <a:lvl4pPr marL="742950" indent="-173038">
              <a:buClr>
                <a:schemeClr val="bg1">
                  <a:lumMod val="50000"/>
                </a:schemeClr>
              </a:buClr>
              <a:buSzPct val="115000"/>
              <a:buFont typeface="Arial" pitchFamily="34" charset="0"/>
              <a:buChar char="•"/>
              <a:defRPr sz="1600" b="0">
                <a:solidFill>
                  <a:srgbClr xmlns:mc="http://schemas.openxmlformats.org/markup-compatibility/2006" xmlns:a14="http://schemas.microsoft.com/office/drawing/2010/main" val="4D4F53" mc:Ignorable=""/>
                </a:solidFill>
                <a:latin typeface="Arial" pitchFamily="34" charset="0"/>
              </a:defRPr>
            </a:lvl4pPr>
            <a:lvl5pPr marL="914400" indent="-171450">
              <a:buClr>
                <a:schemeClr val="bg1">
                  <a:lumMod val="50000"/>
                </a:schemeClr>
              </a:buClr>
              <a:buSzPct val="115000"/>
              <a:buFont typeface="Arial" pitchFamily="34" charset="0"/>
              <a:buChar char="•"/>
              <a:defRPr sz="1600" b="0">
                <a:solidFill>
                  <a:srgbClr xmlns:mc="http://schemas.openxmlformats.org/markup-compatibility/2006" xmlns:a14="http://schemas.microsoft.com/office/drawing/2010/main" val="4D4F53" mc:Ignorable=""/>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6"/>
          <p:cNvSpPr>
            <a:spLocks noGrp="1"/>
          </p:cNvSpPr>
          <p:nvPr>
            <p:ph type="ftr" sz="quarter" idx="11"/>
          </p:nvPr>
        </p:nvSpPr>
        <p:spPr>
          <a:xfrm>
            <a:off x="4164013" y="6567496"/>
            <a:ext cx="3860800" cy="274637"/>
          </a:xfrm>
          <a:prstGeom prst="rect">
            <a:avLst/>
          </a:prstGeom>
        </p:spPr>
        <p:txBody>
          <a:bodyPr/>
          <a:lstStyle>
            <a:lvl1pPr fontAlgn="auto">
              <a:spcBef>
                <a:spcPts val="0"/>
              </a:spcBef>
              <a:spcAft>
                <a:spcPts val="0"/>
              </a:spcAft>
              <a:defRPr>
                <a:latin typeface="+mn-lt"/>
                <a:cs typeface="+mn-cs"/>
              </a:defRPr>
            </a:lvl1pPr>
          </a:lstStyle>
          <a:p>
            <a:pPr>
              <a:defRPr/>
            </a:pPr>
            <a:r>
              <a:rPr lang="en-US"/>
              <a:t>Citrix Confidential - Do Not Distribute</a:t>
            </a:r>
            <a:endParaRPr lang="en-US" dirty="0"/>
          </a:p>
        </p:txBody>
      </p:sp>
      <p:sp>
        <p:nvSpPr>
          <p:cNvPr id="6" name="Slide Number Placeholder 3"/>
          <p:cNvSpPr>
            <a:spLocks noGrp="1"/>
          </p:cNvSpPr>
          <p:nvPr>
            <p:ph type="sldNum" sz="quarter" idx="12"/>
          </p:nvPr>
        </p:nvSpPr>
        <p:spPr>
          <a:xfrm>
            <a:off x="11169650" y="6492883"/>
            <a:ext cx="1019175" cy="365125"/>
          </a:xfrm>
          <a:prstGeom prst="rect">
            <a:avLst/>
          </a:prstGeom>
        </p:spPr>
        <p:txBody>
          <a:bodyPr vert="horz" lIns="91440" tIns="45720" rIns="91440" bIns="45720" rtlCol="0" anchor="ctr"/>
          <a:lstStyle>
            <a:lvl1pPr algn="r" rtl="0" fontAlgn="base">
              <a:spcBef>
                <a:spcPct val="0"/>
              </a:spcBef>
              <a:spcAft>
                <a:spcPct val="0"/>
              </a:spcAft>
              <a:defRPr lang="en-US" sz="1000" kern="1200">
                <a:solidFill>
                  <a:schemeClr val="tx1">
                    <a:tint val="75000"/>
                  </a:schemeClr>
                </a:solidFill>
                <a:latin typeface="+mj-lt"/>
                <a:ea typeface="+mn-ea"/>
                <a:cs typeface="+mn-cs"/>
              </a:defRPr>
            </a:lvl1pPr>
          </a:lstStyle>
          <a:p>
            <a:pPr>
              <a:defRPr/>
            </a:pPr>
            <a:fld id="{66EDE471-8833-40A7-8DAF-5ACD3585A250}" type="slidenum">
              <a:rPr/>
              <a:pPr>
                <a:defRPr/>
              </a:pPr>
              <a:t>‹#›</a:t>
            </a:fld>
            <a:endParaRPr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583" y="1322388"/>
            <a:ext cx="11375136" cy="4654296"/>
          </a:xfrm>
          <a:prstGeom prst="rect">
            <a:avLst/>
          </a:prstGeom>
        </p:spPr>
        <p:txBody>
          <a:bodyPr>
            <a:noAutofit/>
          </a:bodyPr>
          <a:lstStyle>
            <a:lvl1pPr>
              <a:spcBef>
                <a:spcPts val="1600"/>
              </a:spcBef>
              <a:spcAft>
                <a:spcPts val="0"/>
              </a:spcAft>
              <a:buClr>
                <a:schemeClr val="bg1">
                  <a:lumMod val="50000"/>
                </a:schemeClr>
              </a:buClr>
              <a:buSzPct val="100000"/>
              <a:buFont typeface="Arial" pitchFamily="34" charset="0"/>
              <a:buChar char="•"/>
              <a:defRPr sz="3200" b="0" baseline="0">
                <a:solidFill>
                  <a:srgbClr xmlns:mc="http://schemas.openxmlformats.org/markup-compatibility/2006" xmlns:a14="http://schemas.microsoft.com/office/drawing/2010/main" val="4D4F53" mc:Ignorable=""/>
                </a:solidFill>
                <a:latin typeface="+mj-lt"/>
              </a:defRPr>
            </a:lvl1pPr>
            <a:lvl2pPr marL="398463" indent="-171450">
              <a:spcBef>
                <a:spcPts val="200"/>
              </a:spcBef>
              <a:buClr>
                <a:schemeClr val="bg1">
                  <a:lumMod val="50000"/>
                </a:schemeClr>
              </a:buClr>
              <a:buSzPct val="100000"/>
              <a:buFont typeface="Arial" pitchFamily="34" charset="0"/>
              <a:buChar char="•"/>
              <a:defRPr sz="2400" b="0" baseline="0">
                <a:solidFill>
                  <a:srgbClr xmlns:mc="http://schemas.openxmlformats.org/markup-compatibility/2006" xmlns:a14="http://schemas.microsoft.com/office/drawing/2010/main" val="4D4F53" mc:Ignorable=""/>
                </a:solidFill>
                <a:latin typeface="+mj-lt"/>
              </a:defRPr>
            </a:lvl2pPr>
            <a:lvl3pPr marL="569913" indent="-171450">
              <a:buClr>
                <a:schemeClr val="bg1">
                  <a:lumMod val="50000"/>
                </a:schemeClr>
              </a:buClr>
              <a:buSzPct val="115000"/>
              <a:buFont typeface="Arial" pitchFamily="34" charset="0"/>
              <a:buChar char="•"/>
              <a:tabLst>
                <a:tab pos="914400" algn="l"/>
              </a:tabLst>
              <a:defRPr sz="2000" b="0">
                <a:solidFill>
                  <a:srgbClr xmlns:mc="http://schemas.openxmlformats.org/markup-compatibility/2006" xmlns:a14="http://schemas.microsoft.com/office/drawing/2010/main" val="4D4F53" mc:Ignorable=""/>
                </a:solidFill>
                <a:latin typeface="Arial" pitchFamily="34" charset="0"/>
              </a:defRPr>
            </a:lvl3pPr>
            <a:lvl4pPr marL="742950" indent="-173038">
              <a:buClr>
                <a:schemeClr val="bg1">
                  <a:lumMod val="50000"/>
                </a:schemeClr>
              </a:buClr>
              <a:buSzPct val="115000"/>
              <a:buFont typeface="Arial" pitchFamily="34" charset="0"/>
              <a:buChar char="•"/>
              <a:defRPr sz="1600" b="0">
                <a:solidFill>
                  <a:srgbClr xmlns:mc="http://schemas.openxmlformats.org/markup-compatibility/2006" xmlns:a14="http://schemas.microsoft.com/office/drawing/2010/main" val="4D4F53" mc:Ignorable=""/>
                </a:solidFill>
                <a:latin typeface="Arial" pitchFamily="34" charset="0"/>
              </a:defRPr>
            </a:lvl4pPr>
            <a:lvl5pPr marL="914400" indent="-171450">
              <a:buClr>
                <a:schemeClr val="bg1">
                  <a:lumMod val="50000"/>
                </a:schemeClr>
              </a:buClr>
              <a:buSzPct val="115000"/>
              <a:buFont typeface="Arial" pitchFamily="34" charset="0"/>
              <a:buChar char="•"/>
              <a:defRPr sz="1600" b="0">
                <a:solidFill>
                  <a:srgbClr xmlns:mc="http://schemas.openxmlformats.org/markup-compatibility/2006" xmlns:a14="http://schemas.microsoft.com/office/drawing/2010/main" val="4D4F53" mc:Ignorable=""/>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 name="Title 1"/>
          <p:cNvSpPr>
            <a:spLocks noGrp="1"/>
          </p:cNvSpPr>
          <p:nvPr>
            <p:ph type="title"/>
          </p:nvPr>
        </p:nvSpPr>
        <p:spPr>
          <a:xfrm>
            <a:off x="392583" y="303222"/>
            <a:ext cx="11375136" cy="506413"/>
          </a:xfrm>
        </p:spPr>
        <p:txBody>
          <a:bodyPr>
            <a:noAutofit/>
          </a:bodyPr>
          <a:lstStyle>
            <a:lvl1pPr>
              <a:defRPr sz="3400" b="1"/>
            </a:lvl1pPr>
          </a:lstStyle>
          <a:p>
            <a:r>
              <a:rPr lang="en-US" dirty="0" smtClean="0"/>
              <a:t>Click to edit Master title style</a:t>
            </a:r>
            <a:endParaRPr lang="en-US" dirty="0"/>
          </a:p>
        </p:txBody>
      </p:sp>
      <p:sp>
        <p:nvSpPr>
          <p:cNvPr id="4" name="Footer Placeholder 6"/>
          <p:cNvSpPr>
            <a:spLocks noGrp="1"/>
          </p:cNvSpPr>
          <p:nvPr>
            <p:ph type="ftr" sz="quarter" idx="10"/>
          </p:nvPr>
        </p:nvSpPr>
        <p:spPr>
          <a:xfrm>
            <a:off x="4164013" y="6567496"/>
            <a:ext cx="3860800" cy="274637"/>
          </a:xfrm>
          <a:prstGeom prst="rect">
            <a:avLst/>
          </a:prstGeom>
        </p:spPr>
        <p:txBody>
          <a:bodyPr/>
          <a:lstStyle>
            <a:lvl1pPr fontAlgn="auto">
              <a:spcBef>
                <a:spcPts val="0"/>
              </a:spcBef>
              <a:spcAft>
                <a:spcPts val="0"/>
              </a:spcAft>
              <a:defRPr>
                <a:latin typeface="+mn-lt"/>
                <a:cs typeface="+mn-cs"/>
              </a:defRPr>
            </a:lvl1pPr>
          </a:lstStyle>
          <a:p>
            <a:pPr>
              <a:defRPr/>
            </a:pPr>
            <a:r>
              <a:rPr lang="en-US"/>
              <a:t>Citrix Confidential - Do Not Distribute</a:t>
            </a:r>
          </a:p>
        </p:txBody>
      </p:sp>
      <p:sp>
        <p:nvSpPr>
          <p:cNvPr id="5" name="Slide Number Placeholder 3"/>
          <p:cNvSpPr>
            <a:spLocks noGrp="1"/>
          </p:cNvSpPr>
          <p:nvPr>
            <p:ph type="sldNum" sz="quarter" idx="11"/>
          </p:nvPr>
        </p:nvSpPr>
        <p:spPr>
          <a:xfrm>
            <a:off x="11169650" y="6492883"/>
            <a:ext cx="1019175" cy="365125"/>
          </a:xfrm>
          <a:prstGeom prst="rect">
            <a:avLst/>
          </a:prstGeom>
        </p:spPr>
        <p:txBody>
          <a:bodyPr vert="horz" lIns="91440" tIns="45720" rIns="91440" bIns="45720" rtlCol="0" anchor="ctr"/>
          <a:lstStyle>
            <a:lvl1pPr algn="r" rtl="0" fontAlgn="base">
              <a:spcBef>
                <a:spcPct val="0"/>
              </a:spcBef>
              <a:spcAft>
                <a:spcPct val="0"/>
              </a:spcAft>
              <a:defRPr lang="en-US" sz="1000" kern="1200">
                <a:solidFill>
                  <a:schemeClr val="tx1">
                    <a:tint val="75000"/>
                  </a:schemeClr>
                </a:solidFill>
                <a:latin typeface="+mj-lt"/>
                <a:ea typeface="+mn-ea"/>
                <a:cs typeface="+mn-cs"/>
              </a:defRPr>
            </a:lvl1pPr>
          </a:lstStyle>
          <a:p>
            <a:pPr>
              <a:defRPr/>
            </a:pPr>
            <a:fld id="{257B7420-428E-456B-8544-53EA5D46299B}" type="slidenum">
              <a:rPr/>
              <a:pPr>
                <a:defRPr/>
              </a:pPr>
              <a:t>‹#›</a:t>
            </a:fld>
            <a:endParaRPr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smtClean="0"/>
              <a:t>Click to edit Master title style</a:t>
            </a:r>
            <a:endParaRPr lang="en-US"/>
          </a:p>
        </p:txBody>
      </p:sp>
      <p:sp>
        <p:nvSpPr>
          <p:cNvPr id="3" name="Footer Placeholder 6"/>
          <p:cNvSpPr>
            <a:spLocks noGrp="1"/>
          </p:cNvSpPr>
          <p:nvPr>
            <p:ph type="ftr" sz="quarter" idx="10"/>
          </p:nvPr>
        </p:nvSpPr>
        <p:spPr>
          <a:xfrm>
            <a:off x="4164013" y="6356360"/>
            <a:ext cx="3860800" cy="365125"/>
          </a:xfrm>
          <a:prstGeom prst="rect">
            <a:avLst/>
          </a:prstGeom>
        </p:spPr>
        <p:txBody>
          <a:bodyPr/>
          <a:lstStyle>
            <a:lvl1pPr>
              <a:defRPr/>
            </a:lvl1pPr>
          </a:lstStyle>
          <a:p>
            <a:pPr>
              <a:defRPr/>
            </a:pPr>
            <a:r>
              <a:rPr lang="en-US"/>
              <a:t>Citrix Confidential - Do Not Distribute</a:t>
            </a:r>
            <a:endParaRPr lang="en-US" dirty="0"/>
          </a:p>
        </p:txBody>
      </p:sp>
    </p:spTree>
    <p:extLst>
      <p:ext uri="{BB962C8B-B14F-4D97-AF65-F5344CB8AC3E}">
        <p14:creationId xmlns:p14="http://schemas.microsoft.com/office/powerpoint/2010/main" val="2749760993"/>
      </p:ext>
    </p:extLst>
  </p:cSld>
  <p:clrMapOvr>
    <a:masterClrMapping/>
  </p:clrMapOvr>
  <p:transition xmlns:p14="http://schemas.microsoft.com/office/powerpoint/2010/mai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413" y="1905009"/>
            <a:ext cx="10707544"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2" y="4344997"/>
            <a:ext cx="10707546"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Graphic with bullets (headline)">
    <p:spTree>
      <p:nvGrpSpPr>
        <p:cNvPr id="1" name=""/>
        <p:cNvGrpSpPr/>
        <p:nvPr/>
      </p:nvGrpSpPr>
      <p:grpSpPr>
        <a:xfrm>
          <a:off x="0" y="0"/>
          <a:ext cx="0" cy="0"/>
          <a:chOff x="0" y="0"/>
          <a:chExt cx="0" cy="0"/>
        </a:xfrm>
      </p:grpSpPr>
      <p:sp>
        <p:nvSpPr>
          <p:cNvPr id="2" name="Footer Placeholder 6"/>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r>
              <a:rPr lang="en-US" dirty="0" smtClean="0"/>
              <a:t>Citrix Confidential - Do Not Distribute</a:t>
            </a:r>
            <a:endParaRPr lang="en-US" dirty="0"/>
          </a:p>
        </p:txBody>
      </p:sp>
      <p:sp>
        <p:nvSpPr>
          <p:cNvPr id="16" name="Content Placeholder 2"/>
          <p:cNvSpPr>
            <a:spLocks noGrp="1"/>
          </p:cNvSpPr>
          <p:nvPr>
            <p:ph idx="1" hasCustomPrompt="1"/>
          </p:nvPr>
        </p:nvSpPr>
        <p:spPr>
          <a:xfrm>
            <a:off x="5421847" y="3143214"/>
            <a:ext cx="6228685" cy="1317284"/>
          </a:xfrm>
          <a:prstGeom prst="rect">
            <a:avLst/>
          </a:prstGeom>
        </p:spPr>
        <p:txBody>
          <a:bodyPr anchor="ctr" anchorCtr="0"/>
          <a:lstStyle>
            <a:lvl1pPr marL="400050" marR="0" indent="-400050" algn="l" defTabSz="914400" rtl="0" eaLnBrk="1" fontAlgn="base" latinLnBrk="0" hangingPunct="1">
              <a:lnSpc>
                <a:spcPct val="80000"/>
              </a:lnSpc>
              <a:spcBef>
                <a:spcPts val="1800"/>
              </a:spcBef>
              <a:spcAft>
                <a:spcPts val="600"/>
              </a:spcAft>
              <a:buClr>
                <a:schemeClr val="bg1">
                  <a:lumMod val="65000"/>
                </a:schemeClr>
              </a:buClr>
              <a:buSzPct val="110000"/>
              <a:buFont typeface="Arial" pitchFamily="34" charset="0"/>
              <a:buChar char="•"/>
              <a:tabLst/>
              <a:defRPr sz="3400">
                <a:solidFill>
                  <a:srgbClr xmlns:mc="http://schemas.openxmlformats.org/markup-compatibility/2006" xmlns:a14="http://schemas.microsoft.com/office/drawing/2010/main" val="4D4F53" mc:Ignorable=""/>
                </a:solidFill>
              </a:defRPr>
            </a:lvl1pPr>
            <a:lvl2pPr marL="857250" indent="-450850">
              <a:buClr>
                <a:schemeClr val="bg1">
                  <a:lumMod val="65000"/>
                </a:schemeClr>
              </a:buClr>
              <a:buFont typeface="Arial" pitchFamily="34" charset="0"/>
              <a:buChar char="–"/>
              <a:defRPr sz="3200">
                <a:solidFill>
                  <a:srgbClr xmlns:mc="http://schemas.openxmlformats.org/markup-compatibility/2006" xmlns:a14="http://schemas.microsoft.com/office/drawing/2010/main" val="4D4F53" mc:Ignorable=""/>
                </a:solidFill>
              </a:defRPr>
            </a:lvl2pPr>
            <a:lvl3pPr>
              <a:buNone/>
              <a:defRPr/>
            </a:lvl3pPr>
            <a:lvl4pPr>
              <a:buNone/>
              <a:defRPr sz="3600"/>
            </a:lvl4pPr>
            <a:lvl5pPr>
              <a:defRPr sz="3600"/>
            </a:lvl5pPr>
          </a:lstStyle>
          <a:p>
            <a:pPr lvl="0"/>
            <a:r>
              <a:rPr lang="en-US" dirty="0" smtClean="0"/>
              <a:t>Click to edit styles</a:t>
            </a:r>
          </a:p>
          <a:p>
            <a:pPr marL="400050" marR="0" lvl="0" indent="-400050" algn="l" defTabSz="914400" rtl="0" eaLnBrk="1" fontAlgn="base" latinLnBrk="0" hangingPunct="1">
              <a:lnSpc>
                <a:spcPct val="80000"/>
              </a:lnSpc>
              <a:spcBef>
                <a:spcPts val="1800"/>
              </a:spcBef>
              <a:spcAft>
                <a:spcPts val="600"/>
              </a:spcAft>
              <a:buClr>
                <a:schemeClr val="bg1">
                  <a:lumMod val="65000"/>
                </a:schemeClr>
              </a:buClr>
              <a:buSzPct val="110000"/>
              <a:buFont typeface="Arial" pitchFamily="34" charset="0"/>
              <a:buChar char="•"/>
              <a:tabLst/>
              <a:defRPr/>
            </a:pPr>
            <a:r>
              <a:rPr lang="en-US" dirty="0" smtClean="0"/>
              <a:t>Click to edit styles</a:t>
            </a:r>
          </a:p>
          <a:p>
            <a:pPr marL="400050" marR="0" lvl="0" indent="-400050" algn="l" defTabSz="914400" rtl="0" eaLnBrk="1" fontAlgn="base" latinLnBrk="0" hangingPunct="1">
              <a:lnSpc>
                <a:spcPct val="80000"/>
              </a:lnSpc>
              <a:spcBef>
                <a:spcPts val="1800"/>
              </a:spcBef>
              <a:spcAft>
                <a:spcPts val="600"/>
              </a:spcAft>
              <a:buClr>
                <a:schemeClr val="bg1">
                  <a:lumMod val="65000"/>
                </a:schemeClr>
              </a:buClr>
              <a:buSzPct val="110000"/>
              <a:buFont typeface="Arial" pitchFamily="34" charset="0"/>
              <a:buChar char="•"/>
              <a:tabLst/>
              <a:defRPr/>
            </a:pPr>
            <a:r>
              <a:rPr lang="en-US" dirty="0" smtClean="0"/>
              <a:t>Click to edit styles</a:t>
            </a:r>
          </a:p>
          <a:p>
            <a:pPr marL="400050" marR="0" lvl="0" indent="-400050" algn="l" defTabSz="914400" rtl="0" eaLnBrk="1" fontAlgn="base" latinLnBrk="0" hangingPunct="1">
              <a:lnSpc>
                <a:spcPct val="80000"/>
              </a:lnSpc>
              <a:spcBef>
                <a:spcPts val="1800"/>
              </a:spcBef>
              <a:spcAft>
                <a:spcPts val="600"/>
              </a:spcAft>
              <a:buClr>
                <a:schemeClr val="bg1">
                  <a:lumMod val="65000"/>
                </a:schemeClr>
              </a:buClr>
              <a:buSzPct val="110000"/>
              <a:buFont typeface="Arial" pitchFamily="34" charset="0"/>
              <a:buChar char="•"/>
              <a:tabLst/>
              <a:defRPr/>
            </a:pPr>
            <a:r>
              <a:rPr lang="en-US" dirty="0" smtClean="0"/>
              <a:t>Click to edit styles</a:t>
            </a:r>
          </a:p>
        </p:txBody>
      </p:sp>
      <p:sp>
        <p:nvSpPr>
          <p:cNvPr id="17" name="Title 26"/>
          <p:cNvSpPr>
            <a:spLocks noGrp="1"/>
          </p:cNvSpPr>
          <p:nvPr>
            <p:ph type="title"/>
          </p:nvPr>
        </p:nvSpPr>
        <p:spPr>
          <a:xfrm>
            <a:off x="383017" y="622301"/>
            <a:ext cx="11376237" cy="50641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63271363"/>
      </p:ext>
    </p:extLst>
  </p:cSld>
  <p:clrMapOvr>
    <a:masterClrMapping/>
  </p:clrMapOvr>
  <p:transition xmlns:p14="http://schemas.microsoft.com/office/powerpoint/2010/mai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Citrix Teal">
    <p:spTree>
      <p:nvGrpSpPr>
        <p:cNvPr id="1" name=""/>
        <p:cNvGrpSpPr/>
        <p:nvPr/>
      </p:nvGrpSpPr>
      <p:grpSpPr>
        <a:xfrm>
          <a:off x="0" y="0"/>
          <a:ext cx="0" cy="0"/>
          <a:chOff x="0" y="0"/>
          <a:chExt cx="0" cy="0"/>
        </a:xfrm>
      </p:grpSpPr>
      <p:grpSp>
        <p:nvGrpSpPr>
          <p:cNvPr id="4" name="Group 44"/>
          <p:cNvGrpSpPr/>
          <p:nvPr userDrawn="1"/>
        </p:nvGrpSpPr>
        <p:grpSpPr>
          <a:xfrm>
            <a:off x="1429928" y="133000"/>
            <a:ext cx="6710316" cy="6590020"/>
            <a:chOff x="1429926" y="133000"/>
            <a:chExt cx="6710316" cy="6590020"/>
          </a:xfrm>
          <a:solidFill>
            <a:srgbClr xmlns:mc="http://schemas.openxmlformats.org/markup-compatibility/2006" xmlns:a14="http://schemas.microsoft.com/office/drawing/2010/main" val="474747" mc:Ignorable=""/>
          </a:solidFill>
        </p:grpSpPr>
        <p:sp>
          <p:nvSpPr>
            <p:cNvPr id="5" name="Oval 45"/>
            <p:cNvSpPr/>
            <p:nvPr/>
          </p:nvSpPr>
          <p:spPr>
            <a:xfrm>
              <a:off x="1937927" y="1265647"/>
              <a:ext cx="853439" cy="8534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6" name="Oval 46"/>
            <p:cNvSpPr/>
            <p:nvPr/>
          </p:nvSpPr>
          <p:spPr>
            <a:xfrm>
              <a:off x="1429926" y="2780939"/>
              <a:ext cx="690878" cy="690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7" name="Oval 47"/>
            <p:cNvSpPr/>
            <p:nvPr/>
          </p:nvSpPr>
          <p:spPr>
            <a:xfrm>
              <a:off x="1707414" y="4350199"/>
              <a:ext cx="655512" cy="6555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8" name="Oval 48"/>
            <p:cNvSpPr/>
            <p:nvPr/>
          </p:nvSpPr>
          <p:spPr>
            <a:xfrm>
              <a:off x="2724598" y="5581010"/>
              <a:ext cx="619494" cy="6194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9" name="Oval 49"/>
            <p:cNvSpPr/>
            <p:nvPr/>
          </p:nvSpPr>
          <p:spPr>
            <a:xfrm>
              <a:off x="4217851" y="6151154"/>
              <a:ext cx="571866" cy="571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10" name="Oval 50"/>
            <p:cNvSpPr/>
            <p:nvPr/>
          </p:nvSpPr>
          <p:spPr>
            <a:xfrm>
              <a:off x="5784850" y="5911578"/>
              <a:ext cx="536847" cy="5368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11" name="Oval 51"/>
            <p:cNvSpPr/>
            <p:nvPr/>
          </p:nvSpPr>
          <p:spPr>
            <a:xfrm>
              <a:off x="6826282" y="4741234"/>
              <a:ext cx="853439" cy="8534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12" name="Oval 52"/>
            <p:cNvSpPr/>
            <p:nvPr/>
          </p:nvSpPr>
          <p:spPr>
            <a:xfrm>
              <a:off x="7449364" y="3357315"/>
              <a:ext cx="690878" cy="690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13" name="Oval 53"/>
            <p:cNvSpPr/>
            <p:nvPr/>
          </p:nvSpPr>
          <p:spPr>
            <a:xfrm>
              <a:off x="7200464" y="1837724"/>
              <a:ext cx="655512" cy="6555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14" name="Oval 54"/>
            <p:cNvSpPr/>
            <p:nvPr/>
          </p:nvSpPr>
          <p:spPr>
            <a:xfrm>
              <a:off x="6226473" y="647960"/>
              <a:ext cx="619494" cy="6194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15" name="Oval 55"/>
            <p:cNvSpPr/>
            <p:nvPr/>
          </p:nvSpPr>
          <p:spPr>
            <a:xfrm>
              <a:off x="4789951" y="133000"/>
              <a:ext cx="571866" cy="5718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16" name="Oval 56"/>
            <p:cNvSpPr/>
            <p:nvPr/>
          </p:nvSpPr>
          <p:spPr>
            <a:xfrm>
              <a:off x="3269050" y="412153"/>
              <a:ext cx="536847" cy="5368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grpSp>
      <p:grpSp>
        <p:nvGrpSpPr>
          <p:cNvPr id="17" name="Group 68"/>
          <p:cNvGrpSpPr/>
          <p:nvPr userDrawn="1"/>
        </p:nvGrpSpPr>
        <p:grpSpPr>
          <a:xfrm>
            <a:off x="9757358" y="3204864"/>
            <a:ext cx="1132316" cy="448272"/>
            <a:chOff x="727075" y="755650"/>
            <a:chExt cx="1776413" cy="703263"/>
          </a:xfrm>
          <a:solidFill>
            <a:schemeClr val="bg1"/>
          </a:solidFill>
        </p:grpSpPr>
        <p:sp>
          <p:nvSpPr>
            <p:cNvPr id="18" name="Freeform 57"/>
            <p:cNvSpPr>
              <a:spLocks noEditPoints="1"/>
            </p:cNvSpPr>
            <p:nvPr/>
          </p:nvSpPr>
          <p:spPr bwMode="auto">
            <a:xfrm>
              <a:off x="2416175" y="925513"/>
              <a:ext cx="87313" cy="88900"/>
            </a:xfrm>
            <a:custGeom>
              <a:avLst/>
              <a:gdLst/>
              <a:ahLst/>
              <a:cxnLst>
                <a:cxn ang="0">
                  <a:pos x="17" y="0"/>
                </a:cxn>
                <a:cxn ang="0">
                  <a:pos x="0" y="16"/>
                </a:cxn>
                <a:cxn ang="0">
                  <a:pos x="17" y="33"/>
                </a:cxn>
                <a:cxn ang="0">
                  <a:pos x="33" y="16"/>
                </a:cxn>
                <a:cxn ang="0">
                  <a:pos x="33" y="16"/>
                </a:cxn>
                <a:cxn ang="0">
                  <a:pos x="17" y="0"/>
                </a:cxn>
                <a:cxn ang="0">
                  <a:pos x="17" y="31"/>
                </a:cxn>
                <a:cxn ang="0">
                  <a:pos x="2" y="16"/>
                </a:cxn>
                <a:cxn ang="0">
                  <a:pos x="17" y="2"/>
                </a:cxn>
                <a:cxn ang="0">
                  <a:pos x="31" y="16"/>
                </a:cxn>
                <a:cxn ang="0">
                  <a:pos x="17" y="31"/>
                </a:cxn>
              </a:cxnLst>
              <a:rect l="0" t="0" r="r" b="b"/>
              <a:pathLst>
                <a:path w="33" h="33">
                  <a:moveTo>
                    <a:pt x="17" y="0"/>
                  </a:moveTo>
                  <a:cubicBezTo>
                    <a:pt x="8" y="0"/>
                    <a:pt x="0" y="7"/>
                    <a:pt x="0" y="16"/>
                  </a:cubicBezTo>
                  <a:cubicBezTo>
                    <a:pt x="0" y="25"/>
                    <a:pt x="8" y="33"/>
                    <a:pt x="17" y="33"/>
                  </a:cubicBezTo>
                  <a:cubicBezTo>
                    <a:pt x="26" y="33"/>
                    <a:pt x="33" y="25"/>
                    <a:pt x="33" y="16"/>
                  </a:cubicBezTo>
                  <a:cubicBezTo>
                    <a:pt x="33" y="16"/>
                    <a:pt x="33" y="16"/>
                    <a:pt x="33" y="16"/>
                  </a:cubicBezTo>
                  <a:cubicBezTo>
                    <a:pt x="33" y="7"/>
                    <a:pt x="26" y="0"/>
                    <a:pt x="17" y="0"/>
                  </a:cubicBezTo>
                  <a:close/>
                  <a:moveTo>
                    <a:pt x="17" y="31"/>
                  </a:moveTo>
                  <a:cubicBezTo>
                    <a:pt x="9" y="31"/>
                    <a:pt x="2" y="24"/>
                    <a:pt x="2" y="16"/>
                  </a:cubicBezTo>
                  <a:cubicBezTo>
                    <a:pt x="2" y="8"/>
                    <a:pt x="9" y="2"/>
                    <a:pt x="17" y="2"/>
                  </a:cubicBezTo>
                  <a:cubicBezTo>
                    <a:pt x="25" y="2"/>
                    <a:pt x="31" y="8"/>
                    <a:pt x="31" y="16"/>
                  </a:cubicBezTo>
                  <a:cubicBezTo>
                    <a:pt x="31" y="24"/>
                    <a:pt x="25" y="31"/>
                    <a:pt x="17" y="31"/>
                  </a:cubicBez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19" name="Freeform 58"/>
            <p:cNvSpPr>
              <a:spLocks noEditPoints="1"/>
            </p:cNvSpPr>
            <p:nvPr/>
          </p:nvSpPr>
          <p:spPr bwMode="auto">
            <a:xfrm>
              <a:off x="2443163" y="944563"/>
              <a:ext cx="36513" cy="47625"/>
            </a:xfrm>
            <a:custGeom>
              <a:avLst/>
              <a:gdLst/>
              <a:ahLst/>
              <a:cxnLst>
                <a:cxn ang="0">
                  <a:pos x="14" y="5"/>
                </a:cxn>
                <a:cxn ang="0">
                  <a:pos x="6" y="0"/>
                </a:cxn>
                <a:cxn ang="0">
                  <a:pos x="0" y="0"/>
                </a:cxn>
                <a:cxn ang="0">
                  <a:pos x="0" y="18"/>
                </a:cxn>
                <a:cxn ang="0">
                  <a:pos x="3" y="18"/>
                </a:cxn>
                <a:cxn ang="0">
                  <a:pos x="3" y="11"/>
                </a:cxn>
                <a:cxn ang="0">
                  <a:pos x="6" y="11"/>
                </a:cxn>
                <a:cxn ang="0">
                  <a:pos x="11" y="16"/>
                </a:cxn>
                <a:cxn ang="0">
                  <a:pos x="11" y="18"/>
                </a:cxn>
                <a:cxn ang="0">
                  <a:pos x="14" y="18"/>
                </a:cxn>
                <a:cxn ang="0">
                  <a:pos x="14" y="15"/>
                </a:cxn>
                <a:cxn ang="0">
                  <a:pos x="10" y="10"/>
                </a:cxn>
                <a:cxn ang="0">
                  <a:pos x="14" y="5"/>
                </a:cxn>
                <a:cxn ang="0">
                  <a:pos x="6" y="9"/>
                </a:cxn>
                <a:cxn ang="0">
                  <a:pos x="3" y="9"/>
                </a:cxn>
                <a:cxn ang="0">
                  <a:pos x="3" y="2"/>
                </a:cxn>
                <a:cxn ang="0">
                  <a:pos x="6" y="2"/>
                </a:cxn>
                <a:cxn ang="0">
                  <a:pos x="11" y="5"/>
                </a:cxn>
                <a:cxn ang="0">
                  <a:pos x="6" y="9"/>
                </a:cxn>
              </a:cxnLst>
              <a:rect l="0" t="0" r="r" b="b"/>
              <a:pathLst>
                <a:path w="14" h="18">
                  <a:moveTo>
                    <a:pt x="14" y="5"/>
                  </a:moveTo>
                  <a:cubicBezTo>
                    <a:pt x="14" y="1"/>
                    <a:pt x="10" y="0"/>
                    <a:pt x="6" y="0"/>
                  </a:cubicBezTo>
                  <a:cubicBezTo>
                    <a:pt x="0" y="0"/>
                    <a:pt x="0" y="0"/>
                    <a:pt x="0" y="0"/>
                  </a:cubicBezTo>
                  <a:cubicBezTo>
                    <a:pt x="0" y="18"/>
                    <a:pt x="0" y="18"/>
                    <a:pt x="0" y="18"/>
                  </a:cubicBezTo>
                  <a:cubicBezTo>
                    <a:pt x="3" y="18"/>
                    <a:pt x="3" y="18"/>
                    <a:pt x="3" y="18"/>
                  </a:cubicBezTo>
                  <a:cubicBezTo>
                    <a:pt x="3" y="11"/>
                    <a:pt x="3" y="11"/>
                    <a:pt x="3" y="11"/>
                  </a:cubicBezTo>
                  <a:cubicBezTo>
                    <a:pt x="6" y="11"/>
                    <a:pt x="6" y="11"/>
                    <a:pt x="6" y="11"/>
                  </a:cubicBezTo>
                  <a:cubicBezTo>
                    <a:pt x="10" y="11"/>
                    <a:pt x="11" y="12"/>
                    <a:pt x="11" y="16"/>
                  </a:cubicBezTo>
                  <a:cubicBezTo>
                    <a:pt x="11" y="17"/>
                    <a:pt x="11" y="18"/>
                    <a:pt x="11" y="18"/>
                  </a:cubicBezTo>
                  <a:cubicBezTo>
                    <a:pt x="14" y="18"/>
                    <a:pt x="14" y="18"/>
                    <a:pt x="14" y="18"/>
                  </a:cubicBezTo>
                  <a:cubicBezTo>
                    <a:pt x="14" y="18"/>
                    <a:pt x="14" y="17"/>
                    <a:pt x="14" y="15"/>
                  </a:cubicBezTo>
                  <a:cubicBezTo>
                    <a:pt x="14" y="12"/>
                    <a:pt x="12" y="10"/>
                    <a:pt x="10" y="10"/>
                  </a:cubicBezTo>
                  <a:cubicBezTo>
                    <a:pt x="12" y="9"/>
                    <a:pt x="14" y="8"/>
                    <a:pt x="14" y="5"/>
                  </a:cubicBezTo>
                  <a:close/>
                  <a:moveTo>
                    <a:pt x="6" y="9"/>
                  </a:moveTo>
                  <a:cubicBezTo>
                    <a:pt x="3" y="9"/>
                    <a:pt x="3" y="9"/>
                    <a:pt x="3" y="9"/>
                  </a:cubicBezTo>
                  <a:cubicBezTo>
                    <a:pt x="3" y="2"/>
                    <a:pt x="3" y="2"/>
                    <a:pt x="3" y="2"/>
                  </a:cubicBezTo>
                  <a:cubicBezTo>
                    <a:pt x="6" y="2"/>
                    <a:pt x="6" y="2"/>
                    <a:pt x="6" y="2"/>
                  </a:cubicBezTo>
                  <a:cubicBezTo>
                    <a:pt x="9" y="2"/>
                    <a:pt x="11" y="3"/>
                    <a:pt x="11" y="5"/>
                  </a:cubicBezTo>
                  <a:cubicBezTo>
                    <a:pt x="11" y="8"/>
                    <a:pt x="9" y="9"/>
                    <a:pt x="6" y="9"/>
                  </a:cubicBez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20" name="Freeform 59"/>
            <p:cNvSpPr>
              <a:spLocks/>
            </p:cNvSpPr>
            <p:nvPr/>
          </p:nvSpPr>
          <p:spPr bwMode="auto">
            <a:xfrm>
              <a:off x="1227138" y="925513"/>
              <a:ext cx="276225" cy="366713"/>
            </a:xfrm>
            <a:custGeom>
              <a:avLst/>
              <a:gdLst/>
              <a:ahLst/>
              <a:cxnLst>
                <a:cxn ang="0">
                  <a:pos x="52" y="231"/>
                </a:cxn>
                <a:cxn ang="0">
                  <a:pos x="121" y="231"/>
                </a:cxn>
                <a:cxn ang="0">
                  <a:pos x="121" y="61"/>
                </a:cxn>
                <a:cxn ang="0">
                  <a:pos x="174" y="61"/>
                </a:cxn>
                <a:cxn ang="0">
                  <a:pos x="174" y="0"/>
                </a:cxn>
                <a:cxn ang="0">
                  <a:pos x="0" y="0"/>
                </a:cxn>
                <a:cxn ang="0">
                  <a:pos x="0" y="61"/>
                </a:cxn>
                <a:cxn ang="0">
                  <a:pos x="52" y="61"/>
                </a:cxn>
                <a:cxn ang="0">
                  <a:pos x="52" y="231"/>
                </a:cxn>
              </a:cxnLst>
              <a:rect l="0" t="0" r="r" b="b"/>
              <a:pathLst>
                <a:path w="174" h="231">
                  <a:moveTo>
                    <a:pt x="52" y="231"/>
                  </a:moveTo>
                  <a:lnTo>
                    <a:pt x="121" y="231"/>
                  </a:lnTo>
                  <a:lnTo>
                    <a:pt x="121" y="61"/>
                  </a:lnTo>
                  <a:lnTo>
                    <a:pt x="174" y="61"/>
                  </a:lnTo>
                  <a:lnTo>
                    <a:pt x="174" y="0"/>
                  </a:lnTo>
                  <a:lnTo>
                    <a:pt x="0" y="0"/>
                  </a:lnTo>
                  <a:lnTo>
                    <a:pt x="0" y="61"/>
                  </a:lnTo>
                  <a:lnTo>
                    <a:pt x="52" y="61"/>
                  </a:lnTo>
                  <a:lnTo>
                    <a:pt x="52" y="231"/>
                  </a:ln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21" name="Rectangle 60"/>
            <p:cNvSpPr>
              <a:spLocks noChangeArrowheads="1"/>
            </p:cNvSpPr>
            <p:nvPr/>
          </p:nvSpPr>
          <p:spPr bwMode="auto">
            <a:xfrm>
              <a:off x="1876425" y="925513"/>
              <a:ext cx="107950" cy="366713"/>
            </a:xfrm>
            <a:prstGeom prst="rect">
              <a:avLst/>
            </a:prstGeom>
            <a:grpFill/>
            <a:ln w="9525">
              <a:noFill/>
              <a:miter lim="800000"/>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22" name="Freeform 61"/>
            <p:cNvSpPr>
              <a:spLocks/>
            </p:cNvSpPr>
            <p:nvPr/>
          </p:nvSpPr>
          <p:spPr bwMode="auto">
            <a:xfrm>
              <a:off x="2001838" y="925513"/>
              <a:ext cx="401638" cy="366713"/>
            </a:xfrm>
            <a:custGeom>
              <a:avLst/>
              <a:gdLst/>
              <a:ahLst/>
              <a:cxnLst>
                <a:cxn ang="0">
                  <a:pos x="83" y="231"/>
                </a:cxn>
                <a:cxn ang="0">
                  <a:pos x="132" y="164"/>
                </a:cxn>
                <a:cxn ang="0">
                  <a:pos x="170" y="231"/>
                </a:cxn>
                <a:cxn ang="0">
                  <a:pos x="253" y="231"/>
                </a:cxn>
                <a:cxn ang="0">
                  <a:pos x="172" y="106"/>
                </a:cxn>
                <a:cxn ang="0">
                  <a:pos x="249" y="0"/>
                </a:cxn>
                <a:cxn ang="0">
                  <a:pos x="164" y="0"/>
                </a:cxn>
                <a:cxn ang="0">
                  <a:pos x="132" y="49"/>
                </a:cxn>
                <a:cxn ang="0">
                  <a:pos x="105" y="0"/>
                </a:cxn>
                <a:cxn ang="0">
                  <a:pos x="21" y="0"/>
                </a:cxn>
                <a:cxn ang="0">
                  <a:pos x="92" y="106"/>
                </a:cxn>
                <a:cxn ang="0">
                  <a:pos x="0" y="231"/>
                </a:cxn>
                <a:cxn ang="0">
                  <a:pos x="83" y="231"/>
                </a:cxn>
              </a:cxnLst>
              <a:rect l="0" t="0" r="r" b="b"/>
              <a:pathLst>
                <a:path w="253" h="231">
                  <a:moveTo>
                    <a:pt x="83" y="231"/>
                  </a:moveTo>
                  <a:lnTo>
                    <a:pt x="132" y="164"/>
                  </a:lnTo>
                  <a:lnTo>
                    <a:pt x="170" y="231"/>
                  </a:lnTo>
                  <a:lnTo>
                    <a:pt x="253" y="231"/>
                  </a:lnTo>
                  <a:lnTo>
                    <a:pt x="172" y="106"/>
                  </a:lnTo>
                  <a:lnTo>
                    <a:pt x="249" y="0"/>
                  </a:lnTo>
                  <a:lnTo>
                    <a:pt x="164" y="0"/>
                  </a:lnTo>
                  <a:lnTo>
                    <a:pt x="132" y="49"/>
                  </a:lnTo>
                  <a:lnTo>
                    <a:pt x="105" y="0"/>
                  </a:lnTo>
                  <a:lnTo>
                    <a:pt x="21" y="0"/>
                  </a:lnTo>
                  <a:lnTo>
                    <a:pt x="92" y="106"/>
                  </a:lnTo>
                  <a:lnTo>
                    <a:pt x="0" y="231"/>
                  </a:lnTo>
                  <a:lnTo>
                    <a:pt x="83" y="231"/>
                  </a:ln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23" name="Rectangle 62"/>
            <p:cNvSpPr>
              <a:spLocks noChangeArrowheads="1"/>
            </p:cNvSpPr>
            <p:nvPr/>
          </p:nvSpPr>
          <p:spPr bwMode="auto">
            <a:xfrm>
              <a:off x="1089025" y="925513"/>
              <a:ext cx="109538" cy="366713"/>
            </a:xfrm>
            <a:prstGeom prst="rect">
              <a:avLst/>
            </a:prstGeom>
            <a:grpFill/>
            <a:ln w="9525">
              <a:noFill/>
              <a:miter lim="800000"/>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24" name="Freeform 63"/>
            <p:cNvSpPr>
              <a:spLocks/>
            </p:cNvSpPr>
            <p:nvPr/>
          </p:nvSpPr>
          <p:spPr bwMode="auto">
            <a:xfrm>
              <a:off x="727075" y="917575"/>
              <a:ext cx="327025" cy="382588"/>
            </a:xfrm>
            <a:custGeom>
              <a:avLst/>
              <a:gdLst/>
              <a:ahLst/>
              <a:cxnLst>
                <a:cxn ang="0">
                  <a:pos x="72" y="143"/>
                </a:cxn>
                <a:cxn ang="0">
                  <a:pos x="123" y="121"/>
                </a:cxn>
                <a:cxn ang="0">
                  <a:pos x="102" y="86"/>
                </a:cxn>
                <a:cxn ang="0">
                  <a:pos x="72" y="103"/>
                </a:cxn>
                <a:cxn ang="0">
                  <a:pos x="42" y="71"/>
                </a:cxn>
                <a:cxn ang="0">
                  <a:pos x="72" y="40"/>
                </a:cxn>
                <a:cxn ang="0">
                  <a:pos x="102" y="57"/>
                </a:cxn>
                <a:cxn ang="0">
                  <a:pos x="123" y="22"/>
                </a:cxn>
                <a:cxn ang="0">
                  <a:pos x="72" y="0"/>
                </a:cxn>
                <a:cxn ang="0">
                  <a:pos x="0" y="71"/>
                </a:cxn>
                <a:cxn ang="0">
                  <a:pos x="0" y="72"/>
                </a:cxn>
                <a:cxn ang="0">
                  <a:pos x="72" y="143"/>
                </a:cxn>
              </a:cxnLst>
              <a:rect l="0" t="0" r="r" b="b"/>
              <a:pathLst>
                <a:path w="123" h="143">
                  <a:moveTo>
                    <a:pt x="72" y="143"/>
                  </a:moveTo>
                  <a:cubicBezTo>
                    <a:pt x="92" y="143"/>
                    <a:pt x="110" y="135"/>
                    <a:pt x="123" y="121"/>
                  </a:cubicBezTo>
                  <a:cubicBezTo>
                    <a:pt x="102" y="86"/>
                    <a:pt x="102" y="86"/>
                    <a:pt x="102" y="86"/>
                  </a:cubicBezTo>
                  <a:cubicBezTo>
                    <a:pt x="96" y="96"/>
                    <a:pt x="84" y="103"/>
                    <a:pt x="72" y="103"/>
                  </a:cubicBezTo>
                  <a:cubicBezTo>
                    <a:pt x="54" y="103"/>
                    <a:pt x="42" y="89"/>
                    <a:pt x="42" y="71"/>
                  </a:cubicBezTo>
                  <a:cubicBezTo>
                    <a:pt x="42" y="54"/>
                    <a:pt x="54" y="40"/>
                    <a:pt x="72" y="40"/>
                  </a:cubicBezTo>
                  <a:cubicBezTo>
                    <a:pt x="84" y="40"/>
                    <a:pt x="96" y="47"/>
                    <a:pt x="102" y="57"/>
                  </a:cubicBezTo>
                  <a:cubicBezTo>
                    <a:pt x="123" y="22"/>
                    <a:pt x="123" y="22"/>
                    <a:pt x="123" y="22"/>
                  </a:cubicBezTo>
                  <a:cubicBezTo>
                    <a:pt x="110" y="8"/>
                    <a:pt x="92" y="0"/>
                    <a:pt x="72" y="0"/>
                  </a:cubicBezTo>
                  <a:cubicBezTo>
                    <a:pt x="32" y="0"/>
                    <a:pt x="0" y="32"/>
                    <a:pt x="0" y="71"/>
                  </a:cubicBezTo>
                  <a:cubicBezTo>
                    <a:pt x="0" y="72"/>
                    <a:pt x="0" y="72"/>
                    <a:pt x="0" y="72"/>
                  </a:cubicBezTo>
                  <a:cubicBezTo>
                    <a:pt x="0" y="111"/>
                    <a:pt x="32" y="143"/>
                    <a:pt x="72" y="143"/>
                  </a:cubicBez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25" name="Freeform 64"/>
            <p:cNvSpPr>
              <a:spLocks noEditPoints="1"/>
            </p:cNvSpPr>
            <p:nvPr/>
          </p:nvSpPr>
          <p:spPr bwMode="auto">
            <a:xfrm>
              <a:off x="1533525" y="925513"/>
              <a:ext cx="315913" cy="366713"/>
            </a:xfrm>
            <a:custGeom>
              <a:avLst/>
              <a:gdLst/>
              <a:ahLst/>
              <a:cxnLst>
                <a:cxn ang="0">
                  <a:pos x="41" y="96"/>
                </a:cxn>
                <a:cxn ang="0">
                  <a:pos x="67" y="137"/>
                </a:cxn>
                <a:cxn ang="0">
                  <a:pos x="119" y="137"/>
                </a:cxn>
                <a:cxn ang="0">
                  <a:pos x="77" y="82"/>
                </a:cxn>
                <a:cxn ang="0">
                  <a:pos x="102" y="43"/>
                </a:cxn>
                <a:cxn ang="0">
                  <a:pos x="91" y="13"/>
                </a:cxn>
                <a:cxn ang="0">
                  <a:pos x="54" y="0"/>
                </a:cxn>
                <a:cxn ang="0">
                  <a:pos x="0" y="0"/>
                </a:cxn>
                <a:cxn ang="0">
                  <a:pos x="0" y="137"/>
                </a:cxn>
                <a:cxn ang="0">
                  <a:pos x="41" y="137"/>
                </a:cxn>
                <a:cxn ang="0">
                  <a:pos x="41" y="96"/>
                </a:cxn>
                <a:cxn ang="0">
                  <a:pos x="41" y="29"/>
                </a:cxn>
                <a:cxn ang="0">
                  <a:pos x="62" y="35"/>
                </a:cxn>
                <a:cxn ang="0">
                  <a:pos x="66" y="46"/>
                </a:cxn>
                <a:cxn ang="0">
                  <a:pos x="41" y="62"/>
                </a:cxn>
                <a:cxn ang="0">
                  <a:pos x="41" y="29"/>
                </a:cxn>
              </a:cxnLst>
              <a:rect l="0" t="0" r="r" b="b"/>
              <a:pathLst>
                <a:path w="119" h="137">
                  <a:moveTo>
                    <a:pt x="41" y="96"/>
                  </a:moveTo>
                  <a:cubicBezTo>
                    <a:pt x="67" y="137"/>
                    <a:pt x="67" y="137"/>
                    <a:pt x="67" y="137"/>
                  </a:cubicBezTo>
                  <a:cubicBezTo>
                    <a:pt x="119" y="137"/>
                    <a:pt x="119" y="137"/>
                    <a:pt x="119" y="137"/>
                  </a:cubicBezTo>
                  <a:cubicBezTo>
                    <a:pt x="77" y="82"/>
                    <a:pt x="77" y="82"/>
                    <a:pt x="77" y="82"/>
                  </a:cubicBezTo>
                  <a:cubicBezTo>
                    <a:pt x="92" y="77"/>
                    <a:pt x="102" y="62"/>
                    <a:pt x="102" y="43"/>
                  </a:cubicBezTo>
                  <a:cubicBezTo>
                    <a:pt x="102" y="31"/>
                    <a:pt x="99" y="20"/>
                    <a:pt x="91" y="13"/>
                  </a:cubicBezTo>
                  <a:cubicBezTo>
                    <a:pt x="82" y="4"/>
                    <a:pt x="70" y="0"/>
                    <a:pt x="54" y="0"/>
                  </a:cubicBezTo>
                  <a:cubicBezTo>
                    <a:pt x="0" y="0"/>
                    <a:pt x="0" y="0"/>
                    <a:pt x="0" y="0"/>
                  </a:cubicBezTo>
                  <a:cubicBezTo>
                    <a:pt x="0" y="137"/>
                    <a:pt x="0" y="137"/>
                    <a:pt x="0" y="137"/>
                  </a:cubicBezTo>
                  <a:cubicBezTo>
                    <a:pt x="41" y="137"/>
                    <a:pt x="41" y="137"/>
                    <a:pt x="41" y="137"/>
                  </a:cubicBezTo>
                  <a:lnTo>
                    <a:pt x="41" y="96"/>
                  </a:lnTo>
                  <a:close/>
                  <a:moveTo>
                    <a:pt x="41" y="29"/>
                  </a:moveTo>
                  <a:cubicBezTo>
                    <a:pt x="48" y="29"/>
                    <a:pt x="57" y="30"/>
                    <a:pt x="62" y="35"/>
                  </a:cubicBezTo>
                  <a:cubicBezTo>
                    <a:pt x="64" y="37"/>
                    <a:pt x="66" y="41"/>
                    <a:pt x="66" y="46"/>
                  </a:cubicBezTo>
                  <a:cubicBezTo>
                    <a:pt x="66" y="57"/>
                    <a:pt x="58" y="61"/>
                    <a:pt x="41" y="62"/>
                  </a:cubicBezTo>
                  <a:lnTo>
                    <a:pt x="41" y="29"/>
                  </a:ln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26" name="Oval 65"/>
            <p:cNvSpPr>
              <a:spLocks noChangeArrowheads="1"/>
            </p:cNvSpPr>
            <p:nvPr/>
          </p:nvSpPr>
          <p:spPr bwMode="auto">
            <a:xfrm>
              <a:off x="1074738" y="755650"/>
              <a:ext cx="136525" cy="139700"/>
            </a:xfrm>
            <a:prstGeom prst="ellipse">
              <a:avLst/>
            </a:pr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27" name="Oval 66"/>
            <p:cNvSpPr>
              <a:spLocks noChangeArrowheads="1"/>
            </p:cNvSpPr>
            <p:nvPr/>
          </p:nvSpPr>
          <p:spPr bwMode="auto">
            <a:xfrm>
              <a:off x="1860550" y="1322388"/>
              <a:ext cx="138113" cy="136525"/>
            </a:xfrm>
            <a:prstGeom prst="ellipse">
              <a:avLst/>
            </a:pr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grpSp>
      <p:sp>
        <p:nvSpPr>
          <p:cNvPr id="31" name="Rectangle 8"/>
          <p:cNvSpPr>
            <a:spLocks noGrp="1" noChangeArrowheads="1"/>
          </p:cNvSpPr>
          <p:nvPr>
            <p:ph type="ctrTitle"/>
          </p:nvPr>
        </p:nvSpPr>
        <p:spPr>
          <a:xfrm>
            <a:off x="2543166" y="2428883"/>
            <a:ext cx="4772025" cy="1242041"/>
          </a:xfrm>
        </p:spPr>
        <p:txBody>
          <a:bodyPr/>
          <a:lstStyle>
            <a:lvl1pPr algn="l">
              <a:defRPr sz="3400" b="0">
                <a:solidFill>
                  <a:schemeClr val="accent5"/>
                </a:solidFill>
                <a:latin typeface="+mj-lt"/>
                <a:cs typeface="Arial" pitchFamily="34" charset="0"/>
              </a:defRPr>
            </a:lvl1pPr>
          </a:lstStyle>
          <a:p>
            <a:r>
              <a:rPr lang="en-US" dirty="0" smtClean="0"/>
              <a:t>Click to edit Master title style</a:t>
            </a:r>
            <a:endParaRPr lang="en-US" dirty="0"/>
          </a:p>
        </p:txBody>
      </p:sp>
      <p:sp>
        <p:nvSpPr>
          <p:cNvPr id="32" name="Rectangle 15"/>
          <p:cNvSpPr>
            <a:spLocks noGrp="1" noChangeArrowheads="1"/>
          </p:cNvSpPr>
          <p:nvPr>
            <p:ph type="subTitle" idx="1"/>
          </p:nvPr>
        </p:nvSpPr>
        <p:spPr>
          <a:xfrm>
            <a:off x="2585466" y="3728402"/>
            <a:ext cx="4791075" cy="657225"/>
          </a:xfrm>
          <a:prstGeom prst="rect">
            <a:avLst/>
          </a:prstGeom>
        </p:spPr>
        <p:txBody>
          <a:bodyPr/>
          <a:lstStyle>
            <a:lvl1pPr marL="0" indent="0" algn="l">
              <a:lnSpc>
                <a:spcPts val="2600"/>
              </a:lnSpc>
              <a:spcBef>
                <a:spcPct val="0"/>
              </a:spcBef>
              <a:spcAft>
                <a:spcPct val="0"/>
              </a:spcAft>
              <a:buFont typeface="Times" pitchFamily="1" charset="0"/>
              <a:buNone/>
              <a:defRPr sz="2000">
                <a:solidFill>
                  <a:schemeClr val="bg1">
                    <a:lumMod val="85000"/>
                  </a:schemeClr>
                </a:solidFill>
                <a:latin typeface="+mj-lt"/>
                <a:cs typeface="Arial" pitchFamily="34" charset="0"/>
              </a:defRPr>
            </a:lvl1pPr>
          </a:lstStyle>
          <a:p>
            <a:r>
              <a:rPr lang="en-US" smtClean="0"/>
              <a:t>Click to edit Master subtitle style</a:t>
            </a:r>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grpSp>
        <p:nvGrpSpPr>
          <p:cNvPr id="3" name="Group 18"/>
          <p:cNvGrpSpPr>
            <a:grpSpLocks/>
          </p:cNvGrpSpPr>
          <p:nvPr userDrawn="1"/>
        </p:nvGrpSpPr>
        <p:grpSpPr bwMode="auto">
          <a:xfrm>
            <a:off x="-130176" y="4381500"/>
            <a:ext cx="1625601" cy="2647950"/>
            <a:chOff x="-325985" y="351693"/>
            <a:chExt cx="4290403" cy="6994252"/>
          </a:xfrm>
        </p:grpSpPr>
        <p:sp>
          <p:nvSpPr>
            <p:cNvPr id="4" name="Oval 12"/>
            <p:cNvSpPr/>
            <p:nvPr userDrawn="1"/>
          </p:nvSpPr>
          <p:spPr>
            <a:xfrm>
              <a:off x="2280100" y="6251522"/>
              <a:ext cx="1093551" cy="1094423"/>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5" name="Oval 13"/>
            <p:cNvSpPr/>
            <p:nvPr userDrawn="1"/>
          </p:nvSpPr>
          <p:spPr>
            <a:xfrm>
              <a:off x="3080362" y="4481993"/>
              <a:ext cx="884056" cy="884763"/>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6" name="Oval 14"/>
            <p:cNvSpPr/>
            <p:nvPr userDrawn="1"/>
          </p:nvSpPr>
          <p:spPr>
            <a:xfrm>
              <a:off x="2761933" y="2536350"/>
              <a:ext cx="837969" cy="838639"/>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7" name="Oval 15"/>
            <p:cNvSpPr/>
            <p:nvPr userDrawn="1"/>
          </p:nvSpPr>
          <p:spPr>
            <a:xfrm>
              <a:off x="1513359" y="1010026"/>
              <a:ext cx="791880" cy="792513"/>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sp>
          <p:nvSpPr>
            <p:cNvPr id="8" name="Oval 16"/>
            <p:cNvSpPr/>
            <p:nvPr userDrawn="1"/>
          </p:nvSpPr>
          <p:spPr>
            <a:xfrm>
              <a:off x="-325985" y="351693"/>
              <a:ext cx="733224" cy="733811"/>
            </a:xfrm>
            <a:prstGeom prst="ellipse">
              <a:avLst/>
            </a:prstGeom>
            <a:solidFill>
              <a:srgbClr xmlns:mc="http://schemas.openxmlformats.org/markup-compatibility/2006" xmlns:a14="http://schemas.microsoft.com/office/drawing/2010/main" val="474747"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xmlns:mc="http://schemas.openxmlformats.org/markup-compatibility/2006" xmlns:a14="http://schemas.microsoft.com/office/drawing/2010/main" val="FFFFFF" mc:Ignorable=""/>
                </a:solidFill>
              </a:endParaRPr>
            </a:p>
          </p:txBody>
        </p:sp>
      </p:grpSp>
      <p:sp>
        <p:nvSpPr>
          <p:cNvPr id="9" name="Rectangle 8"/>
          <p:cNvSpPr>
            <a:spLocks noGrp="1" noChangeArrowheads="1"/>
          </p:cNvSpPr>
          <p:nvPr>
            <p:ph type="ctrTitle"/>
          </p:nvPr>
        </p:nvSpPr>
        <p:spPr>
          <a:xfrm>
            <a:off x="2739378" y="3934055"/>
            <a:ext cx="6681069" cy="725723"/>
          </a:xfrm>
        </p:spPr>
        <p:txBody>
          <a:bodyPr/>
          <a:lstStyle>
            <a:lvl1pPr algn="l">
              <a:defRPr sz="3800" b="0" baseline="0">
                <a:solidFill>
                  <a:schemeClr val="accent5"/>
                </a:solidFill>
                <a:latin typeface="+mj-lt"/>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381001" y="618909"/>
            <a:ext cx="11375136" cy="506413"/>
          </a:xfrm>
        </p:spPr>
        <p:txBody>
          <a:bodyPr>
            <a:noAutofit/>
          </a:bodyPr>
          <a:lstStyle>
            <a:lvl1pPr>
              <a:defRPr sz="3400" b="0">
                <a:solidFill>
                  <a:schemeClr val="accent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1" y="1573927"/>
            <a:ext cx="11375136" cy="4654296"/>
          </a:xfrm>
          <a:prstGeom prst="rect">
            <a:avLst/>
          </a:prstGeom>
        </p:spPr>
        <p:txBody>
          <a:bodyPr>
            <a:noAutofit/>
          </a:bodyPr>
          <a:lstStyle>
            <a:lvl1pPr>
              <a:spcBef>
                <a:spcPts val="1300"/>
              </a:spcBef>
              <a:spcAft>
                <a:spcPts val="632"/>
              </a:spcAft>
              <a:buClr>
                <a:schemeClr val="bg1">
                  <a:lumMod val="50000"/>
                </a:schemeClr>
              </a:buClr>
              <a:buSzPct val="115000"/>
              <a:buFont typeface="Arial" pitchFamily="34" charset="0"/>
              <a:buChar char="•"/>
              <a:defRPr sz="2800" b="0">
                <a:solidFill>
                  <a:schemeClr val="bg1">
                    <a:lumMod val="85000"/>
                  </a:schemeClr>
                </a:solidFill>
              </a:defRPr>
            </a:lvl1pPr>
            <a:lvl2pPr marL="398463" indent="-171450">
              <a:buClr>
                <a:schemeClr val="bg1">
                  <a:lumMod val="50000"/>
                </a:schemeClr>
              </a:buClr>
              <a:buSzPct val="115000"/>
              <a:buFont typeface="Arial" pitchFamily="34" charset="0"/>
              <a:buChar char="•"/>
              <a:defRPr sz="1800" b="0">
                <a:solidFill>
                  <a:schemeClr val="bg1">
                    <a:lumMod val="85000"/>
                  </a:schemeClr>
                </a:solidFill>
              </a:defRPr>
            </a:lvl2pPr>
            <a:lvl3pPr marL="569913" indent="-171450">
              <a:buClr>
                <a:schemeClr val="bg1">
                  <a:lumMod val="50000"/>
                </a:schemeClr>
              </a:buClr>
              <a:buSzPct val="115000"/>
              <a:buFont typeface="Arial" pitchFamily="34" charset="0"/>
              <a:buChar char="•"/>
              <a:tabLst>
                <a:tab pos="914400" algn="l"/>
              </a:tabLst>
              <a:defRPr b="0">
                <a:solidFill>
                  <a:schemeClr val="bg1">
                    <a:lumMod val="85000"/>
                  </a:schemeClr>
                </a:solidFill>
              </a:defRPr>
            </a:lvl3pPr>
            <a:lvl4pPr marL="742950" indent="-173038">
              <a:buClr>
                <a:schemeClr val="bg1">
                  <a:lumMod val="50000"/>
                </a:schemeClr>
              </a:buClr>
              <a:buSzPct val="115000"/>
              <a:buFont typeface="Arial" pitchFamily="34" charset="0"/>
              <a:buChar char="•"/>
              <a:defRPr b="0">
                <a:solidFill>
                  <a:schemeClr val="bg1">
                    <a:lumMod val="85000"/>
                  </a:schemeClr>
                </a:solidFill>
              </a:defRPr>
            </a:lvl4pPr>
            <a:lvl5pPr marL="914400" indent="-171450">
              <a:buClr>
                <a:schemeClr val="bg1">
                  <a:lumMod val="50000"/>
                </a:schemeClr>
              </a:buClr>
              <a:buSzPct val="115000"/>
              <a:buFont typeface="Arial" pitchFamily="34" charset="0"/>
              <a:buChar char="•"/>
              <a:defRPr b="0">
                <a:solidFill>
                  <a:schemeClr val="bg1">
                    <a:lumMod val="85000"/>
                  </a:schemeClr>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Bulle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79413" y="1092210"/>
            <a:ext cx="9663112" cy="449263"/>
          </a:xfrm>
          <a:prstGeom prst="rect">
            <a:avLst/>
          </a:prstGeom>
        </p:spPr>
        <p:txBody>
          <a:bodyPr/>
          <a:lstStyle>
            <a:lvl1pPr>
              <a:buNone/>
              <a:defRPr lang="en-US" sz="2600" kern="1200" dirty="0" smtClean="0">
                <a:solidFill>
                  <a:schemeClr val="bg1">
                    <a:lumMod val="75000"/>
                  </a:schemeClr>
                </a:solidFill>
                <a:latin typeface="+mj-lt"/>
                <a:ea typeface="+mn-ea"/>
                <a:cs typeface="+mn-cs"/>
              </a:defRPr>
            </a:lvl1pPr>
            <a:lvl2pPr>
              <a:defRPr lang="en-US" sz="2600" kern="1200" dirty="0" smtClean="0">
                <a:solidFill>
                  <a:schemeClr val="bg2"/>
                </a:solidFill>
                <a:latin typeface="Arial" charset="0"/>
                <a:ea typeface="+mn-ea"/>
                <a:cs typeface="+mn-cs"/>
              </a:defRPr>
            </a:lvl2pPr>
            <a:lvl3pPr>
              <a:defRPr lang="en-US" sz="2600" kern="1200" dirty="0" smtClean="0">
                <a:solidFill>
                  <a:schemeClr val="bg2"/>
                </a:solidFill>
                <a:latin typeface="Arial" charset="0"/>
                <a:ea typeface="+mn-ea"/>
                <a:cs typeface="+mn-cs"/>
              </a:defRPr>
            </a:lvl3pPr>
            <a:lvl4pPr>
              <a:defRPr lang="en-US" sz="2600" kern="1200" dirty="0" smtClean="0">
                <a:solidFill>
                  <a:schemeClr val="bg2"/>
                </a:solidFill>
                <a:latin typeface="Arial" charset="0"/>
                <a:ea typeface="+mn-ea"/>
                <a:cs typeface="+mn-cs"/>
              </a:defRPr>
            </a:lvl4pPr>
            <a:lvl5pPr>
              <a:defRPr lang="en-US" sz="2600" kern="1200" dirty="0">
                <a:solidFill>
                  <a:schemeClr val="bg2"/>
                </a:solidFill>
                <a:latin typeface="Arial" charset="0"/>
                <a:ea typeface="+mn-ea"/>
                <a:cs typeface="+mn-cs"/>
              </a:defRPr>
            </a:lvl5pPr>
          </a:lstStyle>
          <a:p>
            <a:pPr lvl="0"/>
            <a:r>
              <a:rPr lang="en-US" dirty="0" smtClean="0"/>
              <a:t>Click to edit Master text styles</a:t>
            </a:r>
          </a:p>
        </p:txBody>
      </p:sp>
      <p:sp>
        <p:nvSpPr>
          <p:cNvPr id="3" name="Title 1"/>
          <p:cNvSpPr>
            <a:spLocks noGrp="1"/>
          </p:cNvSpPr>
          <p:nvPr>
            <p:ph type="title"/>
          </p:nvPr>
        </p:nvSpPr>
        <p:spPr>
          <a:xfrm>
            <a:off x="381001" y="618909"/>
            <a:ext cx="11375136" cy="506413"/>
          </a:xfrm>
        </p:spPr>
        <p:txBody>
          <a:bodyPr>
            <a:noAutofit/>
          </a:bodyPr>
          <a:lstStyle>
            <a:lvl1pPr>
              <a:defRPr sz="3400" b="0"/>
            </a:lvl1pPr>
          </a:lstStyle>
          <a:p>
            <a:r>
              <a:rPr lang="en-US" smtClean="0"/>
              <a:t>Click to edit Master title style</a:t>
            </a:r>
            <a:endParaRPr lang="en-US" dirty="0"/>
          </a:p>
        </p:txBody>
      </p:sp>
      <p:sp>
        <p:nvSpPr>
          <p:cNvPr id="6" name="Content Placeholder 2"/>
          <p:cNvSpPr>
            <a:spLocks noGrp="1"/>
          </p:cNvSpPr>
          <p:nvPr>
            <p:ph idx="1"/>
          </p:nvPr>
        </p:nvSpPr>
        <p:spPr>
          <a:xfrm>
            <a:off x="412899" y="1935126"/>
            <a:ext cx="11375136" cy="4303728"/>
          </a:xfrm>
          <a:prstGeom prst="rect">
            <a:avLst/>
          </a:prstGeom>
        </p:spPr>
        <p:txBody>
          <a:bodyPr>
            <a:noAutofit/>
          </a:bodyPr>
          <a:lstStyle>
            <a:lvl1pPr>
              <a:spcBef>
                <a:spcPts val="1300"/>
              </a:spcBef>
              <a:spcAft>
                <a:spcPts val="632"/>
              </a:spcAft>
              <a:buClr>
                <a:schemeClr val="bg1">
                  <a:lumMod val="50000"/>
                </a:schemeClr>
              </a:buClr>
              <a:buSzPct val="115000"/>
              <a:buFont typeface="Arial" pitchFamily="34" charset="0"/>
              <a:buChar char="•"/>
              <a:defRPr sz="2800" b="0">
                <a:solidFill>
                  <a:schemeClr val="bg1">
                    <a:lumMod val="85000"/>
                  </a:schemeClr>
                </a:solidFill>
              </a:defRPr>
            </a:lvl1pPr>
            <a:lvl2pPr marL="398463" indent="-171450">
              <a:buClr>
                <a:schemeClr val="bg1">
                  <a:lumMod val="50000"/>
                </a:schemeClr>
              </a:buClr>
              <a:buSzPct val="115000"/>
              <a:buFont typeface="Arial" pitchFamily="34" charset="0"/>
              <a:buChar char="•"/>
              <a:defRPr sz="1800" b="0">
                <a:solidFill>
                  <a:schemeClr val="bg1">
                    <a:lumMod val="85000"/>
                  </a:schemeClr>
                </a:solidFill>
              </a:defRPr>
            </a:lvl2pPr>
            <a:lvl3pPr marL="569913" indent="-171450">
              <a:buClr>
                <a:schemeClr val="bg1">
                  <a:lumMod val="50000"/>
                </a:schemeClr>
              </a:buClr>
              <a:buSzPct val="115000"/>
              <a:buFont typeface="Arial" pitchFamily="34" charset="0"/>
              <a:buChar char="•"/>
              <a:tabLst>
                <a:tab pos="914400" algn="l"/>
              </a:tabLst>
              <a:defRPr b="0">
                <a:solidFill>
                  <a:schemeClr val="bg1">
                    <a:lumMod val="85000"/>
                  </a:schemeClr>
                </a:solidFill>
              </a:defRPr>
            </a:lvl3pPr>
            <a:lvl4pPr marL="742950" indent="-173038">
              <a:buClr>
                <a:schemeClr val="bg1">
                  <a:lumMod val="50000"/>
                </a:schemeClr>
              </a:buClr>
              <a:buSzPct val="115000"/>
              <a:buFont typeface="Arial" pitchFamily="34" charset="0"/>
              <a:buChar char="•"/>
              <a:defRPr b="0">
                <a:solidFill>
                  <a:schemeClr val="bg1">
                    <a:lumMod val="85000"/>
                  </a:schemeClr>
                </a:solidFill>
              </a:defRPr>
            </a:lvl4pPr>
            <a:lvl5pPr marL="914400" indent="-171450">
              <a:buClr>
                <a:schemeClr val="bg1">
                  <a:lumMod val="50000"/>
                </a:schemeClr>
              </a:buClr>
              <a:buSzPct val="115000"/>
              <a:buFont typeface="Arial" pitchFamily="34" charset="0"/>
              <a:buChar char="•"/>
              <a:defRPr b="0">
                <a:solidFill>
                  <a:schemeClr val="bg1">
                    <a:lumMod val="85000"/>
                  </a:schemeClr>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5"/>
                </a:solidFill>
              </a:defRPr>
            </a:lvl1pPr>
          </a:lstStyle>
          <a:p>
            <a:r>
              <a:rPr lang="en-US" dirty="0" smtClean="0"/>
              <a:t>Click to edit Master title style</a:t>
            </a:r>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wo Column Content">
    <p:spTree>
      <p:nvGrpSpPr>
        <p:cNvPr id="1" name=""/>
        <p:cNvGrpSpPr/>
        <p:nvPr/>
      </p:nvGrpSpPr>
      <p:grpSpPr>
        <a:xfrm>
          <a:off x="0" y="0"/>
          <a:ext cx="0" cy="0"/>
          <a:chOff x="0" y="0"/>
          <a:chExt cx="0" cy="0"/>
        </a:xfrm>
      </p:grpSpPr>
      <p:sp>
        <p:nvSpPr>
          <p:cNvPr id="7" name="Round Same Side Corner Rectangle 18"/>
          <p:cNvSpPr/>
          <p:nvPr userDrawn="1"/>
        </p:nvSpPr>
        <p:spPr>
          <a:xfrm>
            <a:off x="635005" y="1601791"/>
            <a:ext cx="5199063" cy="796925"/>
          </a:xfrm>
          <a:prstGeom prst="round2SameRect">
            <a:avLst>
              <a:gd name="adj1" fmla="val 5882"/>
              <a:gd name="adj2" fmla="val 0"/>
            </a:avLst>
          </a:prstGeom>
          <a:gradFill>
            <a:gsLst>
              <a:gs pos="0">
                <a:srgbClr xmlns:mc="http://schemas.openxmlformats.org/markup-compatibility/2006" xmlns:a14="http://schemas.microsoft.com/office/drawing/2010/main" val="4D4F53" mc:Ignorable=""/>
              </a:gs>
              <a:gs pos="100000">
                <a:schemeClr val="bg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788">
              <a:defRPr/>
            </a:pPr>
            <a:endParaRPr lang="en-US" dirty="0">
              <a:solidFill>
                <a:srgbClr xmlns:mc="http://schemas.openxmlformats.org/markup-compatibility/2006" xmlns:a14="http://schemas.microsoft.com/office/drawing/2010/main" val="FFFFFF" mc:Ignorable=""/>
              </a:solidFill>
              <a:sym typeface="Gill Sans"/>
            </a:endParaRPr>
          </a:p>
        </p:txBody>
      </p:sp>
      <p:sp>
        <p:nvSpPr>
          <p:cNvPr id="8" name="Round Same Side Corner Rectangle 19"/>
          <p:cNvSpPr/>
          <p:nvPr userDrawn="1"/>
        </p:nvSpPr>
        <p:spPr>
          <a:xfrm>
            <a:off x="6334131" y="1601791"/>
            <a:ext cx="5199063" cy="796925"/>
          </a:xfrm>
          <a:prstGeom prst="round2SameRect">
            <a:avLst>
              <a:gd name="adj1" fmla="val 5882"/>
              <a:gd name="adj2" fmla="val 0"/>
            </a:avLst>
          </a:prstGeom>
          <a:gradFill>
            <a:gsLst>
              <a:gs pos="0">
                <a:srgbClr xmlns:mc="http://schemas.openxmlformats.org/markup-compatibility/2006" xmlns:a14="http://schemas.microsoft.com/office/drawing/2010/main" val="4D4F53" mc:Ignorable=""/>
              </a:gs>
              <a:gs pos="100000">
                <a:schemeClr val="bg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788">
              <a:defRPr/>
            </a:pPr>
            <a:endParaRPr lang="en-US" dirty="0">
              <a:solidFill>
                <a:srgbClr xmlns:mc="http://schemas.openxmlformats.org/markup-compatibility/2006" xmlns:a14="http://schemas.microsoft.com/office/drawing/2010/main" val="FFFFFF" mc:Ignorable=""/>
              </a:solidFill>
              <a:sym typeface="Gill Sans"/>
            </a:endParaRPr>
          </a:p>
        </p:txBody>
      </p:sp>
      <p:sp>
        <p:nvSpPr>
          <p:cNvPr id="9" name="Round Same Side Corner Rectangle 18"/>
          <p:cNvSpPr/>
          <p:nvPr/>
        </p:nvSpPr>
        <p:spPr>
          <a:xfrm>
            <a:off x="635005" y="1601791"/>
            <a:ext cx="5199063" cy="796925"/>
          </a:xfrm>
          <a:prstGeom prst="round2SameRect">
            <a:avLst>
              <a:gd name="adj1" fmla="val 5882"/>
              <a:gd name="adj2" fmla="val 0"/>
            </a:avLst>
          </a:prstGeom>
          <a:gradFill>
            <a:gsLst>
              <a:gs pos="0">
                <a:srgbClr xmlns:mc="http://schemas.openxmlformats.org/markup-compatibility/2006" xmlns:a14="http://schemas.microsoft.com/office/drawing/2010/main" val="4D4F53" mc:Ignorable=""/>
              </a:gs>
              <a:gs pos="100000">
                <a:schemeClr val="bg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788">
              <a:defRPr/>
            </a:pPr>
            <a:endParaRPr lang="en-US" dirty="0">
              <a:solidFill>
                <a:srgbClr xmlns:mc="http://schemas.openxmlformats.org/markup-compatibility/2006" xmlns:a14="http://schemas.microsoft.com/office/drawing/2010/main" val="FFFFFF" mc:Ignorable=""/>
              </a:solidFill>
              <a:sym typeface="Gill Sans"/>
            </a:endParaRPr>
          </a:p>
        </p:txBody>
      </p:sp>
      <p:sp>
        <p:nvSpPr>
          <p:cNvPr id="11" name="Round Same Side Corner Rectangle 19"/>
          <p:cNvSpPr/>
          <p:nvPr/>
        </p:nvSpPr>
        <p:spPr>
          <a:xfrm>
            <a:off x="6334131" y="1601791"/>
            <a:ext cx="5199063" cy="796925"/>
          </a:xfrm>
          <a:prstGeom prst="round2SameRect">
            <a:avLst>
              <a:gd name="adj1" fmla="val 5882"/>
              <a:gd name="adj2" fmla="val 0"/>
            </a:avLst>
          </a:prstGeom>
          <a:gradFill>
            <a:gsLst>
              <a:gs pos="0">
                <a:srgbClr xmlns:mc="http://schemas.openxmlformats.org/markup-compatibility/2006" xmlns:a14="http://schemas.microsoft.com/office/drawing/2010/main" val="4D4F53" mc:Ignorable=""/>
              </a:gs>
              <a:gs pos="100000">
                <a:schemeClr val="bg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788">
              <a:defRPr/>
            </a:pPr>
            <a:endParaRPr lang="en-US" dirty="0">
              <a:solidFill>
                <a:srgbClr xmlns:mc="http://schemas.openxmlformats.org/markup-compatibility/2006" xmlns:a14="http://schemas.microsoft.com/office/drawing/2010/main" val="FFFFFF" mc:Ignorable=""/>
              </a:solidFill>
              <a:sym typeface="Gill Sans"/>
            </a:endParaRPr>
          </a:p>
        </p:txBody>
      </p:sp>
      <p:sp>
        <p:nvSpPr>
          <p:cNvPr id="12" name="AutoShape 34"/>
          <p:cNvSpPr>
            <a:spLocks noChangeArrowheads="1"/>
          </p:cNvSpPr>
          <p:nvPr/>
        </p:nvSpPr>
        <p:spPr bwMode="auto">
          <a:xfrm>
            <a:off x="6337302" y="1592263"/>
            <a:ext cx="5203824" cy="4495800"/>
          </a:xfrm>
          <a:prstGeom prst="roundRect">
            <a:avLst>
              <a:gd name="adj" fmla="val 1535"/>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788">
              <a:defRPr/>
            </a:pPr>
            <a:endParaRPr lang="en-US" dirty="0">
              <a:solidFill>
                <a:srgbClr xmlns:mc="http://schemas.openxmlformats.org/markup-compatibility/2006" xmlns:a14="http://schemas.microsoft.com/office/drawing/2010/main" val="FFFFFF" mc:Ignorable=""/>
              </a:solidFill>
              <a:sym typeface="Gill Sans"/>
            </a:endParaRPr>
          </a:p>
        </p:txBody>
      </p:sp>
      <p:sp>
        <p:nvSpPr>
          <p:cNvPr id="13" name="AutoShape 34"/>
          <p:cNvSpPr>
            <a:spLocks noChangeArrowheads="1"/>
          </p:cNvSpPr>
          <p:nvPr/>
        </p:nvSpPr>
        <p:spPr bwMode="auto">
          <a:xfrm>
            <a:off x="639763" y="1592263"/>
            <a:ext cx="5205412" cy="4495800"/>
          </a:xfrm>
          <a:prstGeom prst="roundRect">
            <a:avLst>
              <a:gd name="adj" fmla="val 1535"/>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788">
              <a:defRPr/>
            </a:pPr>
            <a:endParaRPr lang="en-US" dirty="0">
              <a:solidFill>
                <a:srgbClr xmlns:mc="http://schemas.openxmlformats.org/markup-compatibility/2006" xmlns:a14="http://schemas.microsoft.com/office/drawing/2010/main" val="FFFFFF" mc:Ignorable=""/>
              </a:solidFill>
              <a:sym typeface="Gill Sans"/>
            </a:endParaRPr>
          </a:p>
        </p:txBody>
      </p:sp>
      <p:sp>
        <p:nvSpPr>
          <p:cNvPr id="14" name="AutoShape 34"/>
          <p:cNvSpPr>
            <a:spLocks noChangeArrowheads="1"/>
          </p:cNvSpPr>
          <p:nvPr userDrawn="1"/>
        </p:nvSpPr>
        <p:spPr bwMode="auto">
          <a:xfrm>
            <a:off x="6337302" y="1592263"/>
            <a:ext cx="5203824" cy="4495800"/>
          </a:xfrm>
          <a:prstGeom prst="roundRect">
            <a:avLst>
              <a:gd name="adj" fmla="val 1535"/>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788">
              <a:defRPr/>
            </a:pPr>
            <a:endParaRPr lang="en-US" dirty="0">
              <a:solidFill>
                <a:srgbClr xmlns:mc="http://schemas.openxmlformats.org/markup-compatibility/2006" xmlns:a14="http://schemas.microsoft.com/office/drawing/2010/main" val="FFFFFF" mc:Ignorable=""/>
              </a:solidFill>
              <a:sym typeface="Gill Sans"/>
            </a:endParaRPr>
          </a:p>
        </p:txBody>
      </p:sp>
      <p:sp>
        <p:nvSpPr>
          <p:cNvPr id="15" name="AutoShape 34"/>
          <p:cNvSpPr>
            <a:spLocks noChangeArrowheads="1"/>
          </p:cNvSpPr>
          <p:nvPr userDrawn="1"/>
        </p:nvSpPr>
        <p:spPr bwMode="auto">
          <a:xfrm>
            <a:off x="639763" y="1592263"/>
            <a:ext cx="5205412" cy="4495800"/>
          </a:xfrm>
          <a:prstGeom prst="roundRect">
            <a:avLst>
              <a:gd name="adj" fmla="val 1535"/>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788">
              <a:defRPr/>
            </a:pPr>
            <a:endParaRPr lang="en-US" dirty="0">
              <a:solidFill>
                <a:srgbClr xmlns:mc="http://schemas.openxmlformats.org/markup-compatibility/2006" xmlns:a14="http://schemas.microsoft.com/office/drawing/2010/main" val="FFFFFF" mc:Ignorable=""/>
              </a:solidFill>
              <a:sym typeface="Gill Sans"/>
            </a:endParaRPr>
          </a:p>
        </p:txBody>
      </p:sp>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4" name="Content Placeholder 3"/>
          <p:cNvSpPr>
            <a:spLocks noGrp="1"/>
          </p:cNvSpPr>
          <p:nvPr>
            <p:ph sz="half" idx="2"/>
          </p:nvPr>
        </p:nvSpPr>
        <p:spPr>
          <a:xfrm>
            <a:off x="960119" y="1752839"/>
            <a:ext cx="4471417" cy="502920"/>
          </a:xfrm>
          <a:prstGeom prst="rect">
            <a:avLst/>
          </a:prstGeom>
          <a:effectLst/>
        </p:spPr>
        <p:txBody>
          <a:bodyPr/>
          <a:lstStyle>
            <a:lvl1pPr marL="0" indent="0" algn="ctr">
              <a:buClr>
                <a:srgbClr xmlns:mc="http://schemas.openxmlformats.org/markup-compatibility/2006" xmlns:a14="http://schemas.microsoft.com/office/drawing/2010/main" val="0046AD" mc:Ignorable=""/>
              </a:buClr>
              <a:buFontTx/>
              <a:buNone/>
              <a:defRPr sz="2800" b="0">
                <a:solidFill>
                  <a:schemeClr val="bg1"/>
                </a:solidFill>
                <a:latin typeface="+mj-lt"/>
              </a:defRPr>
            </a:lvl1pPr>
            <a:lvl2pPr>
              <a:buClr>
                <a:srgbClr xmlns:mc="http://schemas.openxmlformats.org/markup-compatibility/2006" xmlns:a14="http://schemas.microsoft.com/office/drawing/2010/main" val="0046AD" mc:Ignorable=""/>
              </a:buClr>
              <a:buFont typeface="Arial" pitchFamily="34" charset="0"/>
              <a:buChar char="•"/>
              <a:defRPr sz="2400"/>
            </a:lvl2pPr>
            <a:lvl3pPr>
              <a:buClr>
                <a:srgbClr xmlns:mc="http://schemas.openxmlformats.org/markup-compatibility/2006" xmlns:a14="http://schemas.microsoft.com/office/drawing/2010/main" val="0046AD" mc:Ignorable=""/>
              </a:buClr>
              <a:buFont typeface="Arial" pitchFamily="34" charset="0"/>
              <a:buChar char="•"/>
              <a:defRPr sz="2000"/>
            </a:lvl3pPr>
            <a:lvl4pPr>
              <a:buClr>
                <a:srgbClr xmlns:mc="http://schemas.openxmlformats.org/markup-compatibility/2006" xmlns:a14="http://schemas.microsoft.com/office/drawing/2010/main" val="0046AD" mc:Ignorable=""/>
              </a:buClr>
              <a:buFont typeface="Arial" pitchFamily="34" charset="0"/>
              <a:buChar char="•"/>
              <a:defRPr sz="1800"/>
            </a:lvl4pPr>
            <a:lvl5pPr>
              <a:buClr>
                <a:srgbClr xmlns:mc="http://schemas.openxmlformats.org/markup-compatibility/2006" xmlns:a14="http://schemas.microsoft.com/office/drawing/2010/main" val="0046AD" mc:Ignorable=""/>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11"/>
          </p:nvPr>
        </p:nvSpPr>
        <p:spPr>
          <a:xfrm>
            <a:off x="6739127" y="1752839"/>
            <a:ext cx="4471417" cy="502920"/>
          </a:xfrm>
          <a:prstGeom prst="rect">
            <a:avLst/>
          </a:prstGeom>
          <a:effectLst/>
        </p:spPr>
        <p:txBody>
          <a:bodyPr/>
          <a:lstStyle>
            <a:lvl1pPr marL="0" indent="0" algn="ctr">
              <a:buClr>
                <a:srgbClr xmlns:mc="http://schemas.openxmlformats.org/markup-compatibility/2006" xmlns:a14="http://schemas.microsoft.com/office/drawing/2010/main" val="0046AD" mc:Ignorable=""/>
              </a:buClr>
              <a:buFontTx/>
              <a:buNone/>
              <a:defRPr lang="en-US" sz="2800" b="0" dirty="0">
                <a:solidFill>
                  <a:schemeClr val="bg1"/>
                </a:solidFill>
                <a:latin typeface="+mj-lt"/>
                <a:ea typeface="+mn-ea"/>
                <a:cs typeface="+mn-cs"/>
              </a:defRPr>
            </a:lvl1pPr>
            <a:lvl2pPr>
              <a:buClr>
                <a:srgbClr xmlns:mc="http://schemas.openxmlformats.org/markup-compatibility/2006" xmlns:a14="http://schemas.microsoft.com/office/drawing/2010/main" val="0046AD" mc:Ignorable=""/>
              </a:buClr>
              <a:buFont typeface="Arial" pitchFamily="34" charset="0"/>
              <a:buChar char="•"/>
              <a:defRPr sz="2400"/>
            </a:lvl2pPr>
            <a:lvl3pPr>
              <a:buClr>
                <a:srgbClr xmlns:mc="http://schemas.openxmlformats.org/markup-compatibility/2006" xmlns:a14="http://schemas.microsoft.com/office/drawing/2010/main" val="0046AD" mc:Ignorable=""/>
              </a:buClr>
              <a:buFont typeface="Arial" pitchFamily="34" charset="0"/>
              <a:buChar char="•"/>
              <a:defRPr sz="2000"/>
            </a:lvl3pPr>
            <a:lvl4pPr>
              <a:buClr>
                <a:srgbClr xmlns:mc="http://schemas.openxmlformats.org/markup-compatibility/2006" xmlns:a14="http://schemas.microsoft.com/office/drawing/2010/main" val="0046AD" mc:Ignorable=""/>
              </a:buClr>
              <a:buFont typeface="Arial" pitchFamily="34" charset="0"/>
              <a:buChar char="•"/>
              <a:defRPr sz="1800"/>
            </a:lvl4pPr>
            <a:lvl5pPr>
              <a:buClr>
                <a:srgbClr xmlns:mc="http://schemas.openxmlformats.org/markup-compatibility/2006" xmlns:a14="http://schemas.microsoft.com/office/drawing/2010/main" val="0046AD" mc:Ignorable=""/>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8" name="Content Placeholder 2"/>
          <p:cNvSpPr>
            <a:spLocks noGrp="1"/>
          </p:cNvSpPr>
          <p:nvPr>
            <p:ph idx="1"/>
          </p:nvPr>
        </p:nvSpPr>
        <p:spPr>
          <a:xfrm>
            <a:off x="978408" y="2532888"/>
            <a:ext cx="4453128" cy="3310128"/>
          </a:xfrm>
          <a:prstGeom prst="rect">
            <a:avLst/>
          </a:prstGeom>
          <a:noFill/>
          <a:ln w="9525">
            <a:noFill/>
            <a:miter lim="800000"/>
            <a:headEnd/>
            <a:tailEnd/>
          </a:ln>
        </p:spPr>
        <p:txBody>
          <a:bodyPr/>
          <a:lstStyle>
            <a:lvl1pPr marL="228600" indent="-228600" algn="l" rtl="0" eaLnBrk="0" fontAlgn="base" hangingPunct="0">
              <a:lnSpc>
                <a:spcPct val="90000"/>
              </a:lnSpc>
              <a:spcBef>
                <a:spcPts val="1300"/>
              </a:spcBef>
              <a:spcAft>
                <a:spcPct val="15000"/>
              </a:spcAft>
              <a:buClr>
                <a:schemeClr val="bg1">
                  <a:lumMod val="50000"/>
                </a:schemeClr>
              </a:buClr>
              <a:buSzPct val="115000"/>
              <a:buFontTx/>
              <a:buChar char="•"/>
              <a:defRPr lang="en-US" sz="2200" kern="1200">
                <a:solidFill>
                  <a:schemeClr val="bg1">
                    <a:lumMod val="85000"/>
                  </a:schemeClr>
                </a:solidFill>
                <a:latin typeface="Arial" charset="0"/>
                <a:ea typeface="+mn-ea"/>
                <a:cs typeface="+mn-cs"/>
              </a:defRPr>
            </a:lvl1pPr>
            <a:lvl2pPr marL="400050" indent="-173038" algn="l" rtl="0" eaLnBrk="0" fontAlgn="base" hangingPunct="0">
              <a:lnSpc>
                <a:spcPct val="90000"/>
              </a:lnSpc>
              <a:spcBef>
                <a:spcPct val="15000"/>
              </a:spcBef>
              <a:spcAft>
                <a:spcPct val="15000"/>
              </a:spcAft>
              <a:buClr>
                <a:schemeClr val="bg1">
                  <a:lumMod val="50000"/>
                </a:schemeClr>
              </a:buClr>
              <a:buSzPct val="115000"/>
              <a:buFontTx/>
              <a:buChar char="•"/>
              <a:defRPr lang="en-US" sz="2200" kern="1200">
                <a:solidFill>
                  <a:schemeClr val="bg1">
                    <a:lumMod val="85000"/>
                  </a:schemeClr>
                </a:solidFill>
                <a:latin typeface="Arial" charset="0"/>
                <a:ea typeface="+mn-ea"/>
                <a:cs typeface="+mn-cs"/>
              </a:defRPr>
            </a:lvl2pPr>
            <a:lvl3pPr marL="569913" indent="-171450">
              <a:buClr>
                <a:schemeClr val="bg1">
                  <a:lumMod val="50000"/>
                </a:schemeClr>
              </a:buClr>
              <a:buSzPct val="115000"/>
              <a:buFont typeface="Arial" pitchFamily="34" charset="0"/>
              <a:buChar char="•"/>
              <a:tabLst>
                <a:tab pos="914400" algn="l"/>
              </a:tabLst>
              <a:defRPr b="0">
                <a:solidFill>
                  <a:schemeClr val="bg1">
                    <a:lumMod val="85000"/>
                  </a:schemeClr>
                </a:solidFill>
              </a:defRPr>
            </a:lvl3pPr>
            <a:lvl4pPr marL="742950" indent="-173038">
              <a:buClr>
                <a:schemeClr val="bg1">
                  <a:lumMod val="50000"/>
                </a:schemeClr>
              </a:buClr>
              <a:buSzPct val="115000"/>
              <a:buFont typeface="Arial" pitchFamily="34" charset="0"/>
              <a:buChar char="•"/>
              <a:defRPr b="0">
                <a:solidFill>
                  <a:schemeClr val="bg1">
                    <a:lumMod val="85000"/>
                  </a:schemeClr>
                </a:solidFill>
              </a:defRPr>
            </a:lvl4pPr>
            <a:lvl5pPr marL="914400" indent="-171450">
              <a:buClr>
                <a:schemeClr val="bg1">
                  <a:lumMod val="50000"/>
                </a:schemeClr>
              </a:buClr>
              <a:buSzPct val="115000"/>
              <a:buFont typeface="Arial" pitchFamily="34" charset="0"/>
              <a:buChar char="•"/>
              <a:defRPr b="0">
                <a:solidFill>
                  <a:schemeClr val="bg1">
                    <a:lumMod val="85000"/>
                  </a:schemeClr>
                </a:solidFill>
              </a:defRPr>
            </a:lvl5pPr>
          </a:lstStyle>
          <a:p>
            <a:r>
              <a:rPr lang="en-US" dirty="0" smtClean="0"/>
              <a:t>Click to edit Master text styles</a:t>
            </a:r>
          </a:p>
          <a:p>
            <a:pPr lvl="1"/>
            <a:r>
              <a:rPr lang="en-US" dirty="0" smtClean="0"/>
              <a:t>Second level</a:t>
            </a:r>
            <a:endParaRPr lang="en-US" dirty="0"/>
          </a:p>
        </p:txBody>
      </p:sp>
      <p:sp>
        <p:nvSpPr>
          <p:cNvPr id="19" name="Content Placeholder 2"/>
          <p:cNvSpPr>
            <a:spLocks noGrp="1"/>
          </p:cNvSpPr>
          <p:nvPr>
            <p:ph idx="12"/>
          </p:nvPr>
        </p:nvSpPr>
        <p:spPr>
          <a:xfrm>
            <a:off x="6739127" y="2532888"/>
            <a:ext cx="4453128" cy="3310128"/>
          </a:xfrm>
          <a:prstGeom prst="rect">
            <a:avLst/>
          </a:prstGeom>
          <a:noFill/>
          <a:ln w="9525">
            <a:noFill/>
            <a:miter lim="800000"/>
            <a:headEnd/>
            <a:tailEnd/>
          </a:ln>
        </p:spPr>
        <p:txBody>
          <a:bodyPr/>
          <a:lstStyle>
            <a:lvl1pPr marL="228600" indent="-228600" algn="l" rtl="0" eaLnBrk="0" fontAlgn="base" hangingPunct="0">
              <a:lnSpc>
                <a:spcPct val="90000"/>
              </a:lnSpc>
              <a:spcBef>
                <a:spcPts val="1300"/>
              </a:spcBef>
              <a:spcAft>
                <a:spcPct val="15000"/>
              </a:spcAft>
              <a:buClr>
                <a:schemeClr val="bg1">
                  <a:lumMod val="50000"/>
                </a:schemeClr>
              </a:buClr>
              <a:buSzPct val="115000"/>
              <a:buFontTx/>
              <a:buChar char="•"/>
              <a:defRPr lang="en-US" sz="2200" kern="1200">
                <a:solidFill>
                  <a:schemeClr val="bg1">
                    <a:lumMod val="85000"/>
                  </a:schemeClr>
                </a:solidFill>
                <a:latin typeface="Arial" charset="0"/>
                <a:ea typeface="+mn-ea"/>
                <a:cs typeface="+mn-cs"/>
              </a:defRPr>
            </a:lvl1pPr>
            <a:lvl2pPr marL="400050" indent="-173038" algn="l" rtl="0" eaLnBrk="0" fontAlgn="base" hangingPunct="0">
              <a:lnSpc>
                <a:spcPct val="90000"/>
              </a:lnSpc>
              <a:spcBef>
                <a:spcPct val="15000"/>
              </a:spcBef>
              <a:spcAft>
                <a:spcPct val="15000"/>
              </a:spcAft>
              <a:buClr>
                <a:schemeClr val="bg1">
                  <a:lumMod val="50000"/>
                </a:schemeClr>
              </a:buClr>
              <a:buSzPct val="115000"/>
              <a:buFontTx/>
              <a:buChar char="•"/>
              <a:defRPr lang="en-US" sz="2200" kern="1200">
                <a:solidFill>
                  <a:schemeClr val="bg1">
                    <a:lumMod val="85000"/>
                  </a:schemeClr>
                </a:solidFill>
                <a:latin typeface="Arial" charset="0"/>
                <a:ea typeface="+mn-ea"/>
                <a:cs typeface="+mn-cs"/>
              </a:defRPr>
            </a:lvl2pPr>
            <a:lvl3pPr marL="569913" indent="-171450">
              <a:buClr>
                <a:schemeClr val="bg1">
                  <a:lumMod val="50000"/>
                </a:schemeClr>
              </a:buClr>
              <a:buSzPct val="115000"/>
              <a:buFont typeface="Arial" pitchFamily="34" charset="0"/>
              <a:buChar char="•"/>
              <a:tabLst>
                <a:tab pos="914400" algn="l"/>
              </a:tabLst>
              <a:defRPr b="0">
                <a:solidFill>
                  <a:schemeClr val="bg1">
                    <a:lumMod val="85000"/>
                  </a:schemeClr>
                </a:solidFill>
              </a:defRPr>
            </a:lvl3pPr>
            <a:lvl4pPr marL="742950" indent="-173038">
              <a:buClr>
                <a:schemeClr val="bg1">
                  <a:lumMod val="50000"/>
                </a:schemeClr>
              </a:buClr>
              <a:buSzPct val="115000"/>
              <a:buFont typeface="Arial" pitchFamily="34" charset="0"/>
              <a:buChar char="•"/>
              <a:defRPr b="0">
                <a:solidFill>
                  <a:schemeClr val="bg1">
                    <a:lumMod val="85000"/>
                  </a:schemeClr>
                </a:solidFill>
              </a:defRPr>
            </a:lvl4pPr>
            <a:lvl5pPr marL="914400" indent="-171450">
              <a:buClr>
                <a:schemeClr val="bg1">
                  <a:lumMod val="50000"/>
                </a:schemeClr>
              </a:buClr>
              <a:buSzPct val="115000"/>
              <a:buFont typeface="Arial" pitchFamily="34" charset="0"/>
              <a:buChar char="•"/>
              <a:defRPr b="0">
                <a:solidFill>
                  <a:schemeClr val="bg1">
                    <a:lumMod val="85000"/>
                  </a:schemeClr>
                </a:solidFill>
              </a:defRPr>
            </a:lvl5pPr>
          </a:lstStyle>
          <a:p>
            <a:r>
              <a:rPr lang="en-US" dirty="0" smtClean="0"/>
              <a:t>Click to edit Master text styles</a:t>
            </a:r>
          </a:p>
          <a:p>
            <a:pPr lvl="1"/>
            <a:r>
              <a:rPr lang="en-US" dirty="0" smtClean="0"/>
              <a:t>Second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Users-Datacenter (small)">
    <p:spTree>
      <p:nvGrpSpPr>
        <p:cNvPr id="1" name=""/>
        <p:cNvGrpSpPr/>
        <p:nvPr/>
      </p:nvGrpSpPr>
      <p:grpSpPr>
        <a:xfrm>
          <a:off x="0" y="0"/>
          <a:ext cx="0" cy="0"/>
          <a:chOff x="0" y="0"/>
          <a:chExt cx="0" cy="0"/>
        </a:xfrm>
      </p:grpSpPr>
      <p:pic>
        <p:nvPicPr>
          <p:cNvPr id="3" name="Picture 16" descr="apps.png"/>
          <p:cNvPicPr>
            <a:picLocks noChangeAspect="1"/>
          </p:cNvPicPr>
          <p:nvPr userDrawn="1"/>
        </p:nvPicPr>
        <p:blipFill>
          <a:blip r:embed="rId2" cstate="screen"/>
          <a:srcRect r="-14954"/>
          <a:stretch>
            <a:fillRect/>
          </a:stretch>
        </p:blipFill>
        <p:spPr>
          <a:xfrm>
            <a:off x="11138210" y="2607868"/>
            <a:ext cx="1262560" cy="2276856"/>
          </a:xfrm>
          <a:prstGeom prst="roundRect">
            <a:avLst>
              <a:gd name="adj" fmla="val 7360"/>
            </a:avLst>
          </a:prstGeom>
          <a:effectLst>
            <a:outerShdw blurRad="101600" sx="104000" sy="104000" algn="ctr" rotWithShape="0">
              <a:prstClr val="black">
                <a:alpha val="40000"/>
              </a:prstClr>
            </a:outerShdw>
          </a:effectLst>
        </p:spPr>
      </p:pic>
      <p:pic>
        <p:nvPicPr>
          <p:cNvPr id="4" name="Picture 17" descr="user.png"/>
          <p:cNvPicPr>
            <a:picLocks noChangeAspect="1"/>
          </p:cNvPicPr>
          <p:nvPr userDrawn="1"/>
        </p:nvPicPr>
        <p:blipFill>
          <a:blip r:embed="rId3" cstate="screen"/>
          <a:srcRect/>
          <a:stretch>
            <a:fillRect/>
          </a:stretch>
        </p:blipFill>
        <p:spPr>
          <a:xfrm>
            <a:off x="-118039" y="2581044"/>
            <a:ext cx="1139325" cy="2276856"/>
          </a:xfrm>
          <a:prstGeom prst="roundRect">
            <a:avLst>
              <a:gd name="adj" fmla="val 8115"/>
            </a:avLst>
          </a:prstGeom>
          <a:effectLst>
            <a:outerShdw blurRad="101600" sx="104000" sy="104000" algn="ctr" rotWithShape="0">
              <a:prstClr val="black">
                <a:alpha val="40000"/>
              </a:prstClr>
            </a:outerShdw>
          </a:effectLst>
        </p:spPr>
      </p:pic>
      <p:sp>
        <p:nvSpPr>
          <p:cNvPr id="2" name="Title 1"/>
          <p:cNvSpPr>
            <a:spLocks noGrp="1"/>
          </p:cNvSpPr>
          <p:nvPr>
            <p:ph type="title"/>
          </p:nvPr>
        </p:nvSpPr>
        <p:spPr/>
        <p:txBody>
          <a:bodyPr/>
          <a:lstStyle>
            <a:lvl1pPr>
              <a:defRPr b="0">
                <a:solidFill>
                  <a:schemeClr val="accent5"/>
                </a:solidFill>
              </a:defRPr>
            </a:lvl1p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Users-datacenter (literal)">
    <p:spTree>
      <p:nvGrpSpPr>
        <p:cNvPr id="1" name=""/>
        <p:cNvGrpSpPr/>
        <p:nvPr/>
      </p:nvGrpSpPr>
      <p:grpSpPr>
        <a:xfrm>
          <a:off x="0" y="0"/>
          <a:ext cx="0" cy="0"/>
          <a:chOff x="0" y="0"/>
          <a:chExt cx="0" cy="0"/>
        </a:xfrm>
      </p:grpSpPr>
      <p:pic>
        <p:nvPicPr>
          <p:cNvPr id="3" name="Picture 10"/>
          <p:cNvPicPr>
            <a:picLocks noChangeAspect="1" noChangeArrowheads="1"/>
          </p:cNvPicPr>
          <p:nvPr userDrawn="1"/>
        </p:nvPicPr>
        <p:blipFill>
          <a:blip r:embed="rId2"/>
          <a:srcRect/>
          <a:stretch>
            <a:fillRect/>
          </a:stretch>
        </p:blipFill>
        <p:spPr bwMode="auto">
          <a:xfrm>
            <a:off x="0" y="2859088"/>
            <a:ext cx="1500188" cy="1828800"/>
          </a:xfrm>
          <a:prstGeom prst="rect">
            <a:avLst/>
          </a:prstGeom>
          <a:noFill/>
          <a:ln w="12700" cap="rnd">
            <a:noFill/>
            <a:round/>
            <a:headEnd/>
            <a:tailEnd/>
          </a:ln>
          <a:effectLst>
            <a:outerShdw blurRad="177800" dist="25399" dir="2700000" algn="ctr" rotWithShape="0">
              <a:srgbClr xmlns:mc="http://schemas.openxmlformats.org/markup-compatibility/2006" xmlns:a14="http://schemas.microsoft.com/office/drawing/2010/main" val="080808" mc:Ignorable="">
                <a:alpha val="75000"/>
              </a:srgbClr>
            </a:outerShdw>
          </a:effectLst>
        </p:spPr>
      </p:pic>
      <p:grpSp>
        <p:nvGrpSpPr>
          <p:cNvPr id="4" name="Group 19"/>
          <p:cNvGrpSpPr>
            <a:grpSpLocks/>
          </p:cNvGrpSpPr>
          <p:nvPr userDrawn="1"/>
        </p:nvGrpSpPr>
        <p:grpSpPr bwMode="auto">
          <a:xfrm>
            <a:off x="10156825" y="2700346"/>
            <a:ext cx="2368550" cy="2090737"/>
            <a:chOff x="0" y="0"/>
            <a:chExt cx="1491" cy="1316"/>
          </a:xfrm>
        </p:grpSpPr>
        <p:sp>
          <p:nvSpPr>
            <p:cNvPr id="5" name="AutoShape 20"/>
            <p:cNvSpPr>
              <a:spLocks/>
            </p:cNvSpPr>
            <p:nvPr/>
          </p:nvSpPr>
          <p:spPr bwMode="auto">
            <a:xfrm>
              <a:off x="0" y="0"/>
              <a:ext cx="1491" cy="1316"/>
            </a:xfrm>
            <a:prstGeom prst="roundRect">
              <a:avLst>
                <a:gd name="adj" fmla="val 6125"/>
              </a:avLst>
            </a:prstGeom>
            <a:gradFill rotWithShape="0">
              <a:gsLst>
                <a:gs pos="0">
                  <a:srgbClr xmlns:mc="http://schemas.openxmlformats.org/markup-compatibility/2006" xmlns:a14="http://schemas.microsoft.com/office/drawing/2010/main" val="2E333F" mc:Ignorable=""/>
                </a:gs>
                <a:gs pos="48999">
                  <a:srgbClr xmlns:mc="http://schemas.openxmlformats.org/markup-compatibility/2006" xmlns:a14="http://schemas.microsoft.com/office/drawing/2010/main" val="3A3F4C" mc:Ignorable=""/>
                </a:gs>
                <a:gs pos="50000">
                  <a:srgbClr xmlns:mc="http://schemas.openxmlformats.org/markup-compatibility/2006" xmlns:a14="http://schemas.microsoft.com/office/drawing/2010/main" val="2E333F" mc:Ignorable=""/>
                </a:gs>
                <a:gs pos="100000">
                  <a:srgbClr xmlns:mc="http://schemas.openxmlformats.org/markup-compatibility/2006" xmlns:a14="http://schemas.microsoft.com/office/drawing/2010/main" val="1F222A" mc:Ignorable=""/>
                </a:gs>
              </a:gsLst>
              <a:lin ang="5400000" scaled="1"/>
            </a:gradFill>
            <a:ln w="25400" cap="flat">
              <a:noFill/>
              <a:round/>
              <a:headEnd type="none" w="med" len="med"/>
              <a:tailEnd type="none" w="med" len="med"/>
            </a:ln>
            <a:effectLst>
              <a:outerShdw blurRad="177800" dist="25399" dir="5400000" algn="ctr" rotWithShape="0">
                <a:srgbClr xmlns:mc="http://schemas.openxmlformats.org/markup-compatibility/2006" xmlns:a14="http://schemas.microsoft.com/office/drawing/2010/main" val="080808" mc:Ignorable="">
                  <a:alpha val="75000"/>
                </a:srgbClr>
              </a:outerShdw>
            </a:effectLst>
          </p:spPr>
          <p:txBody>
            <a:bodyPr lIns="0" tIns="0" rIns="0" bIns="0"/>
            <a:lstStyle/>
            <a:p>
              <a:pPr fontAlgn="auto">
                <a:spcBef>
                  <a:spcPts val="0"/>
                </a:spcBef>
                <a:spcAft>
                  <a:spcPts val="0"/>
                </a:spcAft>
                <a:defRPr/>
              </a:pPr>
              <a:endParaRPr lang="en-US" dirty="0">
                <a:solidFill>
                  <a:srgbClr xmlns:mc="http://schemas.openxmlformats.org/markup-compatibility/2006" xmlns:a14="http://schemas.microsoft.com/office/drawing/2010/main" val="FFFFFF" mc:Ignorable=""/>
                </a:solidFill>
                <a:latin typeface="+mn-lt"/>
                <a:cs typeface="+mn-cs"/>
              </a:endParaRPr>
            </a:p>
          </p:txBody>
        </p:sp>
        <p:sp>
          <p:nvSpPr>
            <p:cNvPr id="6" name="Rectangle 21"/>
            <p:cNvSpPr>
              <a:spLocks/>
            </p:cNvSpPr>
            <p:nvPr/>
          </p:nvSpPr>
          <p:spPr bwMode="auto">
            <a:xfrm>
              <a:off x="157" y="316"/>
              <a:ext cx="1176" cy="637"/>
            </a:xfrm>
            <a:prstGeom prst="rect">
              <a:avLst/>
            </a:prstGeom>
            <a:noFill/>
            <a:ln w="12700" cap="rnd">
              <a:noFill/>
              <a:round/>
              <a:headEnd type="none" w="med" len="med"/>
              <a:tailEnd type="none" w="med" len="med"/>
            </a:ln>
            <a:effectLst>
              <a:outerShdw blurRad="38100" dist="25399" dir="5400000" algn="ctr" rotWithShape="0">
                <a:srgbClr xmlns:mc="http://schemas.openxmlformats.org/markup-compatibility/2006" xmlns:a14="http://schemas.microsoft.com/office/drawing/2010/main" val="3E4554" mc:Ignorable="">
                  <a:alpha val="79999"/>
                </a:srgbClr>
              </a:outerShdw>
            </a:effectLst>
          </p:spPr>
          <p:txBody>
            <a:bodyPr lIns="38100" tIns="38100" rIns="38100" bIns="38100"/>
            <a:lstStyle/>
            <a:p>
              <a:pPr algn="ctr" fontAlgn="auto">
                <a:spcBef>
                  <a:spcPts val="0"/>
                </a:spcBef>
                <a:spcAft>
                  <a:spcPts val="0"/>
                </a:spcAft>
                <a:defRPr/>
              </a:pPr>
              <a:r>
                <a:rPr lang="en-US" sz="3200" dirty="0">
                  <a:solidFill>
                    <a:srgbClr xmlns:mc="http://schemas.openxmlformats.org/markup-compatibility/2006" xmlns:a14="http://schemas.microsoft.com/office/drawing/2010/main" val="FFFFFF" mc:Ignorable=""/>
                  </a:solidFill>
                  <a:latin typeface="+mn-lt"/>
                  <a:ea typeface="Arial" charset="0"/>
                  <a:sym typeface="Arial" charset="0"/>
                </a:rPr>
                <a:t>Data Center</a:t>
              </a:r>
            </a:p>
          </p:txBody>
        </p:sp>
      </p:grpSp>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150" y="649805"/>
            <a:ext cx="938849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4798" y="4344997"/>
            <a:ext cx="938849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62481" y="2355850"/>
            <a:ext cx="10250815" cy="1384994"/>
          </a:xfrm>
        </p:spPr>
        <p:txBody>
          <a:bodyPr>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xmlns:mc="http://schemas.openxmlformats.org/markup-compatibility/2006" xmlns:a14="http://schemas.microsoft.com/office/drawing/2010/main" val="C0C0C0" mc:Ignorable=""/>
                    </a:gs>
                    <a:gs pos="65000">
                      <a:srgbClr xmlns:mc="http://schemas.openxmlformats.org/markup-compatibility/2006" xmlns:a14="http://schemas.microsoft.com/office/drawing/2010/main" val="FFFFFF" mc:Ignorable=""/>
                    </a:gs>
                  </a:gsLst>
                  <a:lin ang="16200000" scaled="1"/>
                  <a:tileRect/>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Segoe" pitchFamily="34" charset="0"/>
                <a:ea typeface="+mn-ea"/>
                <a:cs typeface="+mn-cs"/>
              </a:defRPr>
            </a:lvl1pPr>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2" name="Group 68"/>
          <p:cNvGrpSpPr/>
          <p:nvPr userDrawn="1"/>
        </p:nvGrpSpPr>
        <p:grpSpPr>
          <a:xfrm>
            <a:off x="5422600" y="3175967"/>
            <a:ext cx="1388965" cy="549877"/>
            <a:chOff x="727075" y="755650"/>
            <a:chExt cx="1776413" cy="703263"/>
          </a:xfrm>
          <a:solidFill>
            <a:schemeClr val="bg1"/>
          </a:solidFill>
        </p:grpSpPr>
        <p:sp>
          <p:nvSpPr>
            <p:cNvPr id="3" name="Freeform 57"/>
            <p:cNvSpPr>
              <a:spLocks noEditPoints="1"/>
            </p:cNvSpPr>
            <p:nvPr/>
          </p:nvSpPr>
          <p:spPr bwMode="auto">
            <a:xfrm>
              <a:off x="2416175" y="925513"/>
              <a:ext cx="87313" cy="88900"/>
            </a:xfrm>
            <a:custGeom>
              <a:avLst/>
              <a:gdLst/>
              <a:ahLst/>
              <a:cxnLst>
                <a:cxn ang="0">
                  <a:pos x="17" y="0"/>
                </a:cxn>
                <a:cxn ang="0">
                  <a:pos x="0" y="16"/>
                </a:cxn>
                <a:cxn ang="0">
                  <a:pos x="17" y="33"/>
                </a:cxn>
                <a:cxn ang="0">
                  <a:pos x="33" y="16"/>
                </a:cxn>
                <a:cxn ang="0">
                  <a:pos x="33" y="16"/>
                </a:cxn>
                <a:cxn ang="0">
                  <a:pos x="17" y="0"/>
                </a:cxn>
                <a:cxn ang="0">
                  <a:pos x="17" y="31"/>
                </a:cxn>
                <a:cxn ang="0">
                  <a:pos x="2" y="16"/>
                </a:cxn>
                <a:cxn ang="0">
                  <a:pos x="17" y="2"/>
                </a:cxn>
                <a:cxn ang="0">
                  <a:pos x="31" y="16"/>
                </a:cxn>
                <a:cxn ang="0">
                  <a:pos x="17" y="31"/>
                </a:cxn>
              </a:cxnLst>
              <a:rect l="0" t="0" r="r" b="b"/>
              <a:pathLst>
                <a:path w="33" h="33">
                  <a:moveTo>
                    <a:pt x="17" y="0"/>
                  </a:moveTo>
                  <a:cubicBezTo>
                    <a:pt x="8" y="0"/>
                    <a:pt x="0" y="7"/>
                    <a:pt x="0" y="16"/>
                  </a:cubicBezTo>
                  <a:cubicBezTo>
                    <a:pt x="0" y="25"/>
                    <a:pt x="8" y="33"/>
                    <a:pt x="17" y="33"/>
                  </a:cubicBezTo>
                  <a:cubicBezTo>
                    <a:pt x="26" y="33"/>
                    <a:pt x="33" y="25"/>
                    <a:pt x="33" y="16"/>
                  </a:cubicBezTo>
                  <a:cubicBezTo>
                    <a:pt x="33" y="16"/>
                    <a:pt x="33" y="16"/>
                    <a:pt x="33" y="16"/>
                  </a:cubicBezTo>
                  <a:cubicBezTo>
                    <a:pt x="33" y="7"/>
                    <a:pt x="26" y="0"/>
                    <a:pt x="17" y="0"/>
                  </a:cubicBezTo>
                  <a:close/>
                  <a:moveTo>
                    <a:pt x="17" y="31"/>
                  </a:moveTo>
                  <a:cubicBezTo>
                    <a:pt x="9" y="31"/>
                    <a:pt x="2" y="24"/>
                    <a:pt x="2" y="16"/>
                  </a:cubicBezTo>
                  <a:cubicBezTo>
                    <a:pt x="2" y="8"/>
                    <a:pt x="9" y="2"/>
                    <a:pt x="17" y="2"/>
                  </a:cubicBezTo>
                  <a:cubicBezTo>
                    <a:pt x="25" y="2"/>
                    <a:pt x="31" y="8"/>
                    <a:pt x="31" y="16"/>
                  </a:cubicBezTo>
                  <a:cubicBezTo>
                    <a:pt x="31" y="24"/>
                    <a:pt x="25" y="31"/>
                    <a:pt x="17" y="31"/>
                  </a:cubicBez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4" name="Freeform 58"/>
            <p:cNvSpPr>
              <a:spLocks noEditPoints="1"/>
            </p:cNvSpPr>
            <p:nvPr/>
          </p:nvSpPr>
          <p:spPr bwMode="auto">
            <a:xfrm>
              <a:off x="2443163" y="944563"/>
              <a:ext cx="36513" cy="47625"/>
            </a:xfrm>
            <a:custGeom>
              <a:avLst/>
              <a:gdLst/>
              <a:ahLst/>
              <a:cxnLst>
                <a:cxn ang="0">
                  <a:pos x="14" y="5"/>
                </a:cxn>
                <a:cxn ang="0">
                  <a:pos x="6" y="0"/>
                </a:cxn>
                <a:cxn ang="0">
                  <a:pos x="0" y="0"/>
                </a:cxn>
                <a:cxn ang="0">
                  <a:pos x="0" y="18"/>
                </a:cxn>
                <a:cxn ang="0">
                  <a:pos x="3" y="18"/>
                </a:cxn>
                <a:cxn ang="0">
                  <a:pos x="3" y="11"/>
                </a:cxn>
                <a:cxn ang="0">
                  <a:pos x="6" y="11"/>
                </a:cxn>
                <a:cxn ang="0">
                  <a:pos x="11" y="16"/>
                </a:cxn>
                <a:cxn ang="0">
                  <a:pos x="11" y="18"/>
                </a:cxn>
                <a:cxn ang="0">
                  <a:pos x="14" y="18"/>
                </a:cxn>
                <a:cxn ang="0">
                  <a:pos x="14" y="15"/>
                </a:cxn>
                <a:cxn ang="0">
                  <a:pos x="10" y="10"/>
                </a:cxn>
                <a:cxn ang="0">
                  <a:pos x="14" y="5"/>
                </a:cxn>
                <a:cxn ang="0">
                  <a:pos x="6" y="9"/>
                </a:cxn>
                <a:cxn ang="0">
                  <a:pos x="3" y="9"/>
                </a:cxn>
                <a:cxn ang="0">
                  <a:pos x="3" y="2"/>
                </a:cxn>
                <a:cxn ang="0">
                  <a:pos x="6" y="2"/>
                </a:cxn>
                <a:cxn ang="0">
                  <a:pos x="11" y="5"/>
                </a:cxn>
                <a:cxn ang="0">
                  <a:pos x="6" y="9"/>
                </a:cxn>
              </a:cxnLst>
              <a:rect l="0" t="0" r="r" b="b"/>
              <a:pathLst>
                <a:path w="14" h="18">
                  <a:moveTo>
                    <a:pt x="14" y="5"/>
                  </a:moveTo>
                  <a:cubicBezTo>
                    <a:pt x="14" y="1"/>
                    <a:pt x="10" y="0"/>
                    <a:pt x="6" y="0"/>
                  </a:cubicBezTo>
                  <a:cubicBezTo>
                    <a:pt x="0" y="0"/>
                    <a:pt x="0" y="0"/>
                    <a:pt x="0" y="0"/>
                  </a:cubicBezTo>
                  <a:cubicBezTo>
                    <a:pt x="0" y="18"/>
                    <a:pt x="0" y="18"/>
                    <a:pt x="0" y="18"/>
                  </a:cubicBezTo>
                  <a:cubicBezTo>
                    <a:pt x="3" y="18"/>
                    <a:pt x="3" y="18"/>
                    <a:pt x="3" y="18"/>
                  </a:cubicBezTo>
                  <a:cubicBezTo>
                    <a:pt x="3" y="11"/>
                    <a:pt x="3" y="11"/>
                    <a:pt x="3" y="11"/>
                  </a:cubicBezTo>
                  <a:cubicBezTo>
                    <a:pt x="6" y="11"/>
                    <a:pt x="6" y="11"/>
                    <a:pt x="6" y="11"/>
                  </a:cubicBezTo>
                  <a:cubicBezTo>
                    <a:pt x="10" y="11"/>
                    <a:pt x="11" y="12"/>
                    <a:pt x="11" y="16"/>
                  </a:cubicBezTo>
                  <a:cubicBezTo>
                    <a:pt x="11" y="17"/>
                    <a:pt x="11" y="18"/>
                    <a:pt x="11" y="18"/>
                  </a:cubicBezTo>
                  <a:cubicBezTo>
                    <a:pt x="14" y="18"/>
                    <a:pt x="14" y="18"/>
                    <a:pt x="14" y="18"/>
                  </a:cubicBezTo>
                  <a:cubicBezTo>
                    <a:pt x="14" y="18"/>
                    <a:pt x="14" y="17"/>
                    <a:pt x="14" y="15"/>
                  </a:cubicBezTo>
                  <a:cubicBezTo>
                    <a:pt x="14" y="12"/>
                    <a:pt x="12" y="10"/>
                    <a:pt x="10" y="10"/>
                  </a:cubicBezTo>
                  <a:cubicBezTo>
                    <a:pt x="12" y="9"/>
                    <a:pt x="14" y="8"/>
                    <a:pt x="14" y="5"/>
                  </a:cubicBezTo>
                  <a:close/>
                  <a:moveTo>
                    <a:pt x="6" y="9"/>
                  </a:moveTo>
                  <a:cubicBezTo>
                    <a:pt x="3" y="9"/>
                    <a:pt x="3" y="9"/>
                    <a:pt x="3" y="9"/>
                  </a:cubicBezTo>
                  <a:cubicBezTo>
                    <a:pt x="3" y="2"/>
                    <a:pt x="3" y="2"/>
                    <a:pt x="3" y="2"/>
                  </a:cubicBezTo>
                  <a:cubicBezTo>
                    <a:pt x="6" y="2"/>
                    <a:pt x="6" y="2"/>
                    <a:pt x="6" y="2"/>
                  </a:cubicBezTo>
                  <a:cubicBezTo>
                    <a:pt x="9" y="2"/>
                    <a:pt x="11" y="3"/>
                    <a:pt x="11" y="5"/>
                  </a:cubicBezTo>
                  <a:cubicBezTo>
                    <a:pt x="11" y="8"/>
                    <a:pt x="9" y="9"/>
                    <a:pt x="6" y="9"/>
                  </a:cubicBez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5" name="Freeform 59"/>
            <p:cNvSpPr>
              <a:spLocks/>
            </p:cNvSpPr>
            <p:nvPr/>
          </p:nvSpPr>
          <p:spPr bwMode="auto">
            <a:xfrm>
              <a:off x="1227138" y="925513"/>
              <a:ext cx="276225" cy="366713"/>
            </a:xfrm>
            <a:custGeom>
              <a:avLst/>
              <a:gdLst/>
              <a:ahLst/>
              <a:cxnLst>
                <a:cxn ang="0">
                  <a:pos x="52" y="231"/>
                </a:cxn>
                <a:cxn ang="0">
                  <a:pos x="121" y="231"/>
                </a:cxn>
                <a:cxn ang="0">
                  <a:pos x="121" y="61"/>
                </a:cxn>
                <a:cxn ang="0">
                  <a:pos x="174" y="61"/>
                </a:cxn>
                <a:cxn ang="0">
                  <a:pos x="174" y="0"/>
                </a:cxn>
                <a:cxn ang="0">
                  <a:pos x="0" y="0"/>
                </a:cxn>
                <a:cxn ang="0">
                  <a:pos x="0" y="61"/>
                </a:cxn>
                <a:cxn ang="0">
                  <a:pos x="52" y="61"/>
                </a:cxn>
                <a:cxn ang="0">
                  <a:pos x="52" y="231"/>
                </a:cxn>
              </a:cxnLst>
              <a:rect l="0" t="0" r="r" b="b"/>
              <a:pathLst>
                <a:path w="174" h="231">
                  <a:moveTo>
                    <a:pt x="52" y="231"/>
                  </a:moveTo>
                  <a:lnTo>
                    <a:pt x="121" y="231"/>
                  </a:lnTo>
                  <a:lnTo>
                    <a:pt x="121" y="61"/>
                  </a:lnTo>
                  <a:lnTo>
                    <a:pt x="174" y="61"/>
                  </a:lnTo>
                  <a:lnTo>
                    <a:pt x="174" y="0"/>
                  </a:lnTo>
                  <a:lnTo>
                    <a:pt x="0" y="0"/>
                  </a:lnTo>
                  <a:lnTo>
                    <a:pt x="0" y="61"/>
                  </a:lnTo>
                  <a:lnTo>
                    <a:pt x="52" y="61"/>
                  </a:lnTo>
                  <a:lnTo>
                    <a:pt x="52" y="231"/>
                  </a:ln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6" name="Rectangle 60"/>
            <p:cNvSpPr>
              <a:spLocks noChangeArrowheads="1"/>
            </p:cNvSpPr>
            <p:nvPr/>
          </p:nvSpPr>
          <p:spPr bwMode="auto">
            <a:xfrm>
              <a:off x="1876425" y="925513"/>
              <a:ext cx="107950" cy="366713"/>
            </a:xfrm>
            <a:prstGeom prst="rect">
              <a:avLst/>
            </a:prstGeom>
            <a:grpFill/>
            <a:ln w="9525">
              <a:noFill/>
              <a:miter lim="800000"/>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7" name="Freeform 61"/>
            <p:cNvSpPr>
              <a:spLocks/>
            </p:cNvSpPr>
            <p:nvPr/>
          </p:nvSpPr>
          <p:spPr bwMode="auto">
            <a:xfrm>
              <a:off x="2001838" y="925513"/>
              <a:ext cx="401638" cy="366713"/>
            </a:xfrm>
            <a:custGeom>
              <a:avLst/>
              <a:gdLst/>
              <a:ahLst/>
              <a:cxnLst>
                <a:cxn ang="0">
                  <a:pos x="83" y="231"/>
                </a:cxn>
                <a:cxn ang="0">
                  <a:pos x="132" y="164"/>
                </a:cxn>
                <a:cxn ang="0">
                  <a:pos x="170" y="231"/>
                </a:cxn>
                <a:cxn ang="0">
                  <a:pos x="253" y="231"/>
                </a:cxn>
                <a:cxn ang="0">
                  <a:pos x="172" y="106"/>
                </a:cxn>
                <a:cxn ang="0">
                  <a:pos x="249" y="0"/>
                </a:cxn>
                <a:cxn ang="0">
                  <a:pos x="164" y="0"/>
                </a:cxn>
                <a:cxn ang="0">
                  <a:pos x="132" y="49"/>
                </a:cxn>
                <a:cxn ang="0">
                  <a:pos x="105" y="0"/>
                </a:cxn>
                <a:cxn ang="0">
                  <a:pos x="21" y="0"/>
                </a:cxn>
                <a:cxn ang="0">
                  <a:pos x="92" y="106"/>
                </a:cxn>
                <a:cxn ang="0">
                  <a:pos x="0" y="231"/>
                </a:cxn>
                <a:cxn ang="0">
                  <a:pos x="83" y="231"/>
                </a:cxn>
              </a:cxnLst>
              <a:rect l="0" t="0" r="r" b="b"/>
              <a:pathLst>
                <a:path w="253" h="231">
                  <a:moveTo>
                    <a:pt x="83" y="231"/>
                  </a:moveTo>
                  <a:lnTo>
                    <a:pt x="132" y="164"/>
                  </a:lnTo>
                  <a:lnTo>
                    <a:pt x="170" y="231"/>
                  </a:lnTo>
                  <a:lnTo>
                    <a:pt x="253" y="231"/>
                  </a:lnTo>
                  <a:lnTo>
                    <a:pt x="172" y="106"/>
                  </a:lnTo>
                  <a:lnTo>
                    <a:pt x="249" y="0"/>
                  </a:lnTo>
                  <a:lnTo>
                    <a:pt x="164" y="0"/>
                  </a:lnTo>
                  <a:lnTo>
                    <a:pt x="132" y="49"/>
                  </a:lnTo>
                  <a:lnTo>
                    <a:pt x="105" y="0"/>
                  </a:lnTo>
                  <a:lnTo>
                    <a:pt x="21" y="0"/>
                  </a:lnTo>
                  <a:lnTo>
                    <a:pt x="92" y="106"/>
                  </a:lnTo>
                  <a:lnTo>
                    <a:pt x="0" y="231"/>
                  </a:lnTo>
                  <a:lnTo>
                    <a:pt x="83" y="231"/>
                  </a:ln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8" name="Rectangle 62"/>
            <p:cNvSpPr>
              <a:spLocks noChangeArrowheads="1"/>
            </p:cNvSpPr>
            <p:nvPr/>
          </p:nvSpPr>
          <p:spPr bwMode="auto">
            <a:xfrm>
              <a:off x="1089025" y="925513"/>
              <a:ext cx="109538" cy="366713"/>
            </a:xfrm>
            <a:prstGeom prst="rect">
              <a:avLst/>
            </a:prstGeom>
            <a:grpFill/>
            <a:ln w="9525">
              <a:noFill/>
              <a:miter lim="800000"/>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9" name="Freeform 63"/>
            <p:cNvSpPr>
              <a:spLocks/>
            </p:cNvSpPr>
            <p:nvPr/>
          </p:nvSpPr>
          <p:spPr bwMode="auto">
            <a:xfrm>
              <a:off x="727075" y="917575"/>
              <a:ext cx="327025" cy="382588"/>
            </a:xfrm>
            <a:custGeom>
              <a:avLst/>
              <a:gdLst/>
              <a:ahLst/>
              <a:cxnLst>
                <a:cxn ang="0">
                  <a:pos x="72" y="143"/>
                </a:cxn>
                <a:cxn ang="0">
                  <a:pos x="123" y="121"/>
                </a:cxn>
                <a:cxn ang="0">
                  <a:pos x="102" y="86"/>
                </a:cxn>
                <a:cxn ang="0">
                  <a:pos x="72" y="103"/>
                </a:cxn>
                <a:cxn ang="0">
                  <a:pos x="42" y="71"/>
                </a:cxn>
                <a:cxn ang="0">
                  <a:pos x="72" y="40"/>
                </a:cxn>
                <a:cxn ang="0">
                  <a:pos x="102" y="57"/>
                </a:cxn>
                <a:cxn ang="0">
                  <a:pos x="123" y="22"/>
                </a:cxn>
                <a:cxn ang="0">
                  <a:pos x="72" y="0"/>
                </a:cxn>
                <a:cxn ang="0">
                  <a:pos x="0" y="71"/>
                </a:cxn>
                <a:cxn ang="0">
                  <a:pos x="0" y="72"/>
                </a:cxn>
                <a:cxn ang="0">
                  <a:pos x="72" y="143"/>
                </a:cxn>
              </a:cxnLst>
              <a:rect l="0" t="0" r="r" b="b"/>
              <a:pathLst>
                <a:path w="123" h="143">
                  <a:moveTo>
                    <a:pt x="72" y="143"/>
                  </a:moveTo>
                  <a:cubicBezTo>
                    <a:pt x="92" y="143"/>
                    <a:pt x="110" y="135"/>
                    <a:pt x="123" y="121"/>
                  </a:cubicBezTo>
                  <a:cubicBezTo>
                    <a:pt x="102" y="86"/>
                    <a:pt x="102" y="86"/>
                    <a:pt x="102" y="86"/>
                  </a:cubicBezTo>
                  <a:cubicBezTo>
                    <a:pt x="96" y="96"/>
                    <a:pt x="84" y="103"/>
                    <a:pt x="72" y="103"/>
                  </a:cubicBezTo>
                  <a:cubicBezTo>
                    <a:pt x="54" y="103"/>
                    <a:pt x="42" y="89"/>
                    <a:pt x="42" y="71"/>
                  </a:cubicBezTo>
                  <a:cubicBezTo>
                    <a:pt x="42" y="54"/>
                    <a:pt x="54" y="40"/>
                    <a:pt x="72" y="40"/>
                  </a:cubicBezTo>
                  <a:cubicBezTo>
                    <a:pt x="84" y="40"/>
                    <a:pt x="96" y="47"/>
                    <a:pt x="102" y="57"/>
                  </a:cubicBezTo>
                  <a:cubicBezTo>
                    <a:pt x="123" y="22"/>
                    <a:pt x="123" y="22"/>
                    <a:pt x="123" y="22"/>
                  </a:cubicBezTo>
                  <a:cubicBezTo>
                    <a:pt x="110" y="8"/>
                    <a:pt x="92" y="0"/>
                    <a:pt x="72" y="0"/>
                  </a:cubicBezTo>
                  <a:cubicBezTo>
                    <a:pt x="32" y="0"/>
                    <a:pt x="0" y="32"/>
                    <a:pt x="0" y="71"/>
                  </a:cubicBezTo>
                  <a:cubicBezTo>
                    <a:pt x="0" y="72"/>
                    <a:pt x="0" y="72"/>
                    <a:pt x="0" y="72"/>
                  </a:cubicBezTo>
                  <a:cubicBezTo>
                    <a:pt x="0" y="111"/>
                    <a:pt x="32" y="143"/>
                    <a:pt x="72" y="143"/>
                  </a:cubicBez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10" name="Freeform 64"/>
            <p:cNvSpPr>
              <a:spLocks noEditPoints="1"/>
            </p:cNvSpPr>
            <p:nvPr/>
          </p:nvSpPr>
          <p:spPr bwMode="auto">
            <a:xfrm>
              <a:off x="1533525" y="925513"/>
              <a:ext cx="315913" cy="366713"/>
            </a:xfrm>
            <a:custGeom>
              <a:avLst/>
              <a:gdLst/>
              <a:ahLst/>
              <a:cxnLst>
                <a:cxn ang="0">
                  <a:pos x="41" y="96"/>
                </a:cxn>
                <a:cxn ang="0">
                  <a:pos x="67" y="137"/>
                </a:cxn>
                <a:cxn ang="0">
                  <a:pos x="119" y="137"/>
                </a:cxn>
                <a:cxn ang="0">
                  <a:pos x="77" y="82"/>
                </a:cxn>
                <a:cxn ang="0">
                  <a:pos x="102" y="43"/>
                </a:cxn>
                <a:cxn ang="0">
                  <a:pos x="91" y="13"/>
                </a:cxn>
                <a:cxn ang="0">
                  <a:pos x="54" y="0"/>
                </a:cxn>
                <a:cxn ang="0">
                  <a:pos x="0" y="0"/>
                </a:cxn>
                <a:cxn ang="0">
                  <a:pos x="0" y="137"/>
                </a:cxn>
                <a:cxn ang="0">
                  <a:pos x="41" y="137"/>
                </a:cxn>
                <a:cxn ang="0">
                  <a:pos x="41" y="96"/>
                </a:cxn>
                <a:cxn ang="0">
                  <a:pos x="41" y="29"/>
                </a:cxn>
                <a:cxn ang="0">
                  <a:pos x="62" y="35"/>
                </a:cxn>
                <a:cxn ang="0">
                  <a:pos x="66" y="46"/>
                </a:cxn>
                <a:cxn ang="0">
                  <a:pos x="41" y="62"/>
                </a:cxn>
                <a:cxn ang="0">
                  <a:pos x="41" y="29"/>
                </a:cxn>
              </a:cxnLst>
              <a:rect l="0" t="0" r="r" b="b"/>
              <a:pathLst>
                <a:path w="119" h="137">
                  <a:moveTo>
                    <a:pt x="41" y="96"/>
                  </a:moveTo>
                  <a:cubicBezTo>
                    <a:pt x="67" y="137"/>
                    <a:pt x="67" y="137"/>
                    <a:pt x="67" y="137"/>
                  </a:cubicBezTo>
                  <a:cubicBezTo>
                    <a:pt x="119" y="137"/>
                    <a:pt x="119" y="137"/>
                    <a:pt x="119" y="137"/>
                  </a:cubicBezTo>
                  <a:cubicBezTo>
                    <a:pt x="77" y="82"/>
                    <a:pt x="77" y="82"/>
                    <a:pt x="77" y="82"/>
                  </a:cubicBezTo>
                  <a:cubicBezTo>
                    <a:pt x="92" y="77"/>
                    <a:pt x="102" y="62"/>
                    <a:pt x="102" y="43"/>
                  </a:cubicBezTo>
                  <a:cubicBezTo>
                    <a:pt x="102" y="31"/>
                    <a:pt x="99" y="20"/>
                    <a:pt x="91" y="13"/>
                  </a:cubicBezTo>
                  <a:cubicBezTo>
                    <a:pt x="82" y="4"/>
                    <a:pt x="70" y="0"/>
                    <a:pt x="54" y="0"/>
                  </a:cubicBezTo>
                  <a:cubicBezTo>
                    <a:pt x="0" y="0"/>
                    <a:pt x="0" y="0"/>
                    <a:pt x="0" y="0"/>
                  </a:cubicBezTo>
                  <a:cubicBezTo>
                    <a:pt x="0" y="137"/>
                    <a:pt x="0" y="137"/>
                    <a:pt x="0" y="137"/>
                  </a:cubicBezTo>
                  <a:cubicBezTo>
                    <a:pt x="41" y="137"/>
                    <a:pt x="41" y="137"/>
                    <a:pt x="41" y="137"/>
                  </a:cubicBezTo>
                  <a:lnTo>
                    <a:pt x="41" y="96"/>
                  </a:lnTo>
                  <a:close/>
                  <a:moveTo>
                    <a:pt x="41" y="29"/>
                  </a:moveTo>
                  <a:cubicBezTo>
                    <a:pt x="48" y="29"/>
                    <a:pt x="57" y="30"/>
                    <a:pt x="62" y="35"/>
                  </a:cubicBezTo>
                  <a:cubicBezTo>
                    <a:pt x="64" y="37"/>
                    <a:pt x="66" y="41"/>
                    <a:pt x="66" y="46"/>
                  </a:cubicBezTo>
                  <a:cubicBezTo>
                    <a:pt x="66" y="57"/>
                    <a:pt x="58" y="61"/>
                    <a:pt x="41" y="62"/>
                  </a:cubicBezTo>
                  <a:lnTo>
                    <a:pt x="41" y="29"/>
                  </a:lnTo>
                  <a:close/>
                </a:path>
              </a:pathLst>
            </a:cu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11" name="Oval 65"/>
            <p:cNvSpPr>
              <a:spLocks noChangeArrowheads="1"/>
            </p:cNvSpPr>
            <p:nvPr/>
          </p:nvSpPr>
          <p:spPr bwMode="auto">
            <a:xfrm>
              <a:off x="1074738" y="755650"/>
              <a:ext cx="136525" cy="139700"/>
            </a:xfrm>
            <a:prstGeom prst="ellipse">
              <a:avLst/>
            </a:pr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sp>
          <p:nvSpPr>
            <p:cNvPr id="12" name="Oval 66"/>
            <p:cNvSpPr>
              <a:spLocks noChangeArrowheads="1"/>
            </p:cNvSpPr>
            <p:nvPr/>
          </p:nvSpPr>
          <p:spPr bwMode="auto">
            <a:xfrm>
              <a:off x="1860550" y="1322388"/>
              <a:ext cx="138113" cy="136525"/>
            </a:xfrm>
            <a:prstGeom prst="ellipse">
              <a:avLst/>
            </a:prstGeom>
            <a:grpFill/>
            <a:ln w="9525">
              <a:noFill/>
              <a:round/>
              <a:headEnd/>
              <a:tailEnd/>
            </a:ln>
          </p:spPr>
          <p:txBody>
            <a:bodyPr/>
            <a:lstStyle/>
            <a:p>
              <a:pPr defTabSz="914400">
                <a:defRPr/>
              </a:pPr>
              <a:endParaRPr lang="en-US" dirty="0">
                <a:solidFill>
                  <a:srgbClr xmlns:mc="http://schemas.openxmlformats.org/markup-compatibility/2006" xmlns:a14="http://schemas.microsoft.com/office/drawing/2010/main" val="3E4554" mc:Ignorable=""/>
                </a:solidFill>
                <a:latin typeface="+mn-lt"/>
                <a:cs typeface="+mn-cs"/>
              </a:endParaRPr>
            </a:p>
          </p:txBody>
        </p:sp>
      </p:gr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380593"/>
            <a:ext cx="4040188" cy="374557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380593"/>
            <a:ext cx="4041775" cy="374557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lum bright="-20000" contrast="-40000"/>
          </a:blip>
          <a:srcRect/>
          <a:stretch>
            <a:fillRect/>
          </a:stretch>
        </p:blipFill>
        <p:spPr bwMode="auto">
          <a:xfrm>
            <a:off x="5378450" y="3119446"/>
            <a:ext cx="1447800" cy="606425"/>
          </a:xfrm>
          <a:prstGeom prst="rect">
            <a:avLst/>
          </a:prstGeom>
          <a:noFill/>
          <a:ln w="12700" cap="rnd">
            <a:noFill/>
            <a:round/>
            <a:headEnd/>
            <a:tailEnd/>
          </a:ln>
        </p:spPr>
      </p:pic>
      <p:pic>
        <p:nvPicPr>
          <p:cNvPr id="3" name="Picture 4" descr="\\Mvfs\projects\Citrix\09-0127 SynergySummit Event Support\Mark_Keynote\PNG\circle_trans.png"/>
          <p:cNvPicPr>
            <a:picLocks noChangeAspect="1" noChangeArrowheads="1"/>
          </p:cNvPicPr>
          <p:nvPr userDrawn="1"/>
        </p:nvPicPr>
        <p:blipFill>
          <a:blip r:embed="rId3">
            <a:lum bright="-44000"/>
          </a:blip>
          <a:srcRect/>
          <a:stretch>
            <a:fillRect/>
          </a:stretch>
        </p:blipFill>
        <p:spPr bwMode="auto">
          <a:xfrm>
            <a:off x="2709868" y="76200"/>
            <a:ext cx="6769099" cy="6650038"/>
          </a:xfrm>
          <a:prstGeom prst="rect">
            <a:avLst/>
          </a:prstGeom>
          <a:noFill/>
          <a:ln w="9525">
            <a:noFill/>
            <a:miter lim="800000"/>
            <a:headEnd/>
            <a:tailEnd/>
          </a:ln>
        </p:spPr>
      </p:pic>
    </p:spTree>
  </p:cSld>
  <p:clrMapOvr>
    <a:masterClrMapping/>
  </p:clrMapOvr>
  <p:transition xmlns:p14="http://schemas.microsoft.com/office/powerpoint/2010/mai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Big Item w/ bullets">
    <p:spTree>
      <p:nvGrpSpPr>
        <p:cNvPr id="1" name=""/>
        <p:cNvGrpSpPr/>
        <p:nvPr/>
      </p:nvGrpSpPr>
      <p:grpSpPr>
        <a:xfrm>
          <a:off x="0" y="0"/>
          <a:ext cx="0" cy="0"/>
          <a:chOff x="0" y="0"/>
          <a:chExt cx="0" cy="0"/>
        </a:xfrm>
      </p:grpSpPr>
      <p:pic>
        <p:nvPicPr>
          <p:cNvPr id="5" name="Picture 5" descr="citrix_shiny_logo.png"/>
          <p:cNvPicPr>
            <a:picLocks noChangeAspect="1"/>
          </p:cNvPicPr>
          <p:nvPr userDrawn="1"/>
        </p:nvPicPr>
        <p:blipFill>
          <a:blip r:embed="rId2"/>
          <a:srcRect/>
          <a:stretch>
            <a:fillRect/>
          </a:stretch>
        </p:blipFill>
        <p:spPr bwMode="black">
          <a:xfrm>
            <a:off x="5729288" y="6415088"/>
            <a:ext cx="730250" cy="285750"/>
          </a:xfrm>
          <a:prstGeom prst="rect">
            <a:avLst/>
          </a:prstGeom>
          <a:noFill/>
          <a:ln w="9525">
            <a:noFill/>
            <a:miter lim="800000"/>
            <a:headEnd/>
            <a:tailEnd/>
          </a:ln>
        </p:spPr>
      </p:pic>
      <p:sp>
        <p:nvSpPr>
          <p:cNvPr id="3" name="Content Placeholder 2"/>
          <p:cNvSpPr>
            <a:spLocks noGrp="1"/>
          </p:cNvSpPr>
          <p:nvPr>
            <p:ph idx="1"/>
          </p:nvPr>
        </p:nvSpPr>
        <p:spPr>
          <a:xfrm>
            <a:off x="4905377" y="2434453"/>
            <a:ext cx="6925841" cy="1317284"/>
          </a:xfrm>
          <a:prstGeom prst="rect">
            <a:avLst/>
          </a:prstGeom>
        </p:spPr>
        <p:txBody>
          <a:bodyPr anchor="ctr"/>
          <a:lstStyle>
            <a:lvl1pPr marL="228600" indent="-228600">
              <a:lnSpc>
                <a:spcPct val="80000"/>
              </a:lnSpc>
              <a:spcBef>
                <a:spcPts val="1200"/>
              </a:spcBef>
              <a:spcAft>
                <a:spcPts val="600"/>
              </a:spcAft>
              <a:buClr>
                <a:schemeClr val="tx1">
                  <a:lumMod val="65000"/>
                </a:schemeClr>
              </a:buClr>
              <a:defRPr sz="3200"/>
            </a:lvl1pPr>
            <a:lvl2pPr marL="857250" indent="-450850">
              <a:buClr>
                <a:schemeClr val="tx1">
                  <a:lumMod val="65000"/>
                </a:schemeClr>
              </a:buClr>
              <a:buNone/>
              <a:defRPr sz="2400"/>
            </a:lvl2pPr>
            <a:lvl3pPr>
              <a:buNone/>
              <a:defRPr/>
            </a:lvl3pPr>
            <a:lvl4pPr>
              <a:buNone/>
              <a:defRPr sz="3600"/>
            </a:lvl4pPr>
            <a:lvl5pPr>
              <a:defRPr sz="3600"/>
            </a:lvl5pPr>
          </a:lstStyle>
          <a:p>
            <a:pPr lvl="0"/>
            <a:r>
              <a:rPr lang="en-US" smtClean="0"/>
              <a:t>Click to edit Master text styles</a:t>
            </a:r>
          </a:p>
        </p:txBody>
      </p:sp>
      <p:sp>
        <p:nvSpPr>
          <p:cNvPr id="4" name="Text Placeholder 16"/>
          <p:cNvSpPr>
            <a:spLocks noGrp="1"/>
          </p:cNvSpPr>
          <p:nvPr>
            <p:ph type="body" sz="quarter" idx="11"/>
          </p:nvPr>
        </p:nvSpPr>
        <p:spPr>
          <a:xfrm>
            <a:off x="233273" y="2525386"/>
            <a:ext cx="4672107" cy="1137304"/>
          </a:xfrm>
          <a:prstGeom prst="rect">
            <a:avLst/>
          </a:prstGeom>
        </p:spPr>
        <p:txBody>
          <a:bodyPr anchor="ctr"/>
          <a:lstStyle>
            <a:lvl1pPr marL="0" indent="0" algn="ctr" rtl="0" eaLnBrk="1" fontAlgn="base" hangingPunct="1">
              <a:lnSpc>
                <a:spcPct val="85000"/>
              </a:lnSpc>
              <a:spcBef>
                <a:spcPct val="0"/>
              </a:spcBef>
              <a:spcAft>
                <a:spcPct val="0"/>
              </a:spcAft>
              <a:buClr>
                <a:schemeClr val="tx2"/>
              </a:buClr>
              <a:buFont typeface="Times" pitchFamily="1" charset="0"/>
              <a:buNone/>
              <a:defRPr lang="en-US" sz="54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Up">
    <p:spTree>
      <p:nvGrpSpPr>
        <p:cNvPr id="1" name=""/>
        <p:cNvGrpSpPr/>
        <p:nvPr/>
      </p:nvGrpSpPr>
      <p:grpSpPr>
        <a:xfrm>
          <a:off x="0" y="0"/>
          <a:ext cx="0" cy="0"/>
          <a:chOff x="0" y="0"/>
          <a:chExt cx="0" cy="0"/>
        </a:xfrm>
      </p:grpSpPr>
      <p:sp>
        <p:nvSpPr>
          <p:cNvPr id="11" name="Rectangle 11"/>
          <p:cNvSpPr>
            <a:spLocks noGrp="1"/>
          </p:cNvSpPr>
          <p:nvPr>
            <p:ph sz="quarter" idx="15"/>
          </p:nvPr>
        </p:nvSpPr>
        <p:spPr>
          <a:xfrm>
            <a:off x="406294" y="1143000"/>
            <a:ext cx="10766795" cy="5181600"/>
          </a:xfrm>
          <a:prstGeom prst="rect">
            <a:avLst/>
          </a:prstGeom>
        </p:spPr>
        <p:txBody>
          <a:bodyPr>
            <a:normAutofit/>
          </a:bodyPr>
          <a:lstStyle>
            <a:lvl1pPr marL="225425" indent="-225425">
              <a:buFont typeface="Arial"/>
              <a:buChar char="•"/>
              <a:defRPr sz="2800" b="1"/>
            </a:lvl1pPr>
            <a:lvl2pPr marL="400050" indent="-174625">
              <a:spcBef>
                <a:spcPts val="0"/>
              </a:spcBef>
              <a:buFont typeface="Arial" pitchFamily="34" charset="0"/>
              <a:buChar char="•"/>
              <a:defRPr sz="2400"/>
            </a:lvl2pPr>
            <a:lvl3pPr marL="635000" indent="-228600">
              <a:spcBef>
                <a:spcPts val="0"/>
              </a:spcBef>
              <a:buFont typeface="Arial"/>
              <a:buChar cha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p:txBody>
      </p:sp>
      <p:sp>
        <p:nvSpPr>
          <p:cNvPr id="13" name="Rectangle 8"/>
          <p:cNvSpPr>
            <a:spLocks noGrp="1"/>
          </p:cNvSpPr>
          <p:nvPr>
            <p:ph type="body" sz="quarter" idx="13"/>
          </p:nvPr>
        </p:nvSpPr>
        <p:spPr>
          <a:xfrm>
            <a:off x="406294" y="381000"/>
            <a:ext cx="10766795" cy="533400"/>
          </a:xfrm>
          <a:prstGeom prst="rect">
            <a:avLst/>
          </a:prstGeom>
          <a:solidFill>
            <a:schemeClr val="tx1">
              <a:lumMod val="75000"/>
              <a:lumOff val="25000"/>
            </a:schemeClr>
          </a:solidFill>
        </p:spPr>
        <p:txBody>
          <a:bodyPr anchor="ctr">
            <a:noAutofit/>
          </a:bodyPr>
          <a:lstStyle>
            <a:lvl1pPr>
              <a:lnSpc>
                <a:spcPct val="100000"/>
              </a:lnSpc>
              <a:spcBef>
                <a:spcPts val="0"/>
              </a:spcBef>
              <a:defRPr lang="en-US" sz="2800" b="0" baseline="0" dirty="0">
                <a:solidFill>
                  <a:schemeClr val="bg1"/>
                </a:solidFill>
                <a:latin typeface="+mn-lt"/>
                <a:ea typeface="+mn-ea"/>
                <a:cs typeface="+mn-cs"/>
              </a:defRPr>
            </a:lvl1pPr>
          </a:lstStyle>
          <a:p>
            <a:pPr lvl="0"/>
            <a:r>
              <a:rPr lang="en-US" smtClean="0"/>
              <a:t>Click to edit Master text styles</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Blank (no logo or page number)">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5" name="Rectangle 62"/>
          <p:cNvSpPr>
            <a:spLocks noChangeArrowheads="1"/>
          </p:cNvSpPr>
          <p:nvPr/>
        </p:nvSpPr>
        <p:spPr bwMode="auto">
          <a:xfrm>
            <a:off x="839788" y="4641850"/>
            <a:ext cx="184150" cy="325438"/>
          </a:xfrm>
          <a:prstGeom prst="rect">
            <a:avLst/>
          </a:prstGeom>
          <a:noFill/>
          <a:ln w="9525">
            <a:noFill/>
            <a:miter lim="800000"/>
            <a:headEnd/>
            <a:tailEnd/>
          </a:ln>
          <a:effectLst/>
        </p:spPr>
        <p:txBody>
          <a:bodyPr wrap="none">
            <a:spAutoFit/>
          </a:bodyPr>
          <a:lstStyle/>
          <a:p>
            <a:pPr algn="l" defTabSz="457200" rtl="0" eaLnBrk="0" fontAlgn="base" hangingPunct="0">
              <a:lnSpc>
                <a:spcPct val="70000"/>
              </a:lnSpc>
              <a:spcBef>
                <a:spcPct val="35000"/>
              </a:spcBef>
              <a:spcAft>
                <a:spcPct val="15000"/>
              </a:spcAft>
              <a:buClr>
                <a:srgbClr xmlns:mc="http://schemas.openxmlformats.org/markup-compatibility/2006" xmlns:a14="http://schemas.microsoft.com/office/drawing/2010/main" val="7AA426" mc:Ignorable=""/>
              </a:buClr>
              <a:buSzPct val="95000"/>
              <a:buFont typeface="Times" pitchFamily="1" charset="0"/>
              <a:buNone/>
              <a:defRPr/>
            </a:pPr>
            <a:endParaRPr lang="en-US" kern="1200">
              <a:solidFill>
                <a:srgbClr xmlns:mc="http://schemas.openxmlformats.org/markup-compatibility/2006" xmlns:a14="http://schemas.microsoft.com/office/drawing/2010/main" val="FFFFFF" mc:Ignorable=""/>
              </a:solidFill>
              <a:latin typeface="Arial" charset="0"/>
              <a:ea typeface="+mn-ea"/>
              <a:cs typeface="Arial" charset="0"/>
            </a:endParaRPr>
          </a:p>
        </p:txBody>
      </p:sp>
      <p:sp>
        <p:nvSpPr>
          <p:cNvPr id="309251" name="Rectangle 8"/>
          <p:cNvSpPr>
            <a:spLocks noGrp="1" noChangeArrowheads="1"/>
          </p:cNvSpPr>
          <p:nvPr>
            <p:ph type="ctrTitle" hasCustomPrompt="1"/>
          </p:nvPr>
        </p:nvSpPr>
        <p:spPr>
          <a:xfrm>
            <a:off x="2412205" y="2428875"/>
            <a:ext cx="4772025" cy="1242041"/>
          </a:xfrm>
        </p:spPr>
        <p:txBody>
          <a:bodyPr/>
          <a:lstStyle>
            <a:lvl1pPr algn="l">
              <a:defRPr sz="360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cs typeface="Arial" pitchFamily="34" charset="0"/>
              </a:defRPr>
            </a:lvl1pPr>
          </a:lstStyle>
          <a:p>
            <a:r>
              <a:rPr lang="en-US" dirty="0" smtClean="0"/>
              <a:t>Click to edit Master </a:t>
            </a:r>
            <a:br>
              <a:rPr lang="en-US" dirty="0" smtClean="0"/>
            </a:br>
            <a:r>
              <a:rPr lang="en-US" dirty="0" smtClean="0"/>
              <a:t>title style</a:t>
            </a:r>
            <a:endParaRPr lang="en-US" dirty="0"/>
          </a:p>
        </p:txBody>
      </p:sp>
      <p:sp>
        <p:nvSpPr>
          <p:cNvPr id="309252" name="Rectangle 15"/>
          <p:cNvSpPr>
            <a:spLocks noGrp="1" noChangeArrowheads="1"/>
          </p:cNvSpPr>
          <p:nvPr>
            <p:ph type="subTitle" idx="1"/>
          </p:nvPr>
        </p:nvSpPr>
        <p:spPr>
          <a:xfrm>
            <a:off x="2402680" y="3714750"/>
            <a:ext cx="4791075" cy="657225"/>
          </a:xfrm>
          <a:prstGeom prst="rect">
            <a:avLst/>
          </a:prstGeom>
        </p:spPr>
        <p:txBody>
          <a:bodyPr/>
          <a:lstStyle>
            <a:lvl1pPr marL="0" indent="0" algn="l">
              <a:spcBef>
                <a:spcPct val="0"/>
              </a:spcBef>
              <a:spcAft>
                <a:spcPct val="0"/>
              </a:spcAft>
              <a:buFont typeface="Times" pitchFamily="1" charset="0"/>
              <a:buNone/>
              <a:defRPr sz="2000">
                <a:solidFill>
                  <a:schemeClr val="tx1">
                    <a:lumMod val="65000"/>
                  </a:schemeClr>
                </a:solidFill>
                <a:latin typeface="+mj-lt"/>
                <a:cs typeface="Arial" pitchFamily="34" charset="0"/>
              </a:defRPr>
            </a:lvl1pPr>
          </a:lstStyle>
          <a:p>
            <a:r>
              <a:rPr lang="en-US" smtClean="0"/>
              <a:t>Click to edit Master subtitle style</a:t>
            </a:r>
            <a:endParaRPr lang="en-US" dirty="0"/>
          </a:p>
        </p:txBody>
      </p:sp>
      <p:pic>
        <p:nvPicPr>
          <p:cNvPr id="1027" name="Picture 3" descr="\\Mvfs\projects\Citrix\09-0127 SynergySummit Event Support\Mark_Keynote\PNG\citrix_logo_small.png"/>
          <p:cNvPicPr>
            <a:picLocks noChangeAspect="1" noChangeArrowheads="1"/>
          </p:cNvPicPr>
          <p:nvPr userDrawn="1"/>
        </p:nvPicPr>
        <p:blipFill>
          <a:blip r:embed="rId2" cstate="screen">
            <a:lum bright="-20000" contrast="-40000"/>
          </a:blip>
          <a:srcRect/>
          <a:stretch>
            <a:fillRect/>
          </a:stretch>
        </p:blipFill>
        <p:spPr bwMode="auto">
          <a:xfrm>
            <a:off x="9666287" y="3188493"/>
            <a:ext cx="1143000" cy="481013"/>
          </a:xfrm>
          <a:prstGeom prst="rect">
            <a:avLst/>
          </a:prstGeom>
          <a:noFill/>
          <a:ln w="12700" cap="rnd">
            <a:noFill/>
            <a:round/>
            <a:headEnd/>
            <a:tailEnd/>
          </a:ln>
        </p:spPr>
      </p:pic>
      <p:pic>
        <p:nvPicPr>
          <p:cNvPr id="7" name="Picture 4" descr="\\Mvfs\projects\Citrix\09-0127 SynergySummit Event Support\Mark_Keynote\PNG\circle_trans.png"/>
          <p:cNvPicPr>
            <a:picLocks noChangeAspect="1" noChangeArrowheads="1"/>
          </p:cNvPicPr>
          <p:nvPr userDrawn="1"/>
        </p:nvPicPr>
        <p:blipFill>
          <a:blip r:embed="rId3" cstate="screen">
            <a:lum bright="-44000"/>
          </a:blip>
          <a:srcRect/>
          <a:stretch>
            <a:fillRect/>
          </a:stretch>
        </p:blipFill>
        <p:spPr bwMode="auto">
          <a:xfrm>
            <a:off x="1414460" y="76200"/>
            <a:ext cx="6767515" cy="6650512"/>
          </a:xfrm>
          <a:prstGeom prst="rect">
            <a:avLst/>
          </a:prstGeom>
          <a:noFill/>
        </p:spPr>
      </p:pic>
    </p:spTree>
    <p:extLst>
      <p:ext uri="{BB962C8B-B14F-4D97-AF65-F5344CB8AC3E}">
        <p14:creationId xmlns:p14="http://schemas.microsoft.com/office/powerpoint/2010/main" val="37042109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eaLnBrk="1" fontAlgn="base" hangingPunct="1">
              <a:lnSpc>
                <a:spcPct val="85000"/>
              </a:lnSpc>
              <a:spcBef>
                <a:spcPct val="0"/>
              </a:spcBef>
              <a:spcAft>
                <a:spcPct val="0"/>
              </a:spcAft>
              <a:defRPr lang="en-US" sz="3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774700" y="1471613"/>
            <a:ext cx="5240338" cy="4627562"/>
          </a:xfrm>
          <a:prstGeom prst="rect">
            <a:avLst/>
          </a:prstGeom>
        </p:spPr>
        <p:txBody>
          <a:bodyPr/>
          <a:lstStyle>
            <a:lvl1pPr>
              <a:buClr>
                <a:schemeClr val="tx1">
                  <a:lumMod val="65000"/>
                </a:schemeClr>
              </a:buClr>
              <a:defRPr sz="2800"/>
            </a:lvl1pPr>
            <a:lvl2pPr>
              <a:buClr>
                <a:schemeClr val="tx1">
                  <a:lumMod val="65000"/>
                </a:schemeClr>
              </a:buClr>
              <a:defRPr sz="2400"/>
            </a:lvl2pPr>
            <a:lvl3pPr>
              <a:buClr>
                <a:schemeClr val="tx1">
                  <a:lumMod val="65000"/>
                </a:schemeClr>
              </a:buClr>
              <a:defRPr sz="2000"/>
            </a:lvl3pPr>
            <a:lvl4pPr>
              <a:buClr>
                <a:schemeClr val="tx1">
                  <a:lumMod val="65000"/>
                </a:schemeClr>
              </a:buClr>
              <a:defRPr sz="1800"/>
            </a:lvl4pPr>
            <a:lvl5pPr>
              <a:buClr>
                <a:schemeClr val="tx1">
                  <a:lumMod val="6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67438" y="1471613"/>
            <a:ext cx="5241925" cy="4627562"/>
          </a:xfrm>
          <a:prstGeom prst="rect">
            <a:avLst/>
          </a:prstGeom>
        </p:spPr>
        <p:txBody>
          <a:bodyPr/>
          <a:lstStyle>
            <a:lvl1pPr>
              <a:buClr>
                <a:schemeClr val="tx1">
                  <a:lumMod val="65000"/>
                </a:schemeClr>
              </a:buClr>
              <a:defRPr sz="2800"/>
            </a:lvl1pPr>
            <a:lvl2pPr>
              <a:buClr>
                <a:schemeClr val="tx1">
                  <a:lumMod val="65000"/>
                </a:schemeClr>
              </a:buClr>
              <a:defRPr sz="2400"/>
            </a:lvl2pPr>
            <a:lvl3pPr>
              <a:buClr>
                <a:schemeClr val="tx1">
                  <a:lumMod val="65000"/>
                </a:schemeClr>
              </a:buClr>
              <a:defRPr sz="2000"/>
            </a:lvl3pPr>
            <a:lvl4pPr>
              <a:buClr>
                <a:schemeClr val="tx1">
                  <a:lumMod val="65000"/>
                </a:schemeClr>
              </a:buClr>
              <a:defRPr sz="1800"/>
            </a:lvl4pPr>
            <a:lvl5pPr>
              <a:buClr>
                <a:schemeClr val="tx1">
                  <a:lumMod val="6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noChangeArrowheads="1"/>
          </p:cNvPicPr>
          <p:nvPr userDrawn="1"/>
        </p:nvPicPr>
        <p:blipFill>
          <a:blip r:embed="rId2" cstate="screen">
            <a:lum contrast="-40000"/>
          </a:blip>
          <a:srcRect/>
          <a:stretch>
            <a:fillRect/>
          </a:stretch>
        </p:blipFill>
        <p:spPr bwMode="auto">
          <a:xfrm>
            <a:off x="5669869" y="6383627"/>
            <a:ext cx="849086" cy="356647"/>
          </a:xfrm>
          <a:prstGeom prst="rect">
            <a:avLst/>
          </a:prstGeom>
          <a:noFill/>
          <a:ln w="12700" cap="rnd">
            <a:noFill/>
            <a:round/>
            <a:headEnd/>
            <a:tailEnd/>
          </a:ln>
        </p:spPr>
      </p:pic>
    </p:spTree>
    <p:extLst>
      <p:ext uri="{BB962C8B-B14F-4D97-AF65-F5344CB8AC3E}">
        <p14:creationId xmlns:p14="http://schemas.microsoft.com/office/powerpoint/2010/main" val="18772397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74706" y="1471613"/>
            <a:ext cx="10634663" cy="462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3"/>
          <p:cNvSpPr>
            <a:spLocks noGrp="1" noChangeArrowheads="1"/>
          </p:cNvSpPr>
          <p:nvPr>
            <p:ph type="sldNum" sz="quarter" idx="10"/>
          </p:nvPr>
        </p:nvSpPr>
        <p:spPr>
          <a:ln/>
        </p:spPr>
        <p:txBody>
          <a:bodyPr/>
          <a:lstStyle>
            <a:lvl1pPr>
              <a:defRPr/>
            </a:lvl1pPr>
          </a:lstStyle>
          <a:p>
            <a:pPr>
              <a:defRPr/>
            </a:pPr>
            <a:fld id="{48D7C88C-D90B-4880-BFD4-08AADD6ED2B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9" y="1411557"/>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7"/>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9" y="1411561"/>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74879"/>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4" y="1411561"/>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9"/>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4"/>
            <a:ext cx="12188826" cy="619125"/>
          </a:xfrm>
          <a:solidFill>
            <a:srgbClr xmlns:mc="http://schemas.openxmlformats.org/markup-compatibility/2006" xmlns:a14="http://schemas.microsoft.com/office/drawing/2010/main" val="FFFF99" mc:Ignorable=""/>
          </a:solidFill>
        </p:spPr>
        <p:txBody>
          <a:bodyPr lIns="152394" tIns="76197" rIns="152394" bIns="76197" anchor="b">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2"/>
          <p:cNvSpPr>
            <a:spLocks noChangeArrowheads="1"/>
          </p:cNvSpPr>
          <p:nvPr/>
        </p:nvSpPr>
        <p:spPr bwMode="auto">
          <a:xfrm>
            <a:off x="839793" y="4641850"/>
            <a:ext cx="184731" cy="286232"/>
          </a:xfrm>
          <a:prstGeom prst="rect">
            <a:avLst/>
          </a:prstGeom>
          <a:noFill/>
          <a:ln w="9525">
            <a:noFill/>
            <a:miter lim="800000"/>
            <a:headEnd/>
            <a:tailEnd/>
          </a:ln>
          <a:effectLst/>
        </p:spPr>
        <p:txBody>
          <a:bodyPr wrap="none">
            <a:spAutoFit/>
          </a:bodyPr>
          <a:lstStyle/>
          <a:p>
            <a:pPr eaLnBrk="0" hangingPunct="0">
              <a:lnSpc>
                <a:spcPct val="70000"/>
              </a:lnSpc>
              <a:spcBef>
                <a:spcPct val="35000"/>
              </a:spcBef>
              <a:spcAft>
                <a:spcPct val="15000"/>
              </a:spcAft>
              <a:buClr>
                <a:srgbClr xmlns:mc="http://schemas.openxmlformats.org/markup-compatibility/2006" xmlns:a14="http://schemas.microsoft.com/office/drawing/2010/main" val="7AA426" mc:Ignorable=""/>
              </a:buClr>
              <a:buSzPct val="95000"/>
              <a:buFont typeface="Times" pitchFamily="1" charset="0"/>
              <a:buNone/>
              <a:defRPr/>
            </a:pPr>
            <a:endParaRPr lang="en-US">
              <a:solidFill>
                <a:srgbClr xmlns:mc="http://schemas.openxmlformats.org/markup-compatibility/2006" xmlns:a14="http://schemas.microsoft.com/office/drawing/2010/main" val="FFFFFF" mc:Ignorable=""/>
              </a:solidFill>
            </a:endParaRPr>
          </a:p>
        </p:txBody>
      </p:sp>
      <p:sp>
        <p:nvSpPr>
          <p:cNvPr id="5" name="Rectangle 80"/>
          <p:cNvSpPr>
            <a:spLocks noChangeArrowheads="1"/>
          </p:cNvSpPr>
          <p:nvPr/>
        </p:nvSpPr>
        <p:spPr bwMode="invGray">
          <a:xfrm>
            <a:off x="6881816" y="6556383"/>
            <a:ext cx="2151062" cy="301625"/>
          </a:xfrm>
          <a:prstGeom prst="rect">
            <a:avLst/>
          </a:prstGeom>
          <a:noFill/>
          <a:ln w="9525">
            <a:noFill/>
            <a:miter lim="800000"/>
            <a:headEnd/>
            <a:tailEnd/>
          </a:ln>
          <a:effectLst/>
        </p:spPr>
        <p:txBody>
          <a:bodyPr wrap="none" anchor="ctr"/>
          <a:lstStyle/>
          <a:p>
            <a:pPr algn="ctr">
              <a:defRPr/>
            </a:pPr>
            <a:endParaRPr lang="en-US">
              <a:solidFill>
                <a:srgbClr xmlns:mc="http://schemas.openxmlformats.org/markup-compatibility/2006" xmlns:a14="http://schemas.microsoft.com/office/drawing/2010/main" val="FFFFFF" mc:Ignorable=""/>
              </a:solidFill>
            </a:endParaRPr>
          </a:p>
        </p:txBody>
      </p:sp>
      <p:pic>
        <p:nvPicPr>
          <p:cNvPr id="6" name="Picture 3"/>
          <p:cNvPicPr>
            <a:picLocks noChangeAspect="1" noChangeArrowheads="1"/>
          </p:cNvPicPr>
          <p:nvPr userDrawn="1"/>
        </p:nvPicPr>
        <p:blipFill>
          <a:blip r:embed="rId2"/>
          <a:srcRect/>
          <a:stretch>
            <a:fillRect/>
          </a:stretch>
        </p:blipFill>
        <p:spPr bwMode="invGray">
          <a:xfrm>
            <a:off x="8837617" y="5791208"/>
            <a:ext cx="2741613" cy="714375"/>
          </a:xfrm>
          <a:prstGeom prst="rect">
            <a:avLst/>
          </a:prstGeom>
          <a:noFill/>
          <a:ln w="9525">
            <a:noFill/>
            <a:miter lim="800000"/>
            <a:headEnd/>
            <a:tailEnd/>
          </a:ln>
        </p:spPr>
      </p:pic>
      <p:sp>
        <p:nvSpPr>
          <p:cNvPr id="7" name="Line 6"/>
          <p:cNvSpPr>
            <a:spLocks noChangeShapeType="1"/>
          </p:cNvSpPr>
          <p:nvPr userDrawn="1"/>
        </p:nvSpPr>
        <p:spPr bwMode="gray">
          <a:xfrm>
            <a:off x="0" y="5489575"/>
            <a:ext cx="12188825" cy="0"/>
          </a:xfrm>
          <a:prstGeom prst="line">
            <a:avLst/>
          </a:prstGeom>
          <a:noFill/>
          <a:ln w="38100">
            <a:solidFill>
              <a:srgbClr xmlns:mc="http://schemas.openxmlformats.org/markup-compatibility/2006" xmlns:a14="http://schemas.microsoft.com/office/drawing/2010/main" val="939CB3" mc:Ignorable=""/>
            </a:solidFill>
            <a:round/>
            <a:headEnd/>
            <a:tailEnd/>
          </a:ln>
          <a:effectLst/>
        </p:spPr>
        <p:txBody>
          <a:bodyPr/>
          <a:lstStyle/>
          <a:p>
            <a:pPr algn="ctr">
              <a:defRPr/>
            </a:pPr>
            <a:endParaRPr lang="en-US">
              <a:solidFill>
                <a:srgbClr xmlns:mc="http://schemas.openxmlformats.org/markup-compatibility/2006" xmlns:a14="http://schemas.microsoft.com/office/drawing/2010/main" val="FFFFFF" mc:Ignorable=""/>
              </a:solidFill>
              <a:latin typeface="Arial" pitchFamily="34" charset="0"/>
            </a:endParaRPr>
          </a:p>
        </p:txBody>
      </p:sp>
      <p:sp>
        <p:nvSpPr>
          <p:cNvPr id="309251" name="Rectangle 8"/>
          <p:cNvSpPr>
            <a:spLocks noGrp="1" noChangeArrowheads="1"/>
          </p:cNvSpPr>
          <p:nvPr>
            <p:ph type="ctrTitle"/>
          </p:nvPr>
        </p:nvSpPr>
        <p:spPr>
          <a:xfrm>
            <a:off x="788994" y="1895483"/>
            <a:ext cx="10021887" cy="671513"/>
          </a:xfrm>
        </p:spPr>
        <p:txBody>
          <a:bodyPr/>
          <a:lstStyle>
            <a:lvl1pPr>
              <a:defRPr sz="4000"/>
            </a:lvl1pPr>
          </a:lstStyle>
          <a:p>
            <a:r>
              <a:rPr lang="en-US"/>
              <a:t>Click to edit Master title style</a:t>
            </a:r>
          </a:p>
        </p:txBody>
      </p:sp>
      <p:sp>
        <p:nvSpPr>
          <p:cNvPr id="309252" name="Rectangle 15"/>
          <p:cNvSpPr>
            <a:spLocks noGrp="1" noChangeArrowheads="1"/>
          </p:cNvSpPr>
          <p:nvPr>
            <p:ph type="subTitle" idx="1"/>
          </p:nvPr>
        </p:nvSpPr>
        <p:spPr>
          <a:xfrm>
            <a:off x="788989" y="2695583"/>
            <a:ext cx="10029825" cy="657225"/>
          </a:xfrm>
        </p:spPr>
        <p:txBody>
          <a:bodyPr/>
          <a:lstStyle>
            <a:lvl1pPr marL="0" indent="0">
              <a:spcBef>
                <a:spcPct val="0"/>
              </a:spcBef>
              <a:spcAft>
                <a:spcPct val="0"/>
              </a:spcAft>
              <a:buFont typeface="Times" pitchFamily="1" charset="0"/>
              <a:buNone/>
              <a:defRPr sz="2400"/>
            </a:lvl1pPr>
          </a:lstStyle>
          <a:p>
            <a:r>
              <a:rPr lang="en-US"/>
              <a:t>Click to edit Master subtitle style</a:t>
            </a:r>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74706" y="1471613"/>
            <a:ext cx="10634663" cy="462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3"/>
          <p:cNvSpPr>
            <a:spLocks noGrp="1" noChangeArrowheads="1"/>
          </p:cNvSpPr>
          <p:nvPr>
            <p:ph type="sldNum" sz="quarter" idx="10"/>
          </p:nvPr>
        </p:nvSpPr>
        <p:spPr>
          <a:ln/>
        </p:spPr>
        <p:txBody>
          <a:bodyPr/>
          <a:lstStyle>
            <a:lvl1pPr>
              <a:defRPr/>
            </a:lvl1pPr>
          </a:lstStyle>
          <a:p>
            <a:pPr>
              <a:defRPr/>
            </a:pPr>
            <a:fld id="{F3774040-BAD0-4D37-A0FD-67242D9E222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8" y="4406908"/>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8"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8" y="4406908"/>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8"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471613"/>
            <a:ext cx="5240338"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9" y="1471613"/>
            <a:ext cx="5241925"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3"/>
          <p:cNvSpPr>
            <a:spLocks noGrp="1" noChangeArrowheads="1"/>
          </p:cNvSpPr>
          <p:nvPr>
            <p:ph type="sldNum" sz="quarter" idx="10"/>
          </p:nvPr>
        </p:nvSpPr>
        <p:spPr>
          <a:ln/>
        </p:spPr>
        <p:txBody>
          <a:bodyPr/>
          <a:lstStyle>
            <a:lvl1pPr>
              <a:defRPr/>
            </a:lvl1pPr>
          </a:lstStyle>
          <a:p>
            <a:pPr>
              <a:defRPr/>
            </a:pPr>
            <a:fld id="{DB2E0619-0DE2-4417-A787-632BDA3C153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3"/>
          <p:cNvSpPr>
            <a:spLocks noGrp="1" noChangeArrowheads="1"/>
          </p:cNvSpPr>
          <p:nvPr>
            <p:ph type="sldNum" sz="quarter" idx="10"/>
          </p:nvPr>
        </p:nvSpPr>
        <p:spPr>
          <a:ln/>
        </p:spPr>
        <p:txBody>
          <a:bodyPr/>
          <a:lstStyle>
            <a:lvl1pPr>
              <a:defRPr/>
            </a:lvl1pPr>
          </a:lstStyle>
          <a:p>
            <a:pPr>
              <a:defRPr/>
            </a:pPr>
            <a:fld id="{1E3C1BF9-5E38-408E-8148-17D497FC9885}"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3"/>
          <p:cNvSpPr>
            <a:spLocks noGrp="1" noChangeArrowheads="1"/>
          </p:cNvSpPr>
          <p:nvPr>
            <p:ph type="sldNum" sz="quarter" idx="10"/>
          </p:nvPr>
        </p:nvSpPr>
        <p:spPr>
          <a:ln/>
        </p:spPr>
        <p:txBody>
          <a:bodyPr/>
          <a:lstStyle>
            <a:lvl1pPr>
              <a:defRPr/>
            </a:lvl1pPr>
          </a:lstStyle>
          <a:p>
            <a:pPr>
              <a:defRPr/>
            </a:pPr>
            <a:fld id="{72B7FF22-4608-4B10-8D3D-C1D141E9482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w/ surface">
    <p:spTree>
      <p:nvGrpSpPr>
        <p:cNvPr id="1" name=""/>
        <p:cNvGrpSpPr/>
        <p:nvPr/>
      </p:nvGrpSpPr>
      <p:grpSpPr>
        <a:xfrm>
          <a:off x="0" y="0"/>
          <a:ext cx="0" cy="0"/>
          <a:chOff x="0" y="0"/>
          <a:chExt cx="0" cy="0"/>
        </a:xfrm>
      </p:grpSpPr>
      <p:sp>
        <p:nvSpPr>
          <p:cNvPr id="2" name="Rectangle 2"/>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42136C10-2052-4A3C-8BED-1F4F7361BD4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Point w Subhea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508921" y="3285663"/>
            <a:ext cx="9170988" cy="524341"/>
          </a:xfrm>
        </p:spPr>
        <p:txBody>
          <a:bodyPr anchor="b"/>
          <a:lstStyle>
            <a:lvl1pPr algn="ctr" rtl="0" fontAlgn="base">
              <a:lnSpc>
                <a:spcPct val="75000"/>
              </a:lnSpc>
              <a:spcBef>
                <a:spcPct val="0"/>
              </a:spcBef>
              <a:spcAft>
                <a:spcPct val="0"/>
              </a:spcAft>
              <a:buNone/>
              <a:defRPr lang="en-US" sz="7200" b="1" kern="1200" spc="-150" dirty="0" smtClean="0">
                <a:solidFill>
                  <a:schemeClr val="bg1">
                    <a:lumMod val="20000"/>
                    <a:lumOff val="80000"/>
                  </a:schemeClr>
                </a:solidFill>
                <a:effectLst>
                  <a:outerShdw blurRad="177800" dist="25400" dir="5520000" sx="101000" sy="101000" algn="ctr" rotWithShape="0">
                    <a:prstClr val="black">
                      <a:alpha val="91000"/>
                    </a:prstClr>
                  </a:outerShdw>
                </a:effectLst>
                <a:latin typeface="+mj-lt"/>
                <a:ea typeface="+mn-ea"/>
                <a:cs typeface="Arial" charset="0"/>
                <a:sym typeface="Arial" charset="0"/>
              </a:defRPr>
            </a:lvl1pPr>
          </a:lstStyle>
          <a:p>
            <a:pPr lvl="0"/>
            <a:r>
              <a:rPr lang="en-US" dirty="0" smtClean="0"/>
              <a:t>Click to edit Master text styles</a:t>
            </a:r>
          </a:p>
        </p:txBody>
      </p:sp>
      <p:sp>
        <p:nvSpPr>
          <p:cNvPr id="17" name="Text Placeholder 16"/>
          <p:cNvSpPr>
            <a:spLocks noGrp="1"/>
          </p:cNvSpPr>
          <p:nvPr>
            <p:ph type="body" sz="quarter" idx="11"/>
          </p:nvPr>
        </p:nvSpPr>
        <p:spPr>
          <a:xfrm>
            <a:off x="1758161" y="4450704"/>
            <a:ext cx="8672513" cy="363537"/>
          </a:xfrm>
        </p:spPr>
        <p:txBody>
          <a:bodyPr/>
          <a:lstStyle>
            <a:lvl1pPr algn="ctr">
              <a:buNone/>
              <a:defRPr sz="3200">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Users-Apps">
    <p:spTree>
      <p:nvGrpSpPr>
        <p:cNvPr id="1" name=""/>
        <p:cNvGrpSpPr/>
        <p:nvPr/>
      </p:nvGrpSpPr>
      <p:grpSpPr>
        <a:xfrm>
          <a:off x="0" y="0"/>
          <a:ext cx="0" cy="0"/>
          <a:chOff x="0" y="0"/>
          <a:chExt cx="0" cy="0"/>
        </a:xfrm>
      </p:grpSpPr>
      <p:sp>
        <p:nvSpPr>
          <p:cNvPr id="2" name="TextBox 8195"/>
          <p:cNvSpPr txBox="1">
            <a:spLocks noChangeArrowheads="1"/>
          </p:cNvSpPr>
          <p:nvPr userDrawn="1"/>
        </p:nvSpPr>
        <p:spPr bwMode="auto">
          <a:xfrm>
            <a:off x="714523" y="5070476"/>
            <a:ext cx="922047"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Users</a:t>
            </a:r>
          </a:p>
        </p:txBody>
      </p:sp>
      <p:sp>
        <p:nvSpPr>
          <p:cNvPr id="3" name="TextBox 8196"/>
          <p:cNvSpPr txBox="1">
            <a:spLocks noChangeArrowheads="1"/>
          </p:cNvSpPr>
          <p:nvPr userDrawn="1"/>
        </p:nvSpPr>
        <p:spPr bwMode="auto">
          <a:xfrm>
            <a:off x="10555099" y="5080001"/>
            <a:ext cx="827470"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Apps</a:t>
            </a:r>
          </a:p>
        </p:txBody>
      </p:sp>
      <p:pic>
        <p:nvPicPr>
          <p:cNvPr id="4" name="Picture 6" descr="asianEye"/>
          <p:cNvPicPr>
            <a:picLocks noChangeAspect="1" noChangeArrowheads="1"/>
          </p:cNvPicPr>
          <p:nvPr userDrawn="1"/>
        </p:nvPicPr>
        <p:blipFill>
          <a:blip r:embed="rId2"/>
          <a:srcRect l="1532"/>
          <a:stretch>
            <a:fillRect/>
          </a:stretch>
        </p:blipFill>
        <p:spPr bwMode="auto">
          <a:xfrm>
            <a:off x="-60323" y="1855796"/>
            <a:ext cx="2447925" cy="3038475"/>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pic>
        <p:nvPicPr>
          <p:cNvPr id="5" name="Picture 7" descr="matrixNumbers"/>
          <p:cNvPicPr>
            <a:picLocks noChangeAspect="1" noChangeArrowheads="1"/>
          </p:cNvPicPr>
          <p:nvPr userDrawn="1"/>
        </p:nvPicPr>
        <p:blipFill>
          <a:blip r:embed="rId3"/>
          <a:srcRect/>
          <a:stretch>
            <a:fillRect/>
          </a:stretch>
        </p:blipFill>
        <p:spPr bwMode="auto">
          <a:xfrm>
            <a:off x="9707568" y="1843096"/>
            <a:ext cx="2490787" cy="3151187"/>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D1C56180-8603-414D-AB3A-8F6E5748C477}"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ll Users-Apps">
    <p:spTree>
      <p:nvGrpSpPr>
        <p:cNvPr id="1" name=""/>
        <p:cNvGrpSpPr/>
        <p:nvPr/>
      </p:nvGrpSpPr>
      <p:grpSpPr>
        <a:xfrm>
          <a:off x="0" y="0"/>
          <a:ext cx="0" cy="0"/>
          <a:chOff x="0" y="0"/>
          <a:chExt cx="0" cy="0"/>
        </a:xfrm>
      </p:grpSpPr>
      <p:pic>
        <p:nvPicPr>
          <p:cNvPr id="2"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3"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4"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5"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C7CA77C3-B157-44E6-8F95-273F4DE3D415}"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mall Users-Apps w Title">
    <p:spTree>
      <p:nvGrpSpPr>
        <p:cNvPr id="1" name=""/>
        <p:cNvGrpSpPr/>
        <p:nvPr/>
      </p:nvGrpSpPr>
      <p:grpSpPr>
        <a:xfrm>
          <a:off x="0" y="0"/>
          <a:ext cx="0" cy="0"/>
          <a:chOff x="0" y="0"/>
          <a:chExt cx="0" cy="0"/>
        </a:xfrm>
      </p:grpSpPr>
      <p:pic>
        <p:nvPicPr>
          <p:cNvPr id="3"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4"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5"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7"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Title 1"/>
          <p:cNvSpPr>
            <a:spLocks noGrp="1"/>
          </p:cNvSpPr>
          <p:nvPr>
            <p:ph type="title"/>
          </p:nvPr>
        </p:nvSpPr>
        <p:spPr>
          <a:xfrm>
            <a:off x="774700" y="692151"/>
            <a:ext cx="10625138" cy="506413"/>
          </a:xfrm>
        </p:spPr>
        <p:txBody>
          <a:bodyPr/>
          <a:lstStyle/>
          <a:p>
            <a:r>
              <a:rPr lang="en-US" smtClean="0"/>
              <a:t>Click to edit Master title style</a:t>
            </a:r>
            <a:endParaRPr lang="en-US"/>
          </a:p>
        </p:txBody>
      </p:sp>
      <p:sp>
        <p:nvSpPr>
          <p:cNvPr id="8"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FAC63BED-AA6E-40FA-91BC-94BDA98C1E3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383" y="2708803"/>
            <a:ext cx="10188431" cy="1317284"/>
          </a:xfrm>
        </p:spPr>
        <p:txBody>
          <a:bodyPr anchor="ctr"/>
          <a:lstStyle>
            <a:lvl1pPr marL="342900" indent="-342900">
              <a:defRPr sz="4400"/>
            </a:lvl1pPr>
            <a:lvl2pPr marL="801688" indent="-395288">
              <a:defRPr sz="3600"/>
            </a:lvl2pPr>
            <a:lvl3pPr>
              <a:buNone/>
              <a:defRPr/>
            </a:lvl3pPr>
            <a:lvl4pPr>
              <a:buNone/>
              <a:defRPr sz="3600"/>
            </a:lvl4pPr>
            <a:lvl5pPr>
              <a:defRPr sz="3600"/>
            </a:lvl5pPr>
          </a:lstStyle>
          <a:p>
            <a:pPr lvl="0"/>
            <a:r>
              <a:rPr lang="en-US" dirty="0" smtClean="0"/>
              <a:t>Click to edit Master text styles</a:t>
            </a:r>
          </a:p>
          <a:p>
            <a:pPr lvl="1"/>
            <a:r>
              <a:rPr lang="en-US" dirty="0" smtClean="0"/>
              <a:t>Second level</a:t>
            </a:r>
          </a:p>
        </p:txBody>
      </p:sp>
      <p:sp>
        <p:nvSpPr>
          <p:cNvPr id="4" name="Rectangle 53"/>
          <p:cNvSpPr>
            <a:spLocks noGrp="1" noChangeArrowheads="1"/>
          </p:cNvSpPr>
          <p:nvPr>
            <p:ph type="sldNum" sz="quarter" idx="10"/>
          </p:nvPr>
        </p:nvSpPr>
        <p:spPr>
          <a:ln/>
        </p:spPr>
        <p:txBody>
          <a:bodyPr/>
          <a:lstStyle>
            <a:lvl1pPr>
              <a:defRPr/>
            </a:lvl1pPr>
          </a:lstStyle>
          <a:p>
            <a:pPr>
              <a:defRPr/>
            </a:pPr>
            <a:fld id="{02C19F52-54EC-4B2D-9484-6B56807566F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er Case Study">
    <p:spTree>
      <p:nvGrpSpPr>
        <p:cNvPr id="1" name=""/>
        <p:cNvGrpSpPr/>
        <p:nvPr/>
      </p:nvGrpSpPr>
      <p:grpSpPr>
        <a:xfrm>
          <a:off x="0" y="0"/>
          <a:ext cx="0" cy="0"/>
          <a:chOff x="0" y="0"/>
          <a:chExt cx="0" cy="0"/>
        </a:xfrm>
      </p:grpSpPr>
      <p:sp>
        <p:nvSpPr>
          <p:cNvPr id="4" name="Rectangle 5"/>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Content Placeholder 2"/>
          <p:cNvSpPr>
            <a:spLocks noGrp="1"/>
          </p:cNvSpPr>
          <p:nvPr>
            <p:ph idx="1"/>
          </p:nvPr>
        </p:nvSpPr>
        <p:spPr>
          <a:xfrm>
            <a:off x="5634682" y="716691"/>
            <a:ext cx="6003796" cy="5511113"/>
          </a:xfrm>
          <a:effectLst>
            <a:outerShdw blurRad="152400" dist="609600" sx="118000" sy="118000" algn="ctr" rotWithShape="0">
              <a:prstClr val="black">
                <a:alpha val="52000"/>
              </a:prstClr>
            </a:outerShdw>
          </a:effectLst>
        </p:spPr>
        <p:txBody>
          <a:bodyPr anchor="ctr"/>
          <a:lstStyle>
            <a:lvl1pPr>
              <a:spcBef>
                <a:spcPts val="800"/>
              </a:spcBef>
              <a:spcAft>
                <a:spcPts val="0"/>
              </a:spcAft>
              <a:defRPr>
                <a:solidFill>
                  <a:schemeClr val="tx1"/>
                </a:solidFill>
              </a:defRPr>
            </a:lvl1pPr>
            <a:lvl2pPr>
              <a:lnSpc>
                <a:spcPct val="100000"/>
              </a:lnSpc>
              <a:defRPr>
                <a:solidFill>
                  <a:schemeClr val="tx1">
                    <a:lumMod val="75000"/>
                  </a:schemeClr>
                </a:solidFill>
              </a:defRPr>
            </a:lvl2pPr>
            <a:lvl3pPr>
              <a:buNone/>
              <a:defRPr>
                <a:solidFill>
                  <a:schemeClr val="tx1">
                    <a:lumMod val="75000"/>
                  </a:schemeClr>
                </a:solidFill>
              </a:defRPr>
            </a:lvl3pPr>
          </a:lstStyle>
          <a:p>
            <a:pPr lvl="0"/>
            <a:r>
              <a:rPr lang="en-US" dirty="0" smtClean="0"/>
              <a:t>Click to edit Master text styles</a:t>
            </a:r>
          </a:p>
          <a:p>
            <a:pPr lvl="1"/>
            <a:r>
              <a:rPr lang="en-US" dirty="0" smtClean="0"/>
              <a:t>Second level</a:t>
            </a:r>
          </a:p>
        </p:txBody>
      </p:sp>
      <p:sp>
        <p:nvSpPr>
          <p:cNvPr id="5"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E5A6F1F5-D0E0-40B0-98D7-AEEA04EE48E7}"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471613"/>
            <a:ext cx="5240338"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9" y="1471613"/>
            <a:ext cx="5241925"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3"/>
          <p:cNvSpPr>
            <a:spLocks noGrp="1" noChangeArrowheads="1"/>
          </p:cNvSpPr>
          <p:nvPr>
            <p:ph type="sldNum" sz="quarter" idx="10"/>
          </p:nvPr>
        </p:nvSpPr>
        <p:spPr>
          <a:ln/>
        </p:spPr>
        <p:txBody>
          <a:bodyPr/>
          <a:lstStyle>
            <a:lvl1pPr>
              <a:defRPr/>
            </a:lvl1pPr>
          </a:lstStyle>
          <a:p>
            <a:pPr>
              <a:defRPr/>
            </a:pPr>
            <a:fld id="{4A90BDA3-ADF7-4475-9A4E-851DBF98EA2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er Case Study Quote">
    <p:spTree>
      <p:nvGrpSpPr>
        <p:cNvPr id="1" name=""/>
        <p:cNvGrpSpPr/>
        <p:nvPr/>
      </p:nvGrpSpPr>
      <p:grpSpPr>
        <a:xfrm>
          <a:off x="0" y="0"/>
          <a:ext cx="0" cy="0"/>
          <a:chOff x="0" y="0"/>
          <a:chExt cx="0" cy="0"/>
        </a:xfrm>
      </p:grpSpPr>
      <p:sp>
        <p:nvSpPr>
          <p:cNvPr id="4" name="Rectangle 5"/>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11" name="Text Placeholder 10"/>
          <p:cNvSpPr>
            <a:spLocks noGrp="1"/>
          </p:cNvSpPr>
          <p:nvPr>
            <p:ph type="body" sz="quarter" idx="10"/>
          </p:nvPr>
        </p:nvSpPr>
        <p:spPr>
          <a:xfrm>
            <a:off x="6101132" y="633047"/>
            <a:ext cx="5335587" cy="3499338"/>
          </a:xfrm>
        </p:spPr>
        <p:txBody>
          <a:bodyPr anchor="b"/>
          <a:lstStyle>
            <a:lvl1pPr marL="120650" indent="-120650" algn="l" rtl="0" fontAlgn="base">
              <a:lnSpc>
                <a:spcPct val="90000"/>
              </a:lnSpc>
              <a:spcBef>
                <a:spcPts val="1300"/>
              </a:spcBef>
              <a:spcAft>
                <a:spcPct val="15000"/>
              </a:spcAft>
              <a:buClr>
                <a:srgbClr xmlns:mc="http://schemas.openxmlformats.org/markup-compatibility/2006" xmlns:a14="http://schemas.microsoft.com/office/drawing/2010/main" val="0046AD" mc:Ignorable=""/>
              </a:buClr>
              <a:buSzPct val="115000"/>
              <a:buNone/>
              <a:tabLst>
                <a:tab pos="3429000" algn="l"/>
              </a:tabLst>
              <a:defRPr lang="en-US" sz="3200" kern="1200" dirty="0">
                <a:solidFill>
                  <a:schemeClr val="tx1"/>
                </a:solidFill>
                <a:latin typeface="Arial" charset="0"/>
                <a:ea typeface="+mn-ea"/>
                <a:cs typeface="+mn-cs"/>
              </a:defRPr>
            </a:lvl1pPr>
          </a:lstStyle>
          <a:p>
            <a:pPr lvl="0"/>
            <a:r>
              <a:rPr lang="en-US" dirty="0" smtClean="0"/>
              <a:t>Click to edit Master text styles</a:t>
            </a:r>
          </a:p>
        </p:txBody>
      </p:sp>
      <p:sp>
        <p:nvSpPr>
          <p:cNvPr id="13" name="Text Placeholder 12"/>
          <p:cNvSpPr>
            <a:spLocks noGrp="1"/>
          </p:cNvSpPr>
          <p:nvPr>
            <p:ph type="body" sz="quarter" idx="11"/>
          </p:nvPr>
        </p:nvSpPr>
        <p:spPr>
          <a:xfrm>
            <a:off x="6100768" y="4386881"/>
            <a:ext cx="5380037" cy="384721"/>
          </a:xfrm>
        </p:spPr>
        <p:txBody>
          <a:bodyPr/>
          <a:lstStyle>
            <a:lvl1pPr marL="114300" indent="-114300" algn="l" rtl="0" fontAlgn="base">
              <a:spcBef>
                <a:spcPct val="0"/>
              </a:spcBef>
              <a:spcAft>
                <a:spcPct val="0"/>
              </a:spcAft>
              <a:buNone/>
              <a:defRPr lang="en-US" sz="2000" i="0" kern="1200" dirty="0" smtClean="0">
                <a:solidFill>
                  <a:schemeClr val="tx1">
                    <a:lumMod val="85000"/>
                  </a:schemeClr>
                </a:solidFill>
                <a:latin typeface="Arial" charset="0"/>
                <a:ea typeface="+mn-ea"/>
                <a:cs typeface="+mn-cs"/>
              </a:defRPr>
            </a:lvl1pPr>
            <a:lvl2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2pPr>
            <a:lvl3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3pPr>
            <a:lvl4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4pPr>
            <a:lvl5pPr>
              <a:buNone/>
              <a:defRPr/>
            </a:lvl5pPr>
          </a:lstStyle>
          <a:p>
            <a:pPr lvl="0"/>
            <a:r>
              <a:rPr lang="en-US" dirty="0" smtClean="0"/>
              <a:t>Click to edit Master text styles</a:t>
            </a:r>
          </a:p>
        </p:txBody>
      </p:sp>
      <p:sp>
        <p:nvSpPr>
          <p:cNvPr id="5" name="Rectangle 53"/>
          <p:cNvSpPr>
            <a:spLocks noGrp="1" noChangeArrowheads="1"/>
          </p:cNvSpPr>
          <p:nvPr>
            <p:ph type="sldNum" sz="quarter" idx="12"/>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ECE7C79B-5349-4A79-8195-27D138158FE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srcRect/>
          <a:stretch>
            <a:fillRect/>
          </a:stretch>
        </p:blipFill>
        <p:spPr bwMode="invGray">
          <a:xfrm>
            <a:off x="3090867" y="2646371"/>
            <a:ext cx="6007101" cy="1563687"/>
          </a:xfrm>
          <a:prstGeom prst="rect">
            <a:avLst/>
          </a:prstGeom>
          <a:noFill/>
          <a:ln w="9525">
            <a:noFill/>
            <a:miter lim="800000"/>
            <a:headEnd/>
            <a:tailEnd/>
          </a:ln>
        </p:spPr>
      </p:pic>
    </p:spTree>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Placeholder">
    <p:spTree>
      <p:nvGrpSpPr>
        <p:cNvPr id="1" name=""/>
        <p:cNvGrpSpPr/>
        <p:nvPr/>
      </p:nvGrpSpPr>
      <p:grpSpPr>
        <a:xfrm>
          <a:off x="0" y="0"/>
          <a:ext cx="0" cy="0"/>
          <a:chOff x="0" y="0"/>
          <a:chExt cx="0" cy="0"/>
        </a:xfrm>
      </p:grpSpPr>
      <p:sp>
        <p:nvSpPr>
          <p:cNvPr id="4" name="Rectangle 12"/>
          <p:cNvSpPr/>
          <p:nvPr userDrawn="1"/>
        </p:nvSpPr>
        <p:spPr>
          <a:xfrm>
            <a:off x="0" y="3000382"/>
            <a:ext cx="12188825" cy="3857625"/>
          </a:xfrm>
          <a:prstGeom prst="rect">
            <a:avLst/>
          </a:prstGeom>
          <a:gradFill flip="none" rotWithShape="1">
            <a:gsLst>
              <a:gs pos="0">
                <a:srgbClr xmlns:mc="http://schemas.openxmlformats.org/markup-compatibility/2006" xmlns:a14="http://schemas.microsoft.com/office/drawing/2010/main" val="000000" mc:Ignorable="">
                  <a:alpha val="83000"/>
                </a:srgbClr>
              </a:gs>
              <a:gs pos="30000">
                <a:srgbClr xmlns:mc="http://schemas.openxmlformats.org/markup-compatibility/2006" xmlns:a14="http://schemas.microsoft.com/office/drawing/2010/main" val="000000" mc:Ignorable="">
                  <a:alpha val="78000"/>
                </a:srgbClr>
              </a:gs>
              <a:gs pos="67000">
                <a:srgbClr xmlns:mc="http://schemas.openxmlformats.org/markup-compatibility/2006" xmlns:a14="http://schemas.microsoft.com/office/drawing/2010/main" val="000000" mc:Ignorable="">
                  <a:alpha val="42000"/>
                </a:srgb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endParaRPr lang="en-US"/>
          </a:p>
        </p:txBody>
      </p:sp>
      <p:pic>
        <p:nvPicPr>
          <p:cNvPr id="5" name="Picture 4"/>
          <p:cNvPicPr>
            <a:picLocks noChangeAspect="1" noChangeArrowheads="1"/>
          </p:cNvPicPr>
          <p:nvPr userDrawn="1"/>
        </p:nvPicPr>
        <p:blipFill>
          <a:blip r:embed="rId2"/>
          <a:srcRect/>
          <a:stretch>
            <a:fillRect/>
          </a:stretch>
        </p:blipFill>
        <p:spPr bwMode="auto">
          <a:xfrm>
            <a:off x="-496888" y="-161925"/>
            <a:ext cx="4246563" cy="5553075"/>
          </a:xfrm>
          <a:prstGeom prst="rect">
            <a:avLst/>
          </a:prstGeom>
          <a:noFill/>
          <a:ln w="9525">
            <a:noFill/>
            <a:miter lim="800000"/>
            <a:headEnd/>
            <a:tailEnd/>
          </a:ln>
        </p:spPr>
      </p:pic>
      <p:pic>
        <p:nvPicPr>
          <p:cNvPr id="7" name="Picture 5" descr="C:\Users\MarkT\Pictures\Icons\System\&amp;System&amp;Library&amp;CoreServices&amp;CoreTypes.png"/>
          <p:cNvPicPr>
            <a:picLocks noChangeAspect="1" noChangeArrowheads="1"/>
          </p:cNvPicPr>
          <p:nvPr userDrawn="1"/>
        </p:nvPicPr>
        <p:blipFill>
          <a:blip r:embed="rId3" cstate="screen"/>
          <a:srcRect l="707" b="-3213"/>
          <a:stretch>
            <a:fillRect/>
          </a:stretch>
        </p:blipFill>
        <p:spPr bwMode="auto">
          <a:xfrm>
            <a:off x="530512" y="1483245"/>
            <a:ext cx="2084565" cy="2166860"/>
          </a:xfrm>
          <a:prstGeom prst="rect">
            <a:avLst/>
          </a:prstGeom>
          <a:noFill/>
          <a:effectLst>
            <a:reflection blurRad="6350" stA="50000" endA="300" endPos="55000" dir="5400000" sy="-100000" algn="bl" rotWithShape="0"/>
          </a:effectLst>
          <a:scene3d>
            <a:camera prst="perspectiveRight"/>
            <a:lightRig rig="threePt" dir="t"/>
          </a:scene3d>
        </p:spPr>
      </p:pic>
      <p:sp>
        <p:nvSpPr>
          <p:cNvPr id="8" name="Oval 15"/>
          <p:cNvSpPr/>
          <p:nvPr userDrawn="1"/>
        </p:nvSpPr>
        <p:spPr bwMode="auto">
          <a:xfrm>
            <a:off x="12715881" y="4970958"/>
            <a:ext cx="4400550" cy="1963251"/>
          </a:xfrm>
          <a:prstGeom prst="ellipse">
            <a:avLst/>
          </a:prstGeom>
          <a:gradFill flip="none" rotWithShape="1">
            <a:gsLst>
              <a:gs pos="0">
                <a:schemeClr val="bg2"/>
              </a:gs>
              <a:gs pos="50000">
                <a:schemeClr val="tx2">
                  <a:shade val="67500"/>
                  <a:satMod val="115000"/>
                  <a:alpha val="45000"/>
                </a:schemeClr>
              </a:gs>
              <a:gs pos="100000">
                <a:schemeClr val="tx2">
                  <a:shade val="100000"/>
                  <a:satMod val="115000"/>
                  <a:alpha val="0"/>
                </a:schemeClr>
              </a:gs>
            </a:gsLst>
            <a:path path="circle">
              <a:fillToRect l="50000" t="50000" r="50000" b="50000"/>
            </a:path>
            <a:tileRect/>
          </a:gradFill>
          <a:ln w="9525" cap="flat" cmpd="sng" algn="ctr">
            <a:noFill/>
            <a:prstDash val="solid"/>
            <a:round/>
            <a:headEnd type="none" w="med" len="med"/>
            <a:tailEnd type="none" w="med" len="med"/>
          </a:ln>
          <a:effectLst>
            <a:softEdge rad="317500"/>
          </a:effectLst>
        </p:spPr>
        <p:txBody>
          <a:bodyPr wrap="none" anchor="ctr"/>
          <a:lstStyle/>
          <a:p>
            <a:pPr algn="ctr" defTabSz="966788">
              <a:defRPr/>
            </a:pPr>
            <a:endParaRPr lang="en-US"/>
          </a:p>
        </p:txBody>
      </p:sp>
      <p:sp>
        <p:nvSpPr>
          <p:cNvPr id="10" name="Oval 16"/>
          <p:cNvSpPr/>
          <p:nvPr userDrawn="1"/>
        </p:nvSpPr>
        <p:spPr bwMode="auto">
          <a:xfrm rot="16200000">
            <a:off x="11992263" y="2628629"/>
            <a:ext cx="5895425" cy="4505326"/>
          </a:xfrm>
          <a:prstGeom prst="ellipse">
            <a:avLst/>
          </a:prstGeom>
          <a:gradFill flip="none" rotWithShape="1">
            <a:gsLst>
              <a:gs pos="0">
                <a:schemeClr val="bg2">
                  <a:alpha val="28000"/>
                </a:schemeClr>
              </a:gs>
              <a:gs pos="50000">
                <a:schemeClr val="tx2">
                  <a:shade val="67500"/>
                  <a:satMod val="115000"/>
                  <a:alpha val="34000"/>
                </a:schemeClr>
              </a:gs>
              <a:gs pos="100000">
                <a:schemeClr val="tx2">
                  <a:shade val="100000"/>
                  <a:satMod val="115000"/>
                  <a:alpha val="0"/>
                </a:schemeClr>
              </a:gs>
            </a:gsLst>
            <a:path path="circle">
              <a:fillToRect l="50000" t="50000" r="50000" b="50000"/>
            </a:path>
            <a:tileRect/>
          </a:gradFill>
          <a:ln w="9525" cap="flat" cmpd="sng" algn="ctr">
            <a:noFill/>
            <a:prstDash val="solid"/>
            <a:round/>
            <a:headEnd type="none" w="med" len="med"/>
            <a:tailEnd type="none" w="med" len="med"/>
          </a:ln>
          <a:effectLst>
            <a:softEdge rad="317500"/>
          </a:effectLst>
        </p:spPr>
        <p:txBody>
          <a:bodyPr wrap="none" anchor="ctr"/>
          <a:lstStyle/>
          <a:p>
            <a:pPr algn="ctr" defTabSz="966788">
              <a:defRPr/>
            </a:pPr>
            <a:endParaRPr lang="en-US"/>
          </a:p>
        </p:txBody>
      </p:sp>
      <p:sp>
        <p:nvSpPr>
          <p:cNvPr id="6" name="Text Placeholder 5"/>
          <p:cNvSpPr>
            <a:spLocks noGrp="1"/>
          </p:cNvSpPr>
          <p:nvPr>
            <p:ph type="body" sz="quarter" idx="12"/>
          </p:nvPr>
        </p:nvSpPr>
        <p:spPr>
          <a:xfrm>
            <a:off x="3052731" y="1438843"/>
            <a:ext cx="7914597" cy="1495563"/>
          </a:xfrm>
        </p:spPr>
        <p:txBody>
          <a:bodyPr anchor="b"/>
          <a:lstStyle>
            <a:lvl1pPr marL="0" indent="0" algn="l">
              <a:buNone/>
              <a:defRPr sz="4800" b="1" spc="-150" baseline="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vl2pPr>
              <a:buFont typeface="Arial"/>
              <a:buNone/>
              <a:defRPr sz="3600"/>
            </a:lvl2pPr>
          </a:lstStyle>
          <a:p>
            <a:pPr lvl="0"/>
            <a:r>
              <a:rPr lang="en-US" dirty="0" smtClean="0"/>
              <a:t>Click to edit Master text styles</a:t>
            </a:r>
          </a:p>
        </p:txBody>
      </p:sp>
      <p:sp>
        <p:nvSpPr>
          <p:cNvPr id="9" name="Text Placeholder 8"/>
          <p:cNvSpPr>
            <a:spLocks noGrp="1"/>
          </p:cNvSpPr>
          <p:nvPr>
            <p:ph type="body" sz="quarter" idx="13"/>
          </p:nvPr>
        </p:nvSpPr>
        <p:spPr>
          <a:xfrm>
            <a:off x="3060705" y="3012142"/>
            <a:ext cx="8012325" cy="3141206"/>
          </a:xfrm>
        </p:spPr>
        <p:txBody>
          <a:bodyPr/>
          <a:lstStyle>
            <a:lvl1pPr>
              <a:defRPr sz="2400" b="0" i="0">
                <a:effectLst>
                  <a:outerShdw blurRad="38100" dist="38100" dir="2700000" algn="tl">
                    <a:srgbClr xmlns:mc="http://schemas.openxmlformats.org/markup-compatibility/2006" xmlns:a14="http://schemas.microsoft.com/office/drawing/2010/main" val="000000" mc:Ignorable="">
                      <a:alpha val="43137"/>
                    </a:srgbClr>
                  </a:outerShdw>
                </a:effectLst>
                <a:latin typeface="American Typewriter"/>
                <a:cs typeface="American Typewriter"/>
              </a:defRPr>
            </a:lvl1pPr>
          </a:lstStyle>
          <a:p>
            <a:pPr lvl="0"/>
            <a:r>
              <a:rPr lang="en-US" smtClean="0"/>
              <a:t>Click to edit Master text styles</a:t>
            </a:r>
          </a:p>
        </p:txBody>
      </p:sp>
      <p:sp>
        <p:nvSpPr>
          <p:cNvPr id="11" name="Footer Placeholder 2"/>
          <p:cNvSpPr>
            <a:spLocks noGrp="1"/>
          </p:cNvSpPr>
          <p:nvPr>
            <p:ph type="ftr" sz="quarter" idx="14"/>
          </p:nvPr>
        </p:nvSpPr>
        <p:spPr/>
        <p:txBody>
          <a:bodyPr/>
          <a:lstStyle>
            <a:lvl1pPr>
              <a:defRPr/>
            </a:lvl1pPr>
          </a:lstStyle>
          <a:p>
            <a:pPr>
              <a:defRPr/>
            </a:pPr>
            <a:r>
              <a:rPr lang="en-US"/>
              <a:t>© 2008 – Citrix Systems, Inc.</a:t>
            </a:r>
          </a:p>
        </p:txBody>
      </p:sp>
      <p:sp>
        <p:nvSpPr>
          <p:cNvPr id="12" name="Slide Number Placeholder 3"/>
          <p:cNvSpPr>
            <a:spLocks noGrp="1"/>
          </p:cNvSpPr>
          <p:nvPr>
            <p:ph type="sldNum" sz="quarter" idx="15"/>
          </p:nvPr>
        </p:nvSpPr>
        <p:spPr/>
        <p:txBody>
          <a:bodyPr/>
          <a:lstStyle>
            <a:lvl1pPr>
              <a:defRPr/>
            </a:lvl1pPr>
          </a:lstStyle>
          <a:p>
            <a:pPr>
              <a:defRPr/>
            </a:pPr>
            <a:fld id="{93400468-BB4B-4483-B469-2D1B9573D523}"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 Placeholder">
    <p:spTree>
      <p:nvGrpSpPr>
        <p:cNvPr id="1" name=""/>
        <p:cNvGrpSpPr/>
        <p:nvPr/>
      </p:nvGrpSpPr>
      <p:grpSpPr>
        <a:xfrm>
          <a:off x="0" y="0"/>
          <a:ext cx="0" cy="0"/>
          <a:chOff x="0" y="0"/>
          <a:chExt cx="0" cy="0"/>
        </a:xfrm>
      </p:grpSpPr>
      <p:sp>
        <p:nvSpPr>
          <p:cNvPr id="5" name="Rectangle 14"/>
          <p:cNvSpPr/>
          <p:nvPr userDrawn="1"/>
        </p:nvSpPr>
        <p:spPr>
          <a:xfrm>
            <a:off x="0" y="3000382"/>
            <a:ext cx="12188825" cy="3857625"/>
          </a:xfrm>
          <a:prstGeom prst="rect">
            <a:avLst/>
          </a:prstGeom>
          <a:gradFill flip="none" rotWithShape="1">
            <a:gsLst>
              <a:gs pos="0">
                <a:srgbClr xmlns:mc="http://schemas.openxmlformats.org/markup-compatibility/2006" xmlns:a14="http://schemas.microsoft.com/office/drawing/2010/main" val="000000" mc:Ignorable="">
                  <a:alpha val="83000"/>
                </a:srgbClr>
              </a:gs>
              <a:gs pos="30000">
                <a:srgbClr xmlns:mc="http://schemas.openxmlformats.org/markup-compatibility/2006" xmlns:a14="http://schemas.microsoft.com/office/drawing/2010/main" val="000000" mc:Ignorable="">
                  <a:alpha val="78000"/>
                </a:srgbClr>
              </a:gs>
              <a:gs pos="67000">
                <a:srgbClr xmlns:mc="http://schemas.openxmlformats.org/markup-compatibility/2006" xmlns:a14="http://schemas.microsoft.com/office/drawing/2010/main" val="000000" mc:Ignorable="">
                  <a:alpha val="42000"/>
                </a:srgb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pic>
        <p:nvPicPr>
          <p:cNvPr id="7" name="Picture 4"/>
          <p:cNvPicPr>
            <a:picLocks noChangeAspect="1" noChangeArrowheads="1"/>
          </p:cNvPicPr>
          <p:nvPr userDrawn="1"/>
        </p:nvPicPr>
        <p:blipFill>
          <a:blip r:embed="rId2"/>
          <a:srcRect/>
          <a:stretch>
            <a:fillRect/>
          </a:stretch>
        </p:blipFill>
        <p:spPr bwMode="auto">
          <a:xfrm>
            <a:off x="-496888" y="-161925"/>
            <a:ext cx="4246563" cy="5553075"/>
          </a:xfrm>
          <a:prstGeom prst="rect">
            <a:avLst/>
          </a:prstGeom>
          <a:noFill/>
          <a:ln w="9525">
            <a:noFill/>
            <a:miter lim="800000"/>
            <a:headEnd/>
            <a:tailEnd/>
          </a:ln>
        </p:spPr>
      </p:pic>
      <p:pic>
        <p:nvPicPr>
          <p:cNvPr id="8" name="Picture 2" descr="C:\Users\MarkT\Pictures\Icons\Applications\&amp;Applications&amp;Utilities&amp;Keychain Access 6.png"/>
          <p:cNvPicPr>
            <a:picLocks noChangeAspect="1" noChangeArrowheads="1"/>
          </p:cNvPicPr>
          <p:nvPr userDrawn="1"/>
        </p:nvPicPr>
        <p:blipFill>
          <a:blip r:embed="rId3" cstate="screen"/>
          <a:srcRect r="173" b="8345"/>
          <a:stretch>
            <a:fillRect/>
          </a:stretch>
        </p:blipFill>
        <p:spPr bwMode="auto">
          <a:xfrm>
            <a:off x="369648" y="1094410"/>
            <a:ext cx="2661072" cy="2443277"/>
          </a:xfrm>
          <a:prstGeom prst="rect">
            <a:avLst/>
          </a:prstGeom>
          <a:noFill/>
          <a:effectLst>
            <a:reflection blurRad="6350" stA="50000" endA="300" endPos="55000" dir="5400000" sy="-100000" algn="bl" rotWithShape="0"/>
          </a:effectLst>
          <a:scene3d>
            <a:camera prst="perspectiveRight"/>
            <a:lightRig rig="threePt" dir="t"/>
          </a:scene3d>
        </p:spPr>
      </p:pic>
      <p:sp>
        <p:nvSpPr>
          <p:cNvPr id="6" name="Text Placeholder 5"/>
          <p:cNvSpPr>
            <a:spLocks noGrp="1"/>
          </p:cNvSpPr>
          <p:nvPr>
            <p:ph type="body" sz="quarter" idx="12"/>
          </p:nvPr>
        </p:nvSpPr>
        <p:spPr>
          <a:xfrm>
            <a:off x="3060700" y="1284196"/>
            <a:ext cx="7919430" cy="786652"/>
          </a:xfrm>
        </p:spPr>
        <p:txBody>
          <a:bodyPr anchor="b"/>
          <a:lstStyle>
            <a:lvl1pPr marL="0" indent="0" algn="l">
              <a:buNone/>
              <a:defRPr sz="4800" b="1" spc="-15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vl2pPr>
              <a:buFont typeface="Arial"/>
              <a:buNone/>
              <a:defRPr sz="3600"/>
            </a:lvl2pPr>
          </a:lstStyle>
          <a:p>
            <a:pPr lvl="0"/>
            <a:r>
              <a:rPr lang="en-US" dirty="0" smtClean="0"/>
              <a:t>Click to edit Master text styles</a:t>
            </a:r>
          </a:p>
        </p:txBody>
      </p:sp>
      <p:sp>
        <p:nvSpPr>
          <p:cNvPr id="9" name="Text Placeholder 8"/>
          <p:cNvSpPr>
            <a:spLocks noGrp="1"/>
          </p:cNvSpPr>
          <p:nvPr>
            <p:ph type="body" sz="quarter" idx="13"/>
          </p:nvPr>
        </p:nvSpPr>
        <p:spPr>
          <a:xfrm>
            <a:off x="3060705" y="2998694"/>
            <a:ext cx="8012325" cy="3154654"/>
          </a:xfrm>
        </p:spPr>
        <p:txBody>
          <a:bodyPr/>
          <a:lstStyle>
            <a:lvl1pPr>
              <a:defRPr sz="2400" b="0" i="0">
                <a:solidFill>
                  <a:schemeClr val="tx1">
                    <a:lumMod val="8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merican Typewriter"/>
                <a:cs typeface="American Typewriter"/>
              </a:defRPr>
            </a:lvl1pPr>
          </a:lstStyle>
          <a:p>
            <a:pPr lvl="0"/>
            <a:r>
              <a:rPr lang="en-US" dirty="0" smtClean="0"/>
              <a:t>Click to edit Master text styles</a:t>
            </a:r>
          </a:p>
        </p:txBody>
      </p:sp>
      <p:sp>
        <p:nvSpPr>
          <p:cNvPr id="11" name="Text Placeholder 10"/>
          <p:cNvSpPr>
            <a:spLocks noGrp="1"/>
          </p:cNvSpPr>
          <p:nvPr>
            <p:ph type="body" sz="quarter" idx="14"/>
          </p:nvPr>
        </p:nvSpPr>
        <p:spPr>
          <a:xfrm>
            <a:off x="3060703" y="2078228"/>
            <a:ext cx="7966076" cy="563562"/>
          </a:xfrm>
        </p:spPr>
        <p:txBody>
          <a:bodyPr/>
          <a:lstStyle>
            <a:lvl1pPr>
              <a:buNone/>
              <a:defRPr/>
            </a:lvl1pPr>
          </a:lstStyle>
          <a:p>
            <a:pPr lvl="0"/>
            <a:r>
              <a:rPr lang="en-US" dirty="0" smtClean="0"/>
              <a:t>Click to edit Master text styles</a:t>
            </a:r>
          </a:p>
        </p:txBody>
      </p:sp>
      <p:sp>
        <p:nvSpPr>
          <p:cNvPr id="10" name="Footer Placeholder 2"/>
          <p:cNvSpPr>
            <a:spLocks noGrp="1"/>
          </p:cNvSpPr>
          <p:nvPr>
            <p:ph type="ftr" sz="quarter" idx="15"/>
          </p:nvPr>
        </p:nvSpPr>
        <p:spPr/>
        <p:txBody>
          <a:bodyPr/>
          <a:lstStyle>
            <a:lvl1pPr>
              <a:defRPr/>
            </a:lvl1pPr>
          </a:lstStyle>
          <a:p>
            <a:pPr>
              <a:defRPr/>
            </a:pPr>
            <a:r>
              <a:rPr lang="en-US"/>
              <a:t>© 2008 – Citrix Systems, Inc.</a:t>
            </a:r>
          </a:p>
        </p:txBody>
      </p:sp>
      <p:sp>
        <p:nvSpPr>
          <p:cNvPr id="12" name="Slide Number Placeholder 3"/>
          <p:cNvSpPr>
            <a:spLocks noGrp="1"/>
          </p:cNvSpPr>
          <p:nvPr>
            <p:ph type="sldNum" sz="quarter" idx="16"/>
          </p:nvPr>
        </p:nvSpPr>
        <p:spPr/>
        <p:txBody>
          <a:bodyPr/>
          <a:lstStyle>
            <a:lvl1pPr>
              <a:defRPr/>
            </a:lvl1pPr>
          </a:lstStyle>
          <a:p>
            <a:pPr>
              <a:defRPr/>
            </a:pPr>
            <a:fld id="{EBF68E32-5C6E-480D-B4CF-7A99C142FDB6}"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mo/Video Placeholder">
    <p:spTree>
      <p:nvGrpSpPr>
        <p:cNvPr id="1" name=""/>
        <p:cNvGrpSpPr/>
        <p:nvPr/>
      </p:nvGrpSpPr>
      <p:grpSpPr>
        <a:xfrm>
          <a:off x="0" y="0"/>
          <a:ext cx="0" cy="0"/>
          <a:chOff x="0" y="0"/>
          <a:chExt cx="0" cy="0"/>
        </a:xfrm>
      </p:grpSpPr>
      <p:sp>
        <p:nvSpPr>
          <p:cNvPr id="4" name="Rectangle 9"/>
          <p:cNvSpPr/>
          <p:nvPr userDrawn="1"/>
        </p:nvSpPr>
        <p:spPr>
          <a:xfrm>
            <a:off x="0" y="3000382"/>
            <a:ext cx="12188825" cy="3857625"/>
          </a:xfrm>
          <a:prstGeom prst="rect">
            <a:avLst/>
          </a:prstGeom>
          <a:gradFill flip="none" rotWithShape="1">
            <a:gsLst>
              <a:gs pos="0">
                <a:srgbClr xmlns:mc="http://schemas.openxmlformats.org/markup-compatibility/2006" xmlns:a14="http://schemas.microsoft.com/office/drawing/2010/main" val="000000" mc:Ignorable="">
                  <a:alpha val="83000"/>
                </a:srgbClr>
              </a:gs>
              <a:gs pos="30000">
                <a:srgbClr xmlns:mc="http://schemas.openxmlformats.org/markup-compatibility/2006" xmlns:a14="http://schemas.microsoft.com/office/drawing/2010/main" val="000000" mc:Ignorable="">
                  <a:alpha val="78000"/>
                </a:srgbClr>
              </a:gs>
              <a:gs pos="67000">
                <a:srgbClr xmlns:mc="http://schemas.openxmlformats.org/markup-compatibility/2006" xmlns:a14="http://schemas.microsoft.com/office/drawing/2010/main" val="000000" mc:Ignorable="">
                  <a:alpha val="42000"/>
                </a:srgb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pic>
        <p:nvPicPr>
          <p:cNvPr id="5" name="Picture 4"/>
          <p:cNvPicPr>
            <a:picLocks noChangeAspect="1" noChangeArrowheads="1"/>
          </p:cNvPicPr>
          <p:nvPr userDrawn="1"/>
        </p:nvPicPr>
        <p:blipFill>
          <a:blip r:embed="rId2"/>
          <a:srcRect/>
          <a:stretch>
            <a:fillRect/>
          </a:stretch>
        </p:blipFill>
        <p:spPr bwMode="auto">
          <a:xfrm>
            <a:off x="-496888" y="-161925"/>
            <a:ext cx="4246563" cy="5553075"/>
          </a:xfrm>
          <a:prstGeom prst="rect">
            <a:avLst/>
          </a:prstGeom>
          <a:noFill/>
          <a:ln w="9525">
            <a:noFill/>
            <a:miter lim="800000"/>
            <a:headEnd/>
            <a:tailEnd/>
          </a:ln>
        </p:spPr>
      </p:pic>
      <p:pic>
        <p:nvPicPr>
          <p:cNvPr id="7" name="Picture 2" descr="C:\Users\MarkT\Pictures\Icons\Applications\&amp;Applications&amp;iMovie HD 1.png"/>
          <p:cNvPicPr>
            <a:picLocks noChangeAspect="1" noChangeArrowheads="1"/>
          </p:cNvPicPr>
          <p:nvPr userDrawn="1"/>
        </p:nvPicPr>
        <p:blipFill>
          <a:blip r:embed="rId3" cstate="screen"/>
          <a:srcRect l="-6215"/>
          <a:stretch>
            <a:fillRect/>
          </a:stretch>
        </p:blipFill>
        <p:spPr bwMode="auto">
          <a:xfrm>
            <a:off x="74950" y="1066430"/>
            <a:ext cx="2698230" cy="2540344"/>
          </a:xfrm>
          <a:prstGeom prst="rect">
            <a:avLst/>
          </a:prstGeom>
          <a:noFill/>
          <a:effectLst>
            <a:reflection blurRad="6350" stA="50000" endA="300" endPos="55000" dir="5400000" sy="-100000" algn="bl" rotWithShape="0"/>
          </a:effectLst>
          <a:scene3d>
            <a:camera prst="perspectiveRight"/>
            <a:lightRig rig="threePt" dir="t"/>
          </a:scene3d>
        </p:spPr>
      </p:pic>
      <p:sp>
        <p:nvSpPr>
          <p:cNvPr id="6" name="Text Placeholder 5"/>
          <p:cNvSpPr>
            <a:spLocks noGrp="1"/>
          </p:cNvSpPr>
          <p:nvPr>
            <p:ph type="body" sz="quarter" idx="12"/>
          </p:nvPr>
        </p:nvSpPr>
        <p:spPr>
          <a:xfrm>
            <a:off x="3060700" y="1438275"/>
            <a:ext cx="8019676" cy="1562100"/>
          </a:xfrm>
        </p:spPr>
        <p:txBody>
          <a:bodyPr anchor="b"/>
          <a:lstStyle>
            <a:lvl1pPr marL="0" indent="0" algn="l">
              <a:buNone/>
              <a:defRPr sz="4800" b="1" spc="-15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defRPr>
            </a:lvl1pPr>
            <a:lvl2pPr>
              <a:buFont typeface="Arial"/>
              <a:buNone/>
              <a:defRPr sz="3600"/>
            </a:lvl2pPr>
          </a:lstStyle>
          <a:p>
            <a:pPr lvl="0"/>
            <a:r>
              <a:rPr lang="en-US" dirty="0" smtClean="0"/>
              <a:t>Click to edit Master text styles</a:t>
            </a:r>
          </a:p>
        </p:txBody>
      </p:sp>
      <p:sp>
        <p:nvSpPr>
          <p:cNvPr id="9" name="Text Placeholder 8"/>
          <p:cNvSpPr>
            <a:spLocks noGrp="1"/>
          </p:cNvSpPr>
          <p:nvPr>
            <p:ph type="body" sz="quarter" idx="13"/>
          </p:nvPr>
        </p:nvSpPr>
        <p:spPr>
          <a:xfrm>
            <a:off x="3068769" y="3012142"/>
            <a:ext cx="8004258" cy="3141206"/>
          </a:xfrm>
        </p:spPr>
        <p:txBody>
          <a:bodyPr/>
          <a:lstStyle>
            <a:lvl1pPr>
              <a:defRPr sz="2400" b="0" i="0">
                <a:effectLst>
                  <a:outerShdw blurRad="38100" dist="38100" dir="2700000" algn="tl">
                    <a:srgbClr xmlns:mc="http://schemas.openxmlformats.org/markup-compatibility/2006" xmlns:a14="http://schemas.microsoft.com/office/drawing/2010/main" val="000000" mc:Ignorable="">
                      <a:alpha val="43137"/>
                    </a:srgbClr>
                  </a:outerShdw>
                </a:effectLst>
                <a:latin typeface="American Typewriter"/>
                <a:cs typeface="American Typewriter"/>
              </a:defRPr>
            </a:lvl1pPr>
          </a:lstStyle>
          <a:p>
            <a:pPr lvl="0"/>
            <a:r>
              <a:rPr lang="en-US" smtClean="0"/>
              <a:t>Click to edit Master text styles</a:t>
            </a:r>
          </a:p>
        </p:txBody>
      </p:sp>
      <p:sp>
        <p:nvSpPr>
          <p:cNvPr id="8" name="Footer Placeholder 2"/>
          <p:cNvSpPr>
            <a:spLocks noGrp="1"/>
          </p:cNvSpPr>
          <p:nvPr>
            <p:ph type="ftr" sz="quarter" idx="14"/>
          </p:nvPr>
        </p:nvSpPr>
        <p:spPr/>
        <p:txBody>
          <a:bodyPr/>
          <a:lstStyle>
            <a:lvl1pPr>
              <a:defRPr/>
            </a:lvl1pPr>
          </a:lstStyle>
          <a:p>
            <a:pPr>
              <a:defRPr/>
            </a:pPr>
            <a:r>
              <a:rPr lang="en-US"/>
              <a:t>© 2008 – Citrix Systems, Inc.</a:t>
            </a:r>
          </a:p>
        </p:txBody>
      </p:sp>
      <p:sp>
        <p:nvSpPr>
          <p:cNvPr id="10" name="Slide Number Placeholder 3"/>
          <p:cNvSpPr>
            <a:spLocks noGrp="1"/>
          </p:cNvSpPr>
          <p:nvPr>
            <p:ph type="sldNum" sz="quarter" idx="15"/>
          </p:nvPr>
        </p:nvSpPr>
        <p:spPr/>
        <p:txBody>
          <a:bodyPr/>
          <a:lstStyle>
            <a:lvl1pPr>
              <a:defRPr/>
            </a:lvl1pPr>
          </a:lstStyle>
          <a:p>
            <a:pPr>
              <a:defRPr/>
            </a:pPr>
            <a:fld id="{8927183C-E44B-47F9-AC7C-DA4FF5A8EFB1}"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2"/>
          <p:cNvSpPr>
            <a:spLocks noChangeArrowheads="1"/>
          </p:cNvSpPr>
          <p:nvPr/>
        </p:nvSpPr>
        <p:spPr bwMode="auto">
          <a:xfrm>
            <a:off x="839793" y="4641850"/>
            <a:ext cx="184731" cy="286232"/>
          </a:xfrm>
          <a:prstGeom prst="rect">
            <a:avLst/>
          </a:prstGeom>
          <a:noFill/>
          <a:ln w="9525">
            <a:noFill/>
            <a:miter lim="800000"/>
            <a:headEnd/>
            <a:tailEnd/>
          </a:ln>
          <a:effectLst/>
        </p:spPr>
        <p:txBody>
          <a:bodyPr wrap="none">
            <a:spAutoFit/>
          </a:bodyPr>
          <a:lstStyle/>
          <a:p>
            <a:pPr eaLnBrk="0" fontAlgn="auto" hangingPunct="0">
              <a:lnSpc>
                <a:spcPct val="70000"/>
              </a:lnSpc>
              <a:spcBef>
                <a:spcPct val="35000"/>
              </a:spcBef>
              <a:spcAft>
                <a:spcPct val="15000"/>
              </a:spcAft>
              <a:buClr>
                <a:srgbClr xmlns:mc="http://schemas.openxmlformats.org/markup-compatibility/2006" xmlns:a14="http://schemas.microsoft.com/office/drawing/2010/main" val="7AA426" mc:Ignorable=""/>
              </a:buClr>
              <a:buSzPct val="95000"/>
              <a:buFont typeface="Times" pitchFamily="1" charset="0"/>
              <a:buNone/>
              <a:defRPr/>
            </a:pPr>
            <a:endParaRPr lang="en-US">
              <a:latin typeface="+mn-lt"/>
              <a:cs typeface="+mn-cs"/>
            </a:endParaRPr>
          </a:p>
        </p:txBody>
      </p:sp>
      <p:sp>
        <p:nvSpPr>
          <p:cNvPr id="309251" name="Rectangle 8"/>
          <p:cNvSpPr>
            <a:spLocks noGrp="1" noChangeArrowheads="1"/>
          </p:cNvSpPr>
          <p:nvPr>
            <p:ph type="ctrTitle"/>
          </p:nvPr>
        </p:nvSpPr>
        <p:spPr>
          <a:xfrm>
            <a:off x="788994" y="2185833"/>
            <a:ext cx="10021887" cy="671513"/>
          </a:xfrm>
        </p:spPr>
        <p:txBody>
          <a:bodyPr/>
          <a:lstStyle>
            <a:lvl1pPr>
              <a:defRPr sz="4000">
                <a:solidFill>
                  <a:schemeClr val="accent1">
                    <a:lumMod val="60000"/>
                    <a:lumOff val="40000"/>
                  </a:schemeClr>
                </a:solidFill>
              </a:defRPr>
            </a:lvl1pPr>
          </a:lstStyle>
          <a:p>
            <a:r>
              <a:rPr lang="en-US" smtClean="0"/>
              <a:t>Click to edit Master title style</a:t>
            </a:r>
            <a:endParaRPr lang="en-US" dirty="0"/>
          </a:p>
        </p:txBody>
      </p:sp>
      <p:sp>
        <p:nvSpPr>
          <p:cNvPr id="309252" name="Rectangle 15"/>
          <p:cNvSpPr>
            <a:spLocks noGrp="1" noChangeArrowheads="1"/>
          </p:cNvSpPr>
          <p:nvPr>
            <p:ph type="subTitle" idx="1"/>
          </p:nvPr>
        </p:nvSpPr>
        <p:spPr>
          <a:xfrm>
            <a:off x="788989" y="2985933"/>
            <a:ext cx="10029825" cy="657225"/>
          </a:xfrm>
        </p:spPr>
        <p:txBody>
          <a:bodyPr/>
          <a:lstStyle>
            <a:lvl1pPr marL="0" indent="0">
              <a:spcBef>
                <a:spcPct val="0"/>
              </a:spcBef>
              <a:spcAft>
                <a:spcPct val="0"/>
              </a:spcAft>
              <a:buFont typeface="Times" pitchFamily="1" charset="0"/>
              <a:buNone/>
              <a:defRPr sz="2400"/>
            </a:lvl1pPr>
          </a:lstStyle>
          <a:p>
            <a:r>
              <a:rPr lang="en-US" smtClean="0"/>
              <a:t>Click to edit Master subtitle style</a:t>
            </a:r>
            <a:endParaRPr lang="en-US"/>
          </a:p>
        </p:txBody>
      </p:sp>
      <p:sp>
        <p:nvSpPr>
          <p:cNvPr id="5"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6"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2DE7C79D-9689-4C74-A0DF-EA045EF07024}"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60000"/>
                    <a:lumOff val="40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5"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3DB0D8EA-58FF-4747-AB83-19A25F086F27}"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8" y="4406908"/>
            <a:ext cx="10360025" cy="1362075"/>
          </a:xfrm>
        </p:spPr>
        <p:txBody>
          <a:bodyPr anchor="t"/>
          <a:lstStyle>
            <a:lvl1pPr algn="l">
              <a:defRPr sz="4000" b="1" cap="all">
                <a:solidFill>
                  <a:schemeClr val="accent1">
                    <a:lumMod val="60000"/>
                    <a:lumOff val="4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963618"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5"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10887044-90E2-44F5-BFF0-867B83B83392}"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471613"/>
            <a:ext cx="5240338"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9" y="1471613"/>
            <a:ext cx="5241925"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6"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21B30194-EC7C-4D52-B1B3-A0104089AC46}"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3"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3A6E89EB-A93A-452C-A7B4-6F426D2BB098}"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3"/>
          <p:cNvSpPr>
            <a:spLocks noGrp="1" noChangeArrowheads="1"/>
          </p:cNvSpPr>
          <p:nvPr>
            <p:ph type="sldNum" sz="quarter" idx="10"/>
          </p:nvPr>
        </p:nvSpPr>
        <p:spPr>
          <a:ln/>
        </p:spPr>
        <p:txBody>
          <a:bodyPr/>
          <a:lstStyle>
            <a:lvl1pPr>
              <a:defRPr/>
            </a:lvl1pPr>
          </a:lstStyle>
          <a:p>
            <a:pPr>
              <a:defRPr/>
            </a:pPr>
            <a:fld id="{FBB185FF-0572-4A44-9918-A3616454CE2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4"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200331FB-E4D8-4E1D-9A1D-089BA75802D7}"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w/ surface">
    <p:spTree>
      <p:nvGrpSpPr>
        <p:cNvPr id="1" name=""/>
        <p:cNvGrpSpPr/>
        <p:nvPr/>
      </p:nvGrpSpPr>
      <p:grpSpPr>
        <a:xfrm>
          <a:off x="0" y="0"/>
          <a:ext cx="0" cy="0"/>
          <a:chOff x="0" y="0"/>
          <a:chExt cx="0" cy="0"/>
        </a:xfrm>
      </p:grpSpPr>
      <p:sp>
        <p:nvSpPr>
          <p:cNvPr id="2" name="Rectangle 1"/>
          <p:cNvSpPr/>
          <p:nvPr userDrawn="1"/>
        </p:nvSpPr>
        <p:spPr>
          <a:xfrm>
            <a:off x="0" y="3984626"/>
            <a:ext cx="12188825" cy="2873374"/>
          </a:xfrm>
          <a:prstGeom prst="rect">
            <a:avLst/>
          </a:prstGeom>
          <a:gradFill flip="none" rotWithShape="1">
            <a:gsLst>
              <a:gs pos="0">
                <a:srgbClr xmlns:mc="http://schemas.openxmlformats.org/markup-compatibility/2006" xmlns:a14="http://schemas.microsoft.com/office/drawing/2010/main" val="000000" mc:Ignorable="">
                  <a:alpha val="66000"/>
                </a:srgbClr>
              </a:gs>
              <a:gs pos="30000">
                <a:srgbClr xmlns:mc="http://schemas.openxmlformats.org/markup-compatibility/2006" xmlns:a14="http://schemas.microsoft.com/office/drawing/2010/main" val="000000" mc:Ignorable="">
                  <a:alpha val="45000"/>
                </a:srgbClr>
              </a:gs>
              <a:gs pos="67000">
                <a:srgbClr xmlns:mc="http://schemas.openxmlformats.org/markup-compatibility/2006" xmlns:a14="http://schemas.microsoft.com/office/drawing/2010/main" val="000000" mc:Ignorable="">
                  <a:alpha val="0"/>
                </a:srgb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endParaRPr lang="en-US"/>
          </a:p>
        </p:txBody>
      </p:sp>
      <p:sp>
        <p:nvSpPr>
          <p:cNvPr id="3"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4"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6EF00366-6D4B-4573-8E0A-1321A25EB44D}"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h">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508921" y="3141671"/>
            <a:ext cx="9170988" cy="524341"/>
          </a:xfrm>
        </p:spPr>
        <p:txBody>
          <a:bodyPr anchor="ctr"/>
          <a:lstStyle>
            <a:lvl1pPr algn="ctr" rtl="0" fontAlgn="base">
              <a:lnSpc>
                <a:spcPct val="75000"/>
              </a:lnSpc>
              <a:spcBef>
                <a:spcPct val="0"/>
              </a:spcBef>
              <a:spcAft>
                <a:spcPct val="0"/>
              </a:spcAft>
              <a:buNone/>
              <a:defRPr lang="en-US" sz="6600" b="1" kern="1200" dirty="0" smtClean="0">
                <a:ln w="18415" cmpd="sng">
                  <a:solidFill>
                    <a:schemeClr val="tx2"/>
                  </a:solidFill>
                  <a:prstDash val="solid"/>
                </a:ln>
                <a:solidFill>
                  <a:schemeClr val="accent1">
                    <a:lumMod val="60000"/>
                    <a:lumOff val="40000"/>
                  </a:schemeClr>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Calibri" pitchFamily="34" charset="0"/>
                <a:ea typeface="+mn-ea"/>
                <a:cs typeface="Arial" charset="0"/>
              </a:defRPr>
            </a:lvl1pPr>
          </a:lstStyle>
          <a:p>
            <a:pPr lvl="0"/>
            <a:r>
              <a:rPr lang="en-US" smtClean="0"/>
              <a:t>Click to edit Master text styles</a:t>
            </a:r>
          </a:p>
        </p:txBody>
      </p:sp>
      <p:sp>
        <p:nvSpPr>
          <p:cNvPr id="17" name="Text Placeholder 16"/>
          <p:cNvSpPr>
            <a:spLocks noGrp="1"/>
          </p:cNvSpPr>
          <p:nvPr>
            <p:ph type="body" sz="quarter" idx="11"/>
          </p:nvPr>
        </p:nvSpPr>
        <p:spPr>
          <a:xfrm>
            <a:off x="1293813" y="4450704"/>
            <a:ext cx="9601200" cy="363537"/>
          </a:xfrm>
        </p:spPr>
        <p:txBody>
          <a:bodyPr/>
          <a:lstStyle>
            <a:lvl1pPr algn="ctr">
              <a:buNone/>
              <a:defRPr sz="3200">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defRPr>
            </a:lvl1pPr>
          </a:lstStyle>
          <a:p>
            <a:pPr lvl="0"/>
            <a:r>
              <a:rPr lang="en-US" smtClean="0"/>
              <a:t>Click to edit Master text styles</a:t>
            </a:r>
          </a:p>
        </p:txBody>
      </p:sp>
      <p:sp>
        <p:nvSpPr>
          <p:cNvPr id="4" name="Rectangle 52"/>
          <p:cNvSpPr>
            <a:spLocks noGrp="1" noChangeArrowheads="1"/>
          </p:cNvSpPr>
          <p:nvPr>
            <p:ph type="ftr" sz="quarter" idx="12"/>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5" name="Rectangle 53"/>
          <p:cNvSpPr>
            <a:spLocks noGrp="1" noChangeArrowheads="1"/>
          </p:cNvSpPr>
          <p:nvPr>
            <p:ph type="sldNum" sz="quarter" idx="13"/>
          </p:nvPr>
        </p:nvSpPr>
        <p:spPr/>
        <p:txBody>
          <a:bodyPr/>
          <a:lstStyle>
            <a:lvl1pPr algn="l" eaLnBrk="0" hangingPunct="0">
              <a:defRPr sz="1000">
                <a:solidFill>
                  <a:schemeClr val="tx1">
                    <a:lumMod val="50000"/>
                  </a:schemeClr>
                </a:solidFill>
                <a:latin typeface="+mn-lt"/>
              </a:defRPr>
            </a:lvl1pPr>
          </a:lstStyle>
          <a:p>
            <a:pPr>
              <a:defRPr/>
            </a:pPr>
            <a:fld id="{DD4F7D51-C55C-4F43-B350-6C3CF13FA563}"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ngle Point w Subhea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1002510" y="2520299"/>
            <a:ext cx="10183813" cy="1137304"/>
          </a:xfrm>
        </p:spPr>
        <p:txBody>
          <a:bodyPr anchor="ctr"/>
          <a:lstStyle>
            <a:lvl1pPr marL="0" indent="0" algn="ctr">
              <a:buNone/>
              <a:tabLst>
                <a:tab pos="7596188" algn="l"/>
              </a:tabLst>
              <a:defRPr lang="en-US" sz="6600" b="1" spc="-150" dirty="0" smtClean="0">
                <a:solidFill>
                  <a:schemeClr val="accent1">
                    <a:lumMod val="60000"/>
                    <a:lumOff val="40000"/>
                  </a:schemeClr>
                </a:solidFill>
                <a:effectLst>
                  <a:outerShdw blurRad="88900" dist="88900" dir="7200000" sx="102000" sy="102000" algn="tl" rotWithShape="0">
                    <a:prstClr val="black">
                      <a:alpha val="40000"/>
                    </a:prstClr>
                  </a:outerShdw>
                </a:effectLst>
                <a:latin typeface="+mn-lt"/>
                <a:ea typeface="+mn-ea"/>
                <a:cs typeface="+mn-cs"/>
              </a:defRPr>
            </a:lvl1pPr>
          </a:lstStyle>
          <a:p>
            <a:pPr lvl="0"/>
            <a:r>
              <a:rPr lang="en-US" dirty="0" smtClean="0"/>
              <a:t>Click to edit Master text styles</a:t>
            </a:r>
          </a:p>
        </p:txBody>
      </p:sp>
      <p:sp>
        <p:nvSpPr>
          <p:cNvPr id="5" name="Text Placeholder 4"/>
          <p:cNvSpPr>
            <a:spLocks noGrp="1"/>
          </p:cNvSpPr>
          <p:nvPr>
            <p:ph type="body" sz="quarter" idx="12"/>
          </p:nvPr>
        </p:nvSpPr>
        <p:spPr>
          <a:xfrm>
            <a:off x="67736" y="4210412"/>
            <a:ext cx="12053358" cy="1084263"/>
          </a:xfrm>
        </p:spPr>
        <p:txBody>
          <a:bodyPr/>
          <a:lstStyle>
            <a:lvl1pPr algn="ctr">
              <a:buNone/>
              <a:defRPr sz="3200" b="0" spc="0">
                <a:solidFill>
                  <a:schemeClr val="tx1"/>
                </a:solidFill>
                <a:effectLst>
                  <a:outerShdw blurRad="88900" dist="88900" dir="7200000" sx="102000" sy="102000" algn="tl" rotWithShape="0">
                    <a:prstClr val="black">
                      <a:alpha val="40000"/>
                    </a:prstClr>
                  </a:outerShdw>
                </a:effectLst>
              </a:defRPr>
            </a:lvl1pPr>
          </a:lstStyle>
          <a:p>
            <a:pPr lvl="0"/>
            <a:r>
              <a:rPr lang="en-US" smtClean="0"/>
              <a:t>Click to edit Master text styles</a:t>
            </a:r>
          </a:p>
        </p:txBody>
      </p:sp>
      <p:sp>
        <p:nvSpPr>
          <p:cNvPr id="4" name="Rectangle 52"/>
          <p:cNvSpPr>
            <a:spLocks noGrp="1" noChangeArrowheads="1"/>
          </p:cNvSpPr>
          <p:nvPr>
            <p:ph type="ftr" sz="quarter" idx="13"/>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6" name="Rectangle 53"/>
          <p:cNvSpPr>
            <a:spLocks noGrp="1" noChangeArrowheads="1"/>
          </p:cNvSpPr>
          <p:nvPr>
            <p:ph type="sldNum" sz="quarter" idx="14"/>
          </p:nvPr>
        </p:nvSpPr>
        <p:spPr/>
        <p:txBody>
          <a:bodyPr/>
          <a:lstStyle>
            <a:lvl1pPr algn="l" eaLnBrk="0" hangingPunct="0">
              <a:defRPr sz="1000">
                <a:solidFill>
                  <a:schemeClr val="tx1">
                    <a:lumMod val="50000"/>
                  </a:schemeClr>
                </a:solidFill>
                <a:latin typeface="+mn-lt"/>
              </a:defRPr>
            </a:lvl1pPr>
          </a:lstStyle>
          <a:p>
            <a:pPr>
              <a:defRPr/>
            </a:pPr>
            <a:fld id="{9D94A08D-991B-4A19-9831-6C753A3D300B}"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rge Users-Apps">
    <p:spTree>
      <p:nvGrpSpPr>
        <p:cNvPr id="1" name=""/>
        <p:cNvGrpSpPr/>
        <p:nvPr/>
      </p:nvGrpSpPr>
      <p:grpSpPr>
        <a:xfrm>
          <a:off x="0" y="0"/>
          <a:ext cx="0" cy="0"/>
          <a:chOff x="0" y="0"/>
          <a:chExt cx="0" cy="0"/>
        </a:xfrm>
      </p:grpSpPr>
      <p:sp>
        <p:nvSpPr>
          <p:cNvPr id="2" name="TextBox 8195"/>
          <p:cNvSpPr txBox="1">
            <a:spLocks noChangeArrowheads="1"/>
          </p:cNvSpPr>
          <p:nvPr userDrawn="1"/>
        </p:nvSpPr>
        <p:spPr bwMode="auto">
          <a:xfrm>
            <a:off x="714380" y="5070476"/>
            <a:ext cx="922047" cy="380104"/>
          </a:xfrm>
          <a:prstGeom prst="rect">
            <a:avLst/>
          </a:prstGeom>
          <a:noFill/>
          <a:ln w="9525" algn="ctr">
            <a:noFill/>
            <a:miter lim="800000"/>
            <a:headEnd/>
            <a:tailEnd/>
          </a:ln>
          <a:effectLst/>
        </p:spPr>
        <p:txBody>
          <a:bodyPr wrap="none">
            <a:spAutoFit/>
          </a:bodyPr>
          <a:lstStyle/>
          <a:p>
            <a:pPr fontAlgn="auto">
              <a:lnSpc>
                <a:spcPct val="85000"/>
              </a:lnSpc>
              <a:spcBef>
                <a:spcPts val="0"/>
              </a:spcBef>
              <a:spcAft>
                <a:spcPts val="0"/>
              </a:spcAft>
              <a:defRPr/>
            </a:pPr>
            <a:r>
              <a:rPr lang="en-US" sz="2200" dirty="0">
                <a:latin typeface="+mj-lt"/>
                <a:cs typeface="+mn-cs"/>
              </a:rPr>
              <a:t>Users</a:t>
            </a:r>
          </a:p>
        </p:txBody>
      </p:sp>
      <p:sp>
        <p:nvSpPr>
          <p:cNvPr id="3" name="TextBox 8196"/>
          <p:cNvSpPr txBox="1">
            <a:spLocks noChangeArrowheads="1"/>
          </p:cNvSpPr>
          <p:nvPr userDrawn="1"/>
        </p:nvSpPr>
        <p:spPr bwMode="auto">
          <a:xfrm>
            <a:off x="10555293" y="5080001"/>
            <a:ext cx="827471" cy="380104"/>
          </a:xfrm>
          <a:prstGeom prst="rect">
            <a:avLst/>
          </a:prstGeom>
          <a:noFill/>
          <a:ln w="9525" algn="ctr">
            <a:noFill/>
            <a:miter lim="800000"/>
            <a:headEnd/>
            <a:tailEnd/>
          </a:ln>
          <a:effectLst/>
        </p:spPr>
        <p:txBody>
          <a:bodyPr wrap="none">
            <a:spAutoFit/>
          </a:bodyPr>
          <a:lstStyle/>
          <a:p>
            <a:pPr fontAlgn="auto">
              <a:lnSpc>
                <a:spcPct val="85000"/>
              </a:lnSpc>
              <a:spcBef>
                <a:spcPts val="0"/>
              </a:spcBef>
              <a:spcAft>
                <a:spcPts val="0"/>
              </a:spcAft>
              <a:defRPr/>
            </a:pPr>
            <a:r>
              <a:rPr lang="en-US" sz="2200" dirty="0">
                <a:latin typeface="+mj-lt"/>
                <a:cs typeface="+mn-cs"/>
              </a:rPr>
              <a:t>Apps</a:t>
            </a:r>
          </a:p>
        </p:txBody>
      </p:sp>
      <p:pic>
        <p:nvPicPr>
          <p:cNvPr id="4" name="Picture 6" descr="asianEye"/>
          <p:cNvPicPr>
            <a:picLocks noChangeAspect="1" noChangeArrowheads="1"/>
          </p:cNvPicPr>
          <p:nvPr userDrawn="1"/>
        </p:nvPicPr>
        <p:blipFill>
          <a:blip r:embed="rId2"/>
          <a:srcRect l="1532"/>
          <a:stretch>
            <a:fillRect/>
          </a:stretch>
        </p:blipFill>
        <p:spPr bwMode="auto">
          <a:xfrm>
            <a:off x="-60323" y="1855796"/>
            <a:ext cx="2447925" cy="3038475"/>
          </a:xfrm>
          <a:prstGeom prst="rect">
            <a:avLst/>
          </a:prstGeom>
          <a:ln>
            <a:noFill/>
          </a:ln>
          <a:effectLst>
            <a:outerShdw blurRad="292100" dist="25400" dir="14400000" sx="105000" sy="105000" algn="tl" rotWithShape="0">
              <a:srgbClr xmlns:mc="http://schemas.openxmlformats.org/markup-compatibility/2006" xmlns:a14="http://schemas.microsoft.com/office/drawing/2010/main" val="000000" mc:Ignorable="">
                <a:alpha val="65000"/>
              </a:srgbClr>
            </a:outerShdw>
          </a:effectLst>
        </p:spPr>
      </p:pic>
      <p:pic>
        <p:nvPicPr>
          <p:cNvPr id="5" name="Picture 7" descr="matrixNumbers"/>
          <p:cNvPicPr>
            <a:picLocks noChangeAspect="1" noChangeArrowheads="1"/>
          </p:cNvPicPr>
          <p:nvPr userDrawn="1"/>
        </p:nvPicPr>
        <p:blipFill>
          <a:blip r:embed="rId3"/>
          <a:srcRect/>
          <a:stretch>
            <a:fillRect/>
          </a:stretch>
        </p:blipFill>
        <p:spPr bwMode="auto">
          <a:xfrm>
            <a:off x="9707568" y="1843096"/>
            <a:ext cx="2490787" cy="3151187"/>
          </a:xfrm>
          <a:prstGeom prst="rect">
            <a:avLst/>
          </a:prstGeom>
          <a:ln>
            <a:noFill/>
          </a:ln>
          <a:effectLst>
            <a:outerShdw blurRad="292100" dist="25400" dir="14400000" sx="105000" sy="105000" algn="tl" rotWithShape="0">
              <a:srgbClr xmlns:mc="http://schemas.openxmlformats.org/markup-compatibility/2006" xmlns:a14="http://schemas.microsoft.com/office/drawing/2010/main" val="000000" mc:Ignorable="">
                <a:alpha val="65000"/>
              </a:srgbClr>
            </a:outerShdw>
          </a:effectLst>
        </p:spPr>
      </p:pic>
      <p:sp>
        <p:nvSpPr>
          <p:cNvPr id="6"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7"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4A5B2E5A-3831-4D8D-BB25-437B52B2C73F}"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verse Users-Apps">
    <p:spTree>
      <p:nvGrpSpPr>
        <p:cNvPr id="1" name=""/>
        <p:cNvGrpSpPr/>
        <p:nvPr/>
      </p:nvGrpSpPr>
      <p:grpSpPr>
        <a:xfrm>
          <a:off x="0" y="0"/>
          <a:ext cx="0" cy="0"/>
          <a:chOff x="0" y="0"/>
          <a:chExt cx="0" cy="0"/>
        </a:xfrm>
      </p:grpSpPr>
      <p:pic>
        <p:nvPicPr>
          <p:cNvPr id="2" name="Picture 7" descr="matrixNumbers"/>
          <p:cNvPicPr>
            <a:picLocks noChangeAspect="1" noChangeArrowheads="1"/>
          </p:cNvPicPr>
          <p:nvPr userDrawn="1"/>
        </p:nvPicPr>
        <p:blipFill>
          <a:blip r:embed="rId2"/>
          <a:srcRect/>
          <a:stretch>
            <a:fillRect/>
          </a:stretch>
        </p:blipFill>
        <p:spPr bwMode="auto">
          <a:xfrm>
            <a:off x="1" y="1843096"/>
            <a:ext cx="2490789" cy="3151187"/>
          </a:xfrm>
          <a:prstGeom prst="rect">
            <a:avLst/>
          </a:prstGeom>
          <a:noFill/>
          <a:ln w="9525">
            <a:noFill/>
            <a:miter lim="800000"/>
            <a:headEnd/>
            <a:tailEnd/>
          </a:ln>
          <a:effectLst>
            <a:outerShdw dist="25400" dir="14399997" sx="105000" sy="105000" algn="tl" rotWithShape="0">
              <a:srgbClr xmlns:mc="http://schemas.openxmlformats.org/markup-compatibility/2006" xmlns:a14="http://schemas.microsoft.com/office/drawing/2010/main" val="000000" mc:Ignorable="">
                <a:alpha val="64999"/>
              </a:srgbClr>
            </a:outerShdw>
          </a:effectLst>
        </p:spPr>
      </p:pic>
      <p:sp>
        <p:nvSpPr>
          <p:cNvPr id="3" name="TextBox 8195"/>
          <p:cNvSpPr txBox="1">
            <a:spLocks noChangeArrowheads="1"/>
          </p:cNvSpPr>
          <p:nvPr userDrawn="1"/>
        </p:nvSpPr>
        <p:spPr bwMode="auto">
          <a:xfrm>
            <a:off x="714380" y="5070476"/>
            <a:ext cx="827471" cy="380104"/>
          </a:xfrm>
          <a:prstGeom prst="rect">
            <a:avLst/>
          </a:prstGeom>
          <a:noFill/>
          <a:ln w="9525" algn="ctr">
            <a:noFill/>
            <a:miter lim="800000"/>
            <a:headEnd/>
            <a:tailEnd/>
          </a:ln>
          <a:effectLst/>
        </p:spPr>
        <p:txBody>
          <a:bodyPr wrap="none">
            <a:spAutoFit/>
          </a:bodyPr>
          <a:lstStyle/>
          <a:p>
            <a:pPr fontAlgn="auto">
              <a:lnSpc>
                <a:spcPct val="85000"/>
              </a:lnSpc>
              <a:spcBef>
                <a:spcPts val="0"/>
              </a:spcBef>
              <a:spcAft>
                <a:spcPts val="0"/>
              </a:spcAft>
              <a:defRPr/>
            </a:pPr>
            <a:r>
              <a:rPr lang="en-US" sz="2200" dirty="0">
                <a:latin typeface="+mj-lt"/>
                <a:cs typeface="+mn-cs"/>
              </a:rPr>
              <a:t>Apps</a:t>
            </a:r>
          </a:p>
        </p:txBody>
      </p:sp>
      <p:sp>
        <p:nvSpPr>
          <p:cNvPr id="4" name="TextBox 8196"/>
          <p:cNvSpPr txBox="1">
            <a:spLocks noChangeArrowheads="1"/>
          </p:cNvSpPr>
          <p:nvPr userDrawn="1"/>
        </p:nvSpPr>
        <p:spPr bwMode="auto">
          <a:xfrm>
            <a:off x="10555292" y="5080001"/>
            <a:ext cx="922047" cy="380104"/>
          </a:xfrm>
          <a:prstGeom prst="rect">
            <a:avLst/>
          </a:prstGeom>
          <a:noFill/>
          <a:ln w="9525" algn="ctr">
            <a:noFill/>
            <a:miter lim="800000"/>
            <a:headEnd/>
            <a:tailEnd/>
          </a:ln>
          <a:effectLst/>
        </p:spPr>
        <p:txBody>
          <a:bodyPr wrap="none">
            <a:spAutoFit/>
          </a:bodyPr>
          <a:lstStyle/>
          <a:p>
            <a:pPr fontAlgn="auto">
              <a:lnSpc>
                <a:spcPct val="85000"/>
              </a:lnSpc>
              <a:spcBef>
                <a:spcPts val="0"/>
              </a:spcBef>
              <a:spcAft>
                <a:spcPts val="0"/>
              </a:spcAft>
              <a:defRPr/>
            </a:pPr>
            <a:r>
              <a:rPr lang="en-US" sz="2200" dirty="0">
                <a:latin typeface="+mj-lt"/>
                <a:cs typeface="+mn-cs"/>
              </a:rPr>
              <a:t>Users</a:t>
            </a:r>
          </a:p>
        </p:txBody>
      </p:sp>
      <p:pic>
        <p:nvPicPr>
          <p:cNvPr id="5" name="Picture 6" descr="asianEye"/>
          <p:cNvPicPr>
            <a:picLocks noChangeAspect="1" noChangeArrowheads="1"/>
          </p:cNvPicPr>
          <p:nvPr userDrawn="1"/>
        </p:nvPicPr>
        <p:blipFill>
          <a:blip r:embed="rId3"/>
          <a:srcRect r="1532"/>
          <a:stretch>
            <a:fillRect/>
          </a:stretch>
        </p:blipFill>
        <p:spPr bwMode="auto">
          <a:xfrm>
            <a:off x="9740900" y="1855796"/>
            <a:ext cx="2447925" cy="3038475"/>
          </a:xfrm>
          <a:prstGeom prst="rect">
            <a:avLst/>
          </a:prstGeom>
          <a:noFill/>
          <a:ln w="9525">
            <a:noFill/>
            <a:miter lim="800000"/>
            <a:headEnd/>
            <a:tailEnd/>
          </a:ln>
          <a:effectLst>
            <a:outerShdw dist="25400" dir="14399997" sx="105000" sy="105000" algn="tl" rotWithShape="0">
              <a:srgbClr xmlns:mc="http://schemas.openxmlformats.org/markup-compatibility/2006" xmlns:a14="http://schemas.microsoft.com/office/drawing/2010/main" val="000000" mc:Ignorable="">
                <a:alpha val="64999"/>
              </a:srgbClr>
            </a:outerShdw>
          </a:effectLst>
        </p:spPr>
      </p:pic>
      <p:sp>
        <p:nvSpPr>
          <p:cNvPr id="6"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7"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24B2AD29-42CA-421D-8E47-13B1E0C81206}"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 Users-Apps">
    <p:spTree>
      <p:nvGrpSpPr>
        <p:cNvPr id="1" name=""/>
        <p:cNvGrpSpPr/>
        <p:nvPr/>
      </p:nvGrpSpPr>
      <p:grpSpPr>
        <a:xfrm>
          <a:off x="0" y="0"/>
          <a:ext cx="0" cy="0"/>
          <a:chOff x="0" y="0"/>
          <a:chExt cx="0" cy="0"/>
        </a:xfrm>
      </p:grpSpPr>
      <p:pic>
        <p:nvPicPr>
          <p:cNvPr id="2"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139700" dir="14400000" sx="115000" sy="115000" algn="tl" rotWithShape="0">
              <a:srgbClr xmlns:mc="http://schemas.openxmlformats.org/markup-compatibility/2006" xmlns:a14="http://schemas.microsoft.com/office/drawing/2010/main" val="000000" mc:Ignorable="">
                <a:alpha val="65000"/>
              </a:srgbClr>
            </a:outerShdw>
          </a:effectLst>
        </p:spPr>
      </p:pic>
      <p:sp>
        <p:nvSpPr>
          <p:cNvPr id="3"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fontAlgn="auto">
              <a:lnSpc>
                <a:spcPct val="85000"/>
              </a:lnSpc>
              <a:spcBef>
                <a:spcPts val="0"/>
              </a:spcBef>
              <a:spcAft>
                <a:spcPts val="0"/>
              </a:spcAft>
              <a:defRPr/>
            </a:pPr>
            <a:r>
              <a:rPr lang="en-US" sz="2400" dirty="0">
                <a:solidFill>
                  <a:schemeClr val="tx1">
                    <a:lumMod val="75000"/>
                  </a:schemeClr>
                </a:solidFill>
                <a:latin typeface="+mj-lt"/>
                <a:cs typeface="+mn-cs"/>
              </a:rPr>
              <a:t>Users</a:t>
            </a:r>
          </a:p>
        </p:txBody>
      </p:sp>
      <p:pic>
        <p:nvPicPr>
          <p:cNvPr id="4"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139700" dir="14400000" sx="115000" sy="115000" algn="tl" rotWithShape="0">
              <a:srgbClr xmlns:mc="http://schemas.openxmlformats.org/markup-compatibility/2006" xmlns:a14="http://schemas.microsoft.com/office/drawing/2010/main" val="000000" mc:Ignorable="">
                <a:alpha val="65000"/>
              </a:srgbClr>
            </a:outerShdw>
          </a:effectLst>
        </p:spPr>
      </p:pic>
      <p:sp>
        <p:nvSpPr>
          <p:cNvPr id="5"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fontAlgn="auto">
              <a:lnSpc>
                <a:spcPct val="85000"/>
              </a:lnSpc>
              <a:spcBef>
                <a:spcPts val="0"/>
              </a:spcBef>
              <a:spcAft>
                <a:spcPts val="0"/>
              </a:spcAft>
              <a:defRPr/>
            </a:pPr>
            <a:r>
              <a:rPr lang="en-US" sz="2400" dirty="0">
                <a:solidFill>
                  <a:schemeClr val="tx1">
                    <a:lumMod val="75000"/>
                  </a:schemeClr>
                </a:solidFill>
                <a:latin typeface="+mj-lt"/>
                <a:cs typeface="+mn-cs"/>
              </a:rPr>
              <a:t>Apps</a:t>
            </a:r>
          </a:p>
        </p:txBody>
      </p:sp>
      <p:sp>
        <p:nvSpPr>
          <p:cNvPr id="6"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7"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8ABEA286-CEA9-4161-9629-719B4DB5F66C}"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 Users-Apps w Title">
    <p:spTree>
      <p:nvGrpSpPr>
        <p:cNvPr id="1" name=""/>
        <p:cNvGrpSpPr/>
        <p:nvPr/>
      </p:nvGrpSpPr>
      <p:grpSpPr>
        <a:xfrm>
          <a:off x="0" y="0"/>
          <a:ext cx="0" cy="0"/>
          <a:chOff x="0" y="0"/>
          <a:chExt cx="0" cy="0"/>
        </a:xfrm>
      </p:grpSpPr>
      <p:pic>
        <p:nvPicPr>
          <p:cNvPr id="3"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139700" dir="14400000" sx="115000" sy="115000" algn="tl" rotWithShape="0">
              <a:srgbClr xmlns:mc="http://schemas.openxmlformats.org/markup-compatibility/2006" xmlns:a14="http://schemas.microsoft.com/office/drawing/2010/main" val="000000" mc:Ignorable="">
                <a:alpha val="65000"/>
              </a:srgbClr>
            </a:outerShdw>
          </a:effectLst>
        </p:spPr>
      </p:pic>
      <p:sp>
        <p:nvSpPr>
          <p:cNvPr id="4"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fontAlgn="auto">
              <a:lnSpc>
                <a:spcPct val="85000"/>
              </a:lnSpc>
              <a:spcBef>
                <a:spcPts val="0"/>
              </a:spcBef>
              <a:spcAft>
                <a:spcPts val="0"/>
              </a:spcAft>
              <a:defRPr/>
            </a:pPr>
            <a:r>
              <a:rPr lang="en-US" sz="2400" dirty="0">
                <a:solidFill>
                  <a:schemeClr val="tx1">
                    <a:lumMod val="75000"/>
                  </a:schemeClr>
                </a:solidFill>
                <a:latin typeface="+mj-lt"/>
                <a:cs typeface="+mn-cs"/>
              </a:rPr>
              <a:t>Users</a:t>
            </a:r>
          </a:p>
        </p:txBody>
      </p:sp>
      <p:pic>
        <p:nvPicPr>
          <p:cNvPr id="5"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139700" dir="14400000" sx="115000" sy="115000" algn="tl" rotWithShape="0">
              <a:srgbClr xmlns:mc="http://schemas.openxmlformats.org/markup-compatibility/2006" xmlns:a14="http://schemas.microsoft.com/office/drawing/2010/main" val="000000" mc:Ignorable="">
                <a:alpha val="65000"/>
              </a:srgbClr>
            </a:outerShdw>
          </a:effectLst>
        </p:spPr>
      </p:pic>
      <p:sp>
        <p:nvSpPr>
          <p:cNvPr id="7"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fontAlgn="auto">
              <a:lnSpc>
                <a:spcPct val="85000"/>
              </a:lnSpc>
              <a:spcBef>
                <a:spcPts val="0"/>
              </a:spcBef>
              <a:spcAft>
                <a:spcPts val="0"/>
              </a:spcAft>
              <a:defRPr/>
            </a:pPr>
            <a:r>
              <a:rPr lang="en-US" sz="2400" dirty="0">
                <a:solidFill>
                  <a:schemeClr val="tx1">
                    <a:lumMod val="75000"/>
                  </a:schemeClr>
                </a:solidFill>
                <a:latin typeface="+mj-lt"/>
                <a:cs typeface="+mn-cs"/>
              </a:rPr>
              <a:t>Apps</a:t>
            </a:r>
          </a:p>
        </p:txBody>
      </p:sp>
      <p:sp>
        <p:nvSpPr>
          <p:cNvPr id="6" name="Title 1"/>
          <p:cNvSpPr>
            <a:spLocks noGrp="1"/>
          </p:cNvSpPr>
          <p:nvPr>
            <p:ph type="title"/>
          </p:nvPr>
        </p:nvSpPr>
        <p:spPr>
          <a:xfrm>
            <a:off x="774700" y="692151"/>
            <a:ext cx="10625138" cy="506413"/>
          </a:xfrm>
        </p:spPr>
        <p:txBody>
          <a:bodyPr/>
          <a:lstStyle>
            <a:lvl1pPr algn="ctr">
              <a:defRPr>
                <a:solidFill>
                  <a:schemeClr val="accent1">
                    <a:lumMod val="60000"/>
                    <a:lumOff val="40000"/>
                  </a:schemeClr>
                </a:solidFill>
              </a:defRPr>
            </a:lvl1pPr>
          </a:lstStyle>
          <a:p>
            <a:r>
              <a:rPr lang="en-US" smtClean="0"/>
              <a:t>Click to edit Master title style</a:t>
            </a:r>
            <a:endParaRPr lang="en-US"/>
          </a:p>
        </p:txBody>
      </p:sp>
      <p:sp>
        <p:nvSpPr>
          <p:cNvPr id="8"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9"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5E3CAD95-AC32-4FDB-853F-600A267D6754}"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97" y="2770358"/>
            <a:ext cx="10188431" cy="1317284"/>
          </a:xfrm>
        </p:spPr>
        <p:txBody>
          <a:bodyPr anchor="ctr" anchorCtr="1"/>
          <a:lstStyle>
            <a:lvl1pPr marL="400050" indent="-400050">
              <a:lnSpc>
                <a:spcPct val="80000"/>
              </a:lnSpc>
              <a:spcBef>
                <a:spcPts val="1800"/>
              </a:spcBef>
              <a:spcAft>
                <a:spcPts val="600"/>
              </a:spcAft>
              <a:defRPr sz="5400"/>
            </a:lvl1pPr>
            <a:lvl2pPr marL="857250" indent="-450850">
              <a:defRPr sz="4800"/>
            </a:lvl2pPr>
            <a:lvl3pPr>
              <a:buNone/>
              <a:defRPr/>
            </a:lvl3pPr>
            <a:lvl4pPr>
              <a:buNone/>
              <a:defRPr sz="3600"/>
            </a:lvl4pPr>
            <a:lvl5pPr>
              <a:defRPr sz="3600"/>
            </a:lvl5pPr>
          </a:lstStyle>
          <a:p>
            <a:pPr lvl="0"/>
            <a:r>
              <a:rPr lang="en-US" smtClean="0"/>
              <a:t>Click to edit Master text styles</a:t>
            </a:r>
          </a:p>
          <a:p>
            <a:pPr lvl="1"/>
            <a:r>
              <a:rPr lang="en-US" smtClean="0"/>
              <a:t>Second level</a:t>
            </a:r>
          </a:p>
        </p:txBody>
      </p:sp>
      <p:sp>
        <p:nvSpPr>
          <p:cNvPr id="4"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5"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CFB3BD4E-174B-4A7A-8BC8-1C5C434ECC79}"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er Case Study">
    <p:spTree>
      <p:nvGrpSpPr>
        <p:cNvPr id="1" name=""/>
        <p:cNvGrpSpPr/>
        <p:nvPr/>
      </p:nvGrpSpPr>
      <p:grpSpPr>
        <a:xfrm>
          <a:off x="0" y="0"/>
          <a:ext cx="0" cy="0"/>
          <a:chOff x="0" y="0"/>
          <a:chExt cx="0" cy="0"/>
        </a:xfrm>
      </p:grpSpPr>
      <p:sp>
        <p:nvSpPr>
          <p:cNvPr id="4" name="Rectangle 4"/>
          <p:cNvSpPr/>
          <p:nvPr userDrawn="1"/>
        </p:nvSpPr>
        <p:spPr>
          <a:xfrm>
            <a:off x="0" y="4164013"/>
            <a:ext cx="12188825" cy="2252662"/>
          </a:xfrm>
          <a:prstGeom prst="rect">
            <a:avLst/>
          </a:prstGeom>
          <a:gradFill flip="none" rotWithShape="1">
            <a:gsLst>
              <a:gs pos="0">
                <a:srgbClr xmlns:mc="http://schemas.openxmlformats.org/markup-compatibility/2006" xmlns:a14="http://schemas.microsoft.com/office/drawing/2010/main" val="000000" mc:Ignorable="">
                  <a:alpha val="66000"/>
                </a:srgbClr>
              </a:gs>
              <a:gs pos="30000">
                <a:srgbClr xmlns:mc="http://schemas.openxmlformats.org/markup-compatibility/2006" xmlns:a14="http://schemas.microsoft.com/office/drawing/2010/main" val="000000" mc:Ignorable="">
                  <a:alpha val="45000"/>
                </a:srgbClr>
              </a:gs>
              <a:gs pos="67000">
                <a:srgbClr xmlns:mc="http://schemas.openxmlformats.org/markup-compatibility/2006" xmlns:a14="http://schemas.microsoft.com/office/drawing/2010/main" val="000000" mc:Ignorable="">
                  <a:alpha val="0"/>
                </a:srgb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5634682" y="716691"/>
            <a:ext cx="6003796" cy="5511113"/>
          </a:xfrm>
          <a:effectLst>
            <a:outerShdw blurRad="152400" dist="609600" sx="118000" sy="118000" algn="ctr" rotWithShape="0">
              <a:prstClr val="black">
                <a:alpha val="52000"/>
              </a:prstClr>
            </a:outerShdw>
          </a:effectLst>
        </p:spPr>
        <p:txBody>
          <a:bodyPr anchor="ctr"/>
          <a:lstStyle>
            <a:lvl1pPr>
              <a:spcBef>
                <a:spcPts val="800"/>
              </a:spcBef>
              <a:spcAft>
                <a:spcPts val="0"/>
              </a:spcAft>
              <a:defRPr>
                <a:solidFill>
                  <a:schemeClr val="tx1"/>
                </a:solidFill>
              </a:defRPr>
            </a:lvl1pPr>
            <a:lvl2pPr>
              <a:lnSpc>
                <a:spcPct val="100000"/>
              </a:lnSpc>
              <a:defRPr>
                <a:solidFill>
                  <a:schemeClr val="tx1">
                    <a:lumMod val="75000"/>
                  </a:schemeClr>
                </a:solidFill>
              </a:defRPr>
            </a:lvl2pPr>
            <a:lvl3pPr>
              <a:buNone/>
              <a:defRPr>
                <a:solidFill>
                  <a:schemeClr val="tx1">
                    <a:lumMod val="75000"/>
                  </a:schemeClr>
                </a:solidFill>
              </a:defRPr>
            </a:lvl3pPr>
          </a:lstStyle>
          <a:p>
            <a:pPr lvl="0"/>
            <a:r>
              <a:rPr lang="en-US" smtClean="0"/>
              <a:t>Click to edit Master text styles</a:t>
            </a:r>
          </a:p>
          <a:p>
            <a:pPr lvl="1"/>
            <a:r>
              <a:rPr lang="en-US" smtClean="0"/>
              <a:t>Second level</a:t>
            </a:r>
          </a:p>
        </p:txBody>
      </p:sp>
      <p:sp>
        <p:nvSpPr>
          <p:cNvPr id="5"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6"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04535557-93C0-4228-8EC8-2261BA62951E}"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3"/>
          <p:cNvSpPr>
            <a:spLocks noGrp="1" noChangeArrowheads="1"/>
          </p:cNvSpPr>
          <p:nvPr>
            <p:ph type="sldNum" sz="quarter" idx="10"/>
          </p:nvPr>
        </p:nvSpPr>
        <p:spPr>
          <a:ln/>
        </p:spPr>
        <p:txBody>
          <a:bodyPr/>
          <a:lstStyle>
            <a:lvl1pPr>
              <a:defRPr/>
            </a:lvl1pPr>
          </a:lstStyle>
          <a:p>
            <a:pPr>
              <a:defRPr/>
            </a:pPr>
            <a:fld id="{84ED78EF-1114-4D4A-BC0F-9731E70813F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er Case Study Quote">
    <p:spTree>
      <p:nvGrpSpPr>
        <p:cNvPr id="1" name=""/>
        <p:cNvGrpSpPr/>
        <p:nvPr/>
      </p:nvGrpSpPr>
      <p:grpSpPr>
        <a:xfrm>
          <a:off x="0" y="0"/>
          <a:ext cx="0" cy="0"/>
          <a:chOff x="0" y="0"/>
          <a:chExt cx="0" cy="0"/>
        </a:xfrm>
      </p:grpSpPr>
      <p:sp>
        <p:nvSpPr>
          <p:cNvPr id="4" name="Rectangle 3"/>
          <p:cNvSpPr/>
          <p:nvPr userDrawn="1"/>
        </p:nvSpPr>
        <p:spPr>
          <a:xfrm>
            <a:off x="0" y="4164013"/>
            <a:ext cx="12188825" cy="2252662"/>
          </a:xfrm>
          <a:prstGeom prst="rect">
            <a:avLst/>
          </a:prstGeom>
          <a:gradFill flip="none" rotWithShape="1">
            <a:gsLst>
              <a:gs pos="0">
                <a:srgbClr xmlns:mc="http://schemas.openxmlformats.org/markup-compatibility/2006" xmlns:a14="http://schemas.microsoft.com/office/drawing/2010/main" val="000000" mc:Ignorable="">
                  <a:alpha val="66000"/>
                </a:srgbClr>
              </a:gs>
              <a:gs pos="30000">
                <a:srgbClr xmlns:mc="http://schemas.openxmlformats.org/markup-compatibility/2006" xmlns:a14="http://schemas.microsoft.com/office/drawing/2010/main" val="000000" mc:Ignorable="">
                  <a:alpha val="45000"/>
                </a:srgbClr>
              </a:gs>
              <a:gs pos="67000">
                <a:srgbClr xmlns:mc="http://schemas.openxmlformats.org/markup-compatibility/2006" xmlns:a14="http://schemas.microsoft.com/office/drawing/2010/main" val="000000" mc:Ignorable="">
                  <a:alpha val="0"/>
                </a:srgb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11" name="Text Placeholder 10"/>
          <p:cNvSpPr>
            <a:spLocks noGrp="1"/>
          </p:cNvSpPr>
          <p:nvPr>
            <p:ph type="body" sz="quarter" idx="10"/>
          </p:nvPr>
        </p:nvSpPr>
        <p:spPr>
          <a:xfrm>
            <a:off x="6101132" y="633047"/>
            <a:ext cx="5335587" cy="3499338"/>
          </a:xfrm>
        </p:spPr>
        <p:txBody>
          <a:bodyPr anchor="b"/>
          <a:lstStyle>
            <a:lvl1pPr marL="120650" indent="-120650" algn="l" rtl="0" fontAlgn="base">
              <a:lnSpc>
                <a:spcPct val="90000"/>
              </a:lnSpc>
              <a:spcBef>
                <a:spcPts val="1300"/>
              </a:spcBef>
              <a:spcAft>
                <a:spcPct val="15000"/>
              </a:spcAft>
              <a:buClr>
                <a:srgbClr xmlns:mc="http://schemas.openxmlformats.org/markup-compatibility/2006" xmlns:a14="http://schemas.microsoft.com/office/drawing/2010/main" val="0046AD" mc:Ignorable=""/>
              </a:buClr>
              <a:buSzPct val="115000"/>
              <a:buNone/>
              <a:tabLst>
                <a:tab pos="3429000" algn="l"/>
              </a:tabLst>
              <a:defRPr lang="en-US" sz="3200" kern="1200" dirty="0">
                <a:solidFill>
                  <a:schemeClr val="tx1"/>
                </a:solidFill>
                <a:latin typeface="Arial" charset="0"/>
                <a:ea typeface="+mn-ea"/>
                <a:cs typeface="+mn-cs"/>
              </a:defRPr>
            </a:lvl1pPr>
          </a:lstStyle>
          <a:p>
            <a:pPr lvl="0"/>
            <a:r>
              <a:rPr lang="en-US" dirty="0" smtClean="0"/>
              <a:t>Click to edit Master text styles</a:t>
            </a:r>
          </a:p>
        </p:txBody>
      </p:sp>
      <p:sp>
        <p:nvSpPr>
          <p:cNvPr id="13" name="Text Placeholder 12"/>
          <p:cNvSpPr>
            <a:spLocks noGrp="1"/>
          </p:cNvSpPr>
          <p:nvPr>
            <p:ph type="body" sz="quarter" idx="11"/>
          </p:nvPr>
        </p:nvSpPr>
        <p:spPr>
          <a:xfrm>
            <a:off x="6100768" y="4386881"/>
            <a:ext cx="5380037" cy="384721"/>
          </a:xfrm>
        </p:spPr>
        <p:txBody>
          <a:bodyPr/>
          <a:lstStyle>
            <a:lvl1pPr marL="114300" indent="-114300" algn="l" rtl="0" fontAlgn="base">
              <a:spcBef>
                <a:spcPct val="0"/>
              </a:spcBef>
              <a:spcAft>
                <a:spcPct val="0"/>
              </a:spcAft>
              <a:defRPr lang="en-US" sz="2000" i="0" kern="1200" dirty="0" smtClean="0">
                <a:solidFill>
                  <a:schemeClr val="accent1">
                    <a:lumMod val="60000"/>
                    <a:lumOff val="40000"/>
                  </a:schemeClr>
                </a:solidFill>
                <a:latin typeface="Arial" charset="0"/>
                <a:ea typeface="+mn-ea"/>
                <a:cs typeface="+mn-cs"/>
              </a:defRPr>
            </a:lvl1pPr>
            <a:lvl2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2pPr>
            <a:lvl3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3pPr>
            <a:lvl4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4pPr>
            <a:lvl5pPr>
              <a:buNone/>
              <a:defRPr/>
            </a:lvl5pPr>
          </a:lstStyle>
          <a:p>
            <a:pPr lvl="0"/>
            <a:r>
              <a:rPr lang="en-US" smtClean="0"/>
              <a:t>Click to edit Master text styles</a:t>
            </a:r>
          </a:p>
        </p:txBody>
      </p:sp>
      <p:sp>
        <p:nvSpPr>
          <p:cNvPr id="5" name="Rectangle 52"/>
          <p:cNvSpPr>
            <a:spLocks noGrp="1" noChangeArrowheads="1"/>
          </p:cNvSpPr>
          <p:nvPr>
            <p:ph type="ftr" sz="quarter" idx="12"/>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6" name="Rectangle 53"/>
          <p:cNvSpPr>
            <a:spLocks noGrp="1" noChangeArrowheads="1"/>
          </p:cNvSpPr>
          <p:nvPr>
            <p:ph type="sldNum" sz="quarter" idx="13"/>
          </p:nvPr>
        </p:nvSpPr>
        <p:spPr/>
        <p:txBody>
          <a:bodyPr/>
          <a:lstStyle>
            <a:lvl1pPr algn="l" eaLnBrk="0" hangingPunct="0">
              <a:defRPr sz="1000">
                <a:solidFill>
                  <a:schemeClr val="tx1">
                    <a:lumMod val="50000"/>
                  </a:schemeClr>
                </a:solidFill>
                <a:latin typeface="+mn-lt"/>
              </a:defRPr>
            </a:lvl1pPr>
          </a:lstStyle>
          <a:p>
            <a:pPr>
              <a:defRPr/>
            </a:pPr>
            <a:fld id="{765D1AAE-CF43-4427-9041-31F50BA99A62}"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0025" cy="1162050"/>
          </a:xfrm>
        </p:spPr>
        <p:txBody>
          <a:bodyPr/>
          <a:lstStyle>
            <a:lvl1pPr algn="l">
              <a:defRPr sz="2000" b="1">
                <a:solidFill>
                  <a:schemeClr val="accent1">
                    <a:lumMod val="60000"/>
                    <a:lumOff val="4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765674" y="273058"/>
            <a:ext cx="68135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3"/>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6"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90ADB9EB-CEEE-471F-9294-AF298E5E9F89}"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lstStyle>
            <a:lvl1pPr algn="l">
              <a:defRPr sz="2000" b="1">
                <a:solidFill>
                  <a:schemeClr val="accent1">
                    <a:lumMod val="60000"/>
                    <a:lumOff val="40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2"/>
          <p:cNvSpPr>
            <a:spLocks noGrp="1" noChangeArrowheads="1"/>
          </p:cNvSpPr>
          <p:nvPr>
            <p:ph type="ftr" sz="quarter" idx="10"/>
          </p:nvPr>
        </p:nvSpPr>
        <p:spPr/>
        <p:txBody>
          <a:bodyPr/>
          <a:lstStyle>
            <a:lvl1pPr algn="l" eaLnBrk="0" hangingPunct="0">
              <a:defRPr sz="1000">
                <a:solidFill>
                  <a:schemeClr val="tx1">
                    <a:lumMod val="50000"/>
                  </a:schemeClr>
                </a:solidFill>
                <a:latin typeface="+mn-lt"/>
              </a:defRPr>
            </a:lvl1pPr>
          </a:lstStyle>
          <a:p>
            <a:pPr>
              <a:defRPr/>
            </a:pPr>
            <a:r>
              <a:rPr lang="en-US"/>
              <a:t>© 2008 – Citrix Systems, Inc.</a:t>
            </a:r>
            <a:endParaRPr lang="en-US">
              <a:latin typeface="Verdana" pitchFamily="32" charset="0"/>
            </a:endParaRPr>
          </a:p>
        </p:txBody>
      </p:sp>
      <p:sp>
        <p:nvSpPr>
          <p:cNvPr id="6" name="Rectangle 53"/>
          <p:cNvSpPr>
            <a:spLocks noGrp="1" noChangeArrowheads="1"/>
          </p:cNvSpPr>
          <p:nvPr>
            <p:ph type="sldNum" sz="quarter" idx="11"/>
          </p:nvPr>
        </p:nvSpPr>
        <p:spPr/>
        <p:txBody>
          <a:bodyPr/>
          <a:lstStyle>
            <a:lvl1pPr algn="l" eaLnBrk="0" hangingPunct="0">
              <a:defRPr sz="1000">
                <a:solidFill>
                  <a:schemeClr val="tx1">
                    <a:lumMod val="50000"/>
                  </a:schemeClr>
                </a:solidFill>
                <a:latin typeface="+mn-lt"/>
              </a:defRPr>
            </a:lvl1pPr>
          </a:lstStyle>
          <a:p>
            <a:pPr>
              <a:defRPr/>
            </a:pPr>
            <a:fld id="{4A25AC7C-3603-4EFA-928B-9AE60D79EA43}"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phic w/Big Box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4293" y="2770358"/>
            <a:ext cx="7315200" cy="1317284"/>
          </a:xfrm>
        </p:spPr>
        <p:txBody>
          <a:bodyPr anchor="ctr" anchorCtr="1"/>
          <a:lstStyle>
            <a:lvl1pPr marL="457200" indent="-457200">
              <a:lnSpc>
                <a:spcPct val="80000"/>
              </a:lnSpc>
              <a:spcBef>
                <a:spcPts val="1800"/>
              </a:spcBef>
              <a:spcAft>
                <a:spcPts val="600"/>
              </a:spcAft>
              <a:buClr>
                <a:schemeClr val="tx1"/>
              </a:buClr>
              <a:buSzPct val="135000"/>
              <a:buFont typeface="Trebuchet MS" pitchFamily="34" charset="0"/>
              <a:buChar char="□"/>
              <a:defRPr sz="3600"/>
            </a:lvl1pPr>
            <a:lvl2pPr marL="692150" indent="-285750">
              <a:buClr>
                <a:schemeClr val="tx1"/>
              </a:buClr>
              <a:buSzPct val="135000"/>
              <a:buFont typeface="Trebuchet MS" pitchFamily="34" charset="0"/>
              <a:buChar char="▪"/>
              <a:defRPr sz="3200"/>
            </a:lvl2pPr>
            <a:lvl3pPr>
              <a:buNone/>
              <a:defRPr/>
            </a:lvl3pPr>
            <a:lvl4pPr>
              <a:buNone/>
              <a:defRPr sz="3600"/>
            </a:lvl4pPr>
            <a:lvl5pPr>
              <a:defRPr sz="3600"/>
            </a:lvl5pPr>
          </a:lstStyle>
          <a:p>
            <a:pPr lvl="0"/>
            <a:r>
              <a:rPr lang="en-US" dirty="0" smtClean="0"/>
              <a:t>Click to edit Master text styles</a:t>
            </a:r>
          </a:p>
          <a:p>
            <a:pPr lvl="1"/>
            <a:r>
              <a:rPr lang="en-US" dirty="0" smtClean="0"/>
              <a:t>Second level</a:t>
            </a:r>
          </a:p>
        </p:txBody>
      </p:sp>
    </p:spTree>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w/Big Box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276" y="787870"/>
            <a:ext cx="5758849" cy="1317284"/>
          </a:xfrm>
        </p:spPr>
        <p:txBody>
          <a:bodyPr anchorCtr="1"/>
          <a:lstStyle>
            <a:lvl1pPr marL="457200" indent="-457200">
              <a:lnSpc>
                <a:spcPct val="80000"/>
              </a:lnSpc>
              <a:spcBef>
                <a:spcPts val="1800"/>
              </a:spcBef>
              <a:spcAft>
                <a:spcPts val="600"/>
              </a:spcAft>
              <a:buClr>
                <a:schemeClr val="tx1"/>
              </a:buClr>
              <a:buSzPct val="135000"/>
              <a:buFont typeface="Trebuchet MS" pitchFamily="34" charset="0"/>
              <a:buChar char="□"/>
              <a:defRPr sz="3200"/>
            </a:lvl1pPr>
            <a:lvl2pPr marL="692150" indent="-285750">
              <a:buClr>
                <a:schemeClr val="tx1"/>
              </a:buClr>
              <a:buSzPct val="135000"/>
              <a:buFont typeface="Trebuchet MS" pitchFamily="34" charset="0"/>
              <a:buChar char="▪"/>
              <a:defRPr sz="2800"/>
            </a:lvl2pPr>
            <a:lvl3pPr>
              <a:buNone/>
              <a:defRPr/>
            </a:lvl3pPr>
            <a:lvl4pPr>
              <a:buNone/>
              <a:defRPr sz="3600"/>
            </a:lvl4pPr>
            <a:lvl5pPr>
              <a:defRPr sz="3600"/>
            </a:lvl5pPr>
          </a:lstStyle>
          <a:p>
            <a:pPr lvl="0"/>
            <a:r>
              <a:rPr lang="en-US" dirty="0" smtClean="0"/>
              <a:t>Click to edit Master text styles</a:t>
            </a:r>
          </a:p>
          <a:p>
            <a:pPr lvl="1"/>
            <a:r>
              <a:rPr lang="en-US" dirty="0" smtClean="0"/>
              <a:t>Second level</a:t>
            </a:r>
          </a:p>
        </p:txBody>
      </p:sp>
      <p:sp>
        <p:nvSpPr>
          <p:cNvPr id="4" name="Content Placeholder 2"/>
          <p:cNvSpPr>
            <a:spLocks noGrp="1"/>
          </p:cNvSpPr>
          <p:nvPr>
            <p:ph idx="10"/>
          </p:nvPr>
        </p:nvSpPr>
        <p:spPr>
          <a:xfrm>
            <a:off x="6080127" y="779633"/>
            <a:ext cx="5758849" cy="1317284"/>
          </a:xfrm>
        </p:spPr>
        <p:txBody>
          <a:bodyPr anchorCtr="1"/>
          <a:lstStyle>
            <a:lvl1pPr marL="457200" indent="-457200">
              <a:lnSpc>
                <a:spcPct val="80000"/>
              </a:lnSpc>
              <a:spcBef>
                <a:spcPts val="1800"/>
              </a:spcBef>
              <a:spcAft>
                <a:spcPts val="600"/>
              </a:spcAft>
              <a:buClr>
                <a:schemeClr val="tx1"/>
              </a:buClr>
              <a:buSzPct val="135000"/>
              <a:buFont typeface="Trebuchet MS" pitchFamily="34" charset="0"/>
              <a:buChar char="□"/>
              <a:defRPr sz="3200"/>
            </a:lvl1pPr>
            <a:lvl2pPr marL="692150" indent="-285750">
              <a:buClr>
                <a:schemeClr val="tx1"/>
              </a:buClr>
              <a:buSzPct val="135000"/>
              <a:buFont typeface="Trebuchet MS" pitchFamily="34" charset="0"/>
              <a:buChar char="▪"/>
              <a:defRPr sz="2800"/>
            </a:lvl2pPr>
            <a:lvl3pPr>
              <a:buNone/>
              <a:defRPr/>
            </a:lvl3pPr>
            <a:lvl4pPr>
              <a:buNone/>
              <a:defRPr sz="3600"/>
            </a:lvl4pPr>
            <a:lvl5pPr>
              <a:defRPr sz="3600"/>
            </a:lvl5pPr>
          </a:lstStyle>
          <a:p>
            <a:pPr lvl="0"/>
            <a:r>
              <a:rPr lang="en-US" dirty="0" smtClean="0"/>
              <a:t>Click to edit Master text styles</a:t>
            </a:r>
          </a:p>
          <a:p>
            <a:pPr lvl="1"/>
            <a:r>
              <a:rPr lang="en-US" dirty="0" smtClean="0"/>
              <a:t>Second level</a:t>
            </a:r>
          </a:p>
        </p:txBody>
      </p:sp>
    </p:spTree>
  </p:cSld>
  <p:clrMapOvr>
    <a:masterClrMapping/>
  </p:clrMapOvr>
  <p:transition xmlns:p14="http://schemas.microsoft.com/office/powerpoint/2010/mai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20"/>
          <p:cNvPicPr>
            <a:picLocks noChangeAspect="1" noChangeArrowheads="1"/>
          </p:cNvPicPr>
          <p:nvPr/>
        </p:nvPicPr>
        <p:blipFill>
          <a:blip r:embed="rId2"/>
          <a:srcRect/>
          <a:stretch>
            <a:fillRect/>
          </a:stretch>
        </p:blipFill>
        <p:spPr bwMode="auto">
          <a:xfrm>
            <a:off x="0" y="-11113"/>
            <a:ext cx="12188825" cy="6877051"/>
          </a:xfrm>
          <a:prstGeom prst="rect">
            <a:avLst/>
          </a:prstGeom>
          <a:noFill/>
          <a:ln w="19050" algn="ctr">
            <a:noFill/>
            <a:miter lim="800000"/>
            <a:headEnd/>
            <a:tailEnd/>
          </a:ln>
        </p:spPr>
      </p:pic>
      <p:grpSp>
        <p:nvGrpSpPr>
          <p:cNvPr id="5" name="Group 12"/>
          <p:cNvGrpSpPr>
            <a:grpSpLocks/>
          </p:cNvGrpSpPr>
          <p:nvPr/>
        </p:nvGrpSpPr>
        <p:grpSpPr bwMode="auto">
          <a:xfrm>
            <a:off x="4766" y="4813300"/>
            <a:ext cx="12184062" cy="1062038"/>
            <a:chOff x="2" y="2256"/>
            <a:chExt cx="5982" cy="522"/>
          </a:xfrm>
        </p:grpSpPr>
        <p:sp>
          <p:nvSpPr>
            <p:cNvPr id="6" name="Freeform 105"/>
            <p:cNvSpPr>
              <a:spLocks/>
            </p:cNvSpPr>
            <p:nvPr userDrawn="1"/>
          </p:nvSpPr>
          <p:spPr bwMode="white">
            <a:xfrm>
              <a:off x="609" y="2256"/>
              <a:ext cx="5375" cy="522"/>
            </a:xfrm>
            <a:custGeom>
              <a:avLst/>
              <a:gdLst>
                <a:gd name="T0" fmla="*/ 6 w 2578"/>
                <a:gd name="T1" fmla="*/ 231 h 249"/>
                <a:gd name="T2" fmla="*/ 107 w 2578"/>
                <a:gd name="T3" fmla="*/ 124 h 249"/>
                <a:gd name="T4" fmla="*/ 6 w 2578"/>
                <a:gd name="T5" fmla="*/ 17 h 249"/>
                <a:gd name="T6" fmla="*/ 0 w 2578"/>
                <a:gd name="T7" fmla="*/ 17 h 249"/>
                <a:gd name="T8" fmla="*/ 5 w 2578"/>
                <a:gd name="T9" fmla="*/ 0 h 249"/>
                <a:gd name="T10" fmla="*/ 2578 w 2578"/>
                <a:gd name="T11" fmla="*/ 0 h 249"/>
                <a:gd name="T12" fmla="*/ 2578 w 2578"/>
                <a:gd name="T13" fmla="*/ 249 h 249"/>
                <a:gd name="T14" fmla="*/ 0 w 2578"/>
                <a:gd name="T15" fmla="*/ 249 h 249"/>
                <a:gd name="T16" fmla="*/ 6 w 2578"/>
                <a:gd name="T17" fmla="*/ 231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8"/>
                <a:gd name="T28" fmla="*/ 0 h 249"/>
                <a:gd name="T29" fmla="*/ 2578 w 2578"/>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8" h="249">
                  <a:moveTo>
                    <a:pt x="6" y="231"/>
                  </a:moveTo>
                  <a:cubicBezTo>
                    <a:pt x="63" y="231"/>
                    <a:pt x="107" y="183"/>
                    <a:pt x="107" y="124"/>
                  </a:cubicBezTo>
                  <a:cubicBezTo>
                    <a:pt x="107" y="65"/>
                    <a:pt x="63" y="17"/>
                    <a:pt x="6" y="17"/>
                  </a:cubicBezTo>
                  <a:cubicBezTo>
                    <a:pt x="4" y="17"/>
                    <a:pt x="2" y="17"/>
                    <a:pt x="0" y="17"/>
                  </a:cubicBezTo>
                  <a:cubicBezTo>
                    <a:pt x="5" y="0"/>
                    <a:pt x="5" y="0"/>
                    <a:pt x="5" y="0"/>
                  </a:cubicBezTo>
                  <a:cubicBezTo>
                    <a:pt x="233" y="0"/>
                    <a:pt x="2578" y="0"/>
                    <a:pt x="2578" y="0"/>
                  </a:cubicBezTo>
                  <a:cubicBezTo>
                    <a:pt x="2578" y="249"/>
                    <a:pt x="2578" y="249"/>
                    <a:pt x="2578" y="249"/>
                  </a:cubicBezTo>
                  <a:cubicBezTo>
                    <a:pt x="2345" y="249"/>
                    <a:pt x="0" y="249"/>
                    <a:pt x="0" y="249"/>
                  </a:cubicBezTo>
                  <a:cubicBezTo>
                    <a:pt x="6" y="231"/>
                    <a:pt x="6" y="231"/>
                    <a:pt x="6" y="231"/>
                  </a:cubicBezTo>
                </a:path>
              </a:pathLst>
            </a:custGeom>
            <a:solidFill>
              <a:srgbClr xmlns:mc="http://schemas.openxmlformats.org/markup-compatibility/2006" xmlns:a14="http://schemas.microsoft.com/office/drawing/2010/main" val="FFFFFF" mc:Ignorable=""/>
            </a:solidFill>
            <a:ln w="9525">
              <a:noFill/>
              <a:round/>
              <a:headEnd/>
              <a:tailEnd/>
            </a:ln>
          </p:spPr>
          <p:txBody>
            <a:bodyPr lIns="121834" tIns="60917" rIns="121834" bIns="60917"/>
            <a:lstStyle/>
            <a:p>
              <a:pPr algn="ctr" defTabSz="1219200">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grpSp>
          <p:nvGrpSpPr>
            <p:cNvPr id="7" name="Group 106"/>
            <p:cNvGrpSpPr>
              <a:grpSpLocks/>
            </p:cNvGrpSpPr>
            <p:nvPr userDrawn="1"/>
          </p:nvGrpSpPr>
          <p:grpSpPr bwMode="auto">
            <a:xfrm>
              <a:off x="411" y="2256"/>
              <a:ext cx="372" cy="522"/>
              <a:chOff x="394" y="3054"/>
              <a:chExt cx="358" cy="498"/>
            </a:xfrm>
          </p:grpSpPr>
          <p:sp>
            <p:nvSpPr>
              <p:cNvPr id="9" name="Freeform 107"/>
              <p:cNvSpPr>
                <a:spLocks noEditPoints="1"/>
              </p:cNvSpPr>
              <p:nvPr userDrawn="1"/>
            </p:nvSpPr>
            <p:spPr bwMode="white">
              <a:xfrm>
                <a:off x="502" y="3204"/>
                <a:ext cx="250" cy="348"/>
              </a:xfrm>
              <a:custGeom>
                <a:avLst/>
                <a:gdLst>
                  <a:gd name="T0" fmla="*/ 105 w 125"/>
                  <a:gd name="T1" fmla="*/ 0 h 174"/>
                  <a:gd name="T2" fmla="*/ 62 w 125"/>
                  <a:gd name="T3" fmla="*/ 0 h 174"/>
                  <a:gd name="T4" fmla="*/ 0 w 125"/>
                  <a:gd name="T5" fmla="*/ 174 h 174"/>
                  <a:gd name="T6" fmla="*/ 27 w 125"/>
                  <a:gd name="T7" fmla="*/ 174 h 174"/>
                  <a:gd name="T8" fmla="*/ 53 w 125"/>
                  <a:gd name="T9" fmla="*/ 100 h 174"/>
                  <a:gd name="T10" fmla="*/ 79 w 125"/>
                  <a:gd name="T11" fmla="*/ 100 h 174"/>
                  <a:gd name="T12" fmla="*/ 96 w 125"/>
                  <a:gd name="T13" fmla="*/ 89 h 174"/>
                  <a:gd name="T14" fmla="*/ 120 w 125"/>
                  <a:gd name="T15" fmla="*/ 20 h 174"/>
                  <a:gd name="T16" fmla="*/ 105 w 125"/>
                  <a:gd name="T17" fmla="*/ 0 h 174"/>
                  <a:gd name="T18" fmla="*/ 71 w 125"/>
                  <a:gd name="T19" fmla="*/ 86 h 174"/>
                  <a:gd name="T20" fmla="*/ 58 w 125"/>
                  <a:gd name="T21" fmla="*/ 86 h 174"/>
                  <a:gd name="T22" fmla="*/ 83 w 125"/>
                  <a:gd name="T23" fmla="*/ 15 h 174"/>
                  <a:gd name="T24" fmla="*/ 97 w 125"/>
                  <a:gd name="T25" fmla="*/ 15 h 174"/>
                  <a:gd name="T26" fmla="*/ 71 w 125"/>
                  <a:gd name="T27" fmla="*/ 8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174"/>
                  <a:gd name="T44" fmla="*/ 125 w 125"/>
                  <a:gd name="T45" fmla="*/ 174 h 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174">
                    <a:moveTo>
                      <a:pt x="105" y="0"/>
                    </a:moveTo>
                    <a:cubicBezTo>
                      <a:pt x="62" y="0"/>
                      <a:pt x="62" y="0"/>
                      <a:pt x="62" y="0"/>
                    </a:cubicBezTo>
                    <a:cubicBezTo>
                      <a:pt x="0" y="174"/>
                      <a:pt x="0" y="174"/>
                      <a:pt x="0" y="174"/>
                    </a:cubicBezTo>
                    <a:cubicBezTo>
                      <a:pt x="27" y="174"/>
                      <a:pt x="27" y="174"/>
                      <a:pt x="27" y="174"/>
                    </a:cubicBezTo>
                    <a:cubicBezTo>
                      <a:pt x="53" y="100"/>
                      <a:pt x="53" y="100"/>
                      <a:pt x="53" y="100"/>
                    </a:cubicBezTo>
                    <a:cubicBezTo>
                      <a:pt x="79" y="100"/>
                      <a:pt x="79" y="100"/>
                      <a:pt x="79" y="100"/>
                    </a:cubicBezTo>
                    <a:cubicBezTo>
                      <a:pt x="85" y="100"/>
                      <a:pt x="93" y="98"/>
                      <a:pt x="96" y="89"/>
                    </a:cubicBezTo>
                    <a:cubicBezTo>
                      <a:pt x="99" y="80"/>
                      <a:pt x="116" y="34"/>
                      <a:pt x="120" y="20"/>
                    </a:cubicBezTo>
                    <a:cubicBezTo>
                      <a:pt x="125" y="6"/>
                      <a:pt x="114" y="0"/>
                      <a:pt x="105" y="0"/>
                    </a:cubicBezTo>
                    <a:close/>
                    <a:moveTo>
                      <a:pt x="71" y="86"/>
                    </a:moveTo>
                    <a:cubicBezTo>
                      <a:pt x="58" y="86"/>
                      <a:pt x="58" y="86"/>
                      <a:pt x="58" y="86"/>
                    </a:cubicBezTo>
                    <a:cubicBezTo>
                      <a:pt x="83" y="15"/>
                      <a:pt x="83" y="15"/>
                      <a:pt x="83" y="15"/>
                    </a:cubicBezTo>
                    <a:cubicBezTo>
                      <a:pt x="97" y="15"/>
                      <a:pt x="97" y="15"/>
                      <a:pt x="97" y="15"/>
                    </a:cubicBezTo>
                    <a:cubicBezTo>
                      <a:pt x="71" y="86"/>
                      <a:pt x="71" y="86"/>
                      <a:pt x="71" y="86"/>
                    </a:cubicBezTo>
                    <a:close/>
                  </a:path>
                </a:pathLst>
              </a:custGeom>
              <a:solidFill>
                <a:srgbClr xmlns:mc="http://schemas.openxmlformats.org/markup-compatibility/2006" xmlns:a14="http://schemas.microsoft.com/office/drawing/2010/main" val="FFFFFF" mc:Ignorable=""/>
              </a:solidFill>
              <a:ln w="9525">
                <a:noFill/>
                <a:round/>
                <a:headEnd/>
                <a:tailEnd/>
              </a:ln>
            </p:spPr>
            <p:txBody>
              <a:bodyPr lIns="121834" tIns="60917" rIns="121834" bIns="60917"/>
              <a:lstStyle/>
              <a:p>
                <a:pPr algn="ctr" defTabSz="1219200">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sp>
            <p:nvSpPr>
              <p:cNvPr id="10" name="Freeform 108"/>
              <p:cNvSpPr>
                <a:spLocks/>
              </p:cNvSpPr>
              <p:nvPr userDrawn="1"/>
            </p:nvSpPr>
            <p:spPr bwMode="white">
              <a:xfrm>
                <a:off x="394" y="3054"/>
                <a:ext cx="192" cy="344"/>
              </a:xfrm>
              <a:custGeom>
                <a:avLst/>
                <a:gdLst>
                  <a:gd name="T0" fmla="*/ 92 w 96"/>
                  <a:gd name="T1" fmla="*/ 97 h 172"/>
                  <a:gd name="T2" fmla="*/ 66 w 96"/>
                  <a:gd name="T3" fmla="*/ 172 h 172"/>
                  <a:gd name="T4" fmla="*/ 40 w 96"/>
                  <a:gd name="T5" fmla="*/ 172 h 172"/>
                  <a:gd name="T6" fmla="*/ 68 w 96"/>
                  <a:gd name="T7" fmla="*/ 90 h 172"/>
                  <a:gd name="T8" fmla="*/ 55 w 96"/>
                  <a:gd name="T9" fmla="*/ 90 h 172"/>
                  <a:gd name="T10" fmla="*/ 26 w 96"/>
                  <a:gd name="T11" fmla="*/ 172 h 172"/>
                  <a:gd name="T12" fmla="*/ 0 w 96"/>
                  <a:gd name="T13" fmla="*/ 172 h 172"/>
                  <a:gd name="T14" fmla="*/ 60 w 96"/>
                  <a:gd name="T15" fmla="*/ 0 h 172"/>
                  <a:gd name="T16" fmla="*/ 86 w 96"/>
                  <a:gd name="T17" fmla="*/ 0 h 172"/>
                  <a:gd name="T18" fmla="*/ 60 w 96"/>
                  <a:gd name="T19" fmla="*/ 75 h 172"/>
                  <a:gd name="T20" fmla="*/ 78 w 96"/>
                  <a:gd name="T21" fmla="*/ 75 h 172"/>
                  <a:gd name="T22" fmla="*/ 92 w 96"/>
                  <a:gd name="T23" fmla="*/ 97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72"/>
                  <a:gd name="T38" fmla="*/ 96 w 96"/>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72">
                    <a:moveTo>
                      <a:pt x="92" y="97"/>
                    </a:moveTo>
                    <a:cubicBezTo>
                      <a:pt x="66" y="172"/>
                      <a:pt x="66" y="172"/>
                      <a:pt x="66" y="172"/>
                    </a:cubicBezTo>
                    <a:cubicBezTo>
                      <a:pt x="40" y="172"/>
                      <a:pt x="40" y="172"/>
                      <a:pt x="40" y="172"/>
                    </a:cubicBezTo>
                    <a:cubicBezTo>
                      <a:pt x="68" y="90"/>
                      <a:pt x="68" y="90"/>
                      <a:pt x="68" y="90"/>
                    </a:cubicBezTo>
                    <a:cubicBezTo>
                      <a:pt x="55" y="90"/>
                      <a:pt x="55" y="90"/>
                      <a:pt x="55" y="90"/>
                    </a:cubicBezTo>
                    <a:cubicBezTo>
                      <a:pt x="26" y="172"/>
                      <a:pt x="26" y="172"/>
                      <a:pt x="26" y="172"/>
                    </a:cubicBezTo>
                    <a:cubicBezTo>
                      <a:pt x="0" y="172"/>
                      <a:pt x="0" y="172"/>
                      <a:pt x="0" y="172"/>
                    </a:cubicBezTo>
                    <a:cubicBezTo>
                      <a:pt x="60" y="0"/>
                      <a:pt x="60" y="0"/>
                      <a:pt x="60" y="0"/>
                    </a:cubicBezTo>
                    <a:cubicBezTo>
                      <a:pt x="86" y="0"/>
                      <a:pt x="86" y="0"/>
                      <a:pt x="86" y="0"/>
                    </a:cubicBezTo>
                    <a:cubicBezTo>
                      <a:pt x="60" y="75"/>
                      <a:pt x="60" y="75"/>
                      <a:pt x="60" y="75"/>
                    </a:cubicBezTo>
                    <a:cubicBezTo>
                      <a:pt x="78" y="75"/>
                      <a:pt x="78" y="75"/>
                      <a:pt x="78" y="75"/>
                    </a:cubicBezTo>
                    <a:cubicBezTo>
                      <a:pt x="90" y="75"/>
                      <a:pt x="96" y="86"/>
                      <a:pt x="92" y="97"/>
                    </a:cubicBezTo>
                  </a:path>
                </a:pathLst>
              </a:custGeom>
              <a:solidFill>
                <a:srgbClr xmlns:mc="http://schemas.openxmlformats.org/markup-compatibility/2006" xmlns:a14="http://schemas.microsoft.com/office/drawing/2010/main" val="FFFFFF" mc:Ignorable=""/>
              </a:solidFill>
              <a:ln w="9525">
                <a:noFill/>
                <a:round/>
                <a:headEnd/>
                <a:tailEnd/>
              </a:ln>
            </p:spPr>
            <p:txBody>
              <a:bodyPr lIns="121834" tIns="60917" rIns="121834" bIns="60917"/>
              <a:lstStyle/>
              <a:p>
                <a:pPr algn="ctr" defTabSz="1219200">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grpSp>
        <p:sp>
          <p:nvSpPr>
            <p:cNvPr id="8" name="Freeform 109"/>
            <p:cNvSpPr>
              <a:spLocks/>
            </p:cNvSpPr>
            <p:nvPr userDrawn="1"/>
          </p:nvSpPr>
          <p:spPr bwMode="white">
            <a:xfrm>
              <a:off x="2" y="2256"/>
              <a:ext cx="507" cy="522"/>
            </a:xfrm>
            <a:custGeom>
              <a:avLst/>
              <a:gdLst>
                <a:gd name="T0" fmla="*/ 251 w 254"/>
                <a:gd name="T1" fmla="*/ 0 h 249"/>
                <a:gd name="T2" fmla="*/ 0 w 254"/>
                <a:gd name="T3" fmla="*/ 0 h 249"/>
                <a:gd name="T4" fmla="*/ 0 w 254"/>
                <a:gd name="T5" fmla="*/ 249 h 249"/>
                <a:gd name="T6" fmla="*/ 246 w 254"/>
                <a:gd name="T7" fmla="*/ 249 h 249"/>
                <a:gd name="T8" fmla="*/ 254 w 254"/>
                <a:gd name="T9" fmla="*/ 229 h 249"/>
                <a:gd name="T10" fmla="*/ 175 w 254"/>
                <a:gd name="T11" fmla="*/ 122 h 249"/>
                <a:gd name="T12" fmla="*/ 245 w 254"/>
                <a:gd name="T13" fmla="*/ 18 h 249"/>
                <a:gd name="T14" fmla="*/ 251 w 254"/>
                <a:gd name="T15" fmla="*/ 0 h 249"/>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249"/>
                <a:gd name="T26" fmla="*/ 254 w 254"/>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249">
                  <a:moveTo>
                    <a:pt x="251" y="0"/>
                  </a:moveTo>
                  <a:cubicBezTo>
                    <a:pt x="0" y="0"/>
                    <a:pt x="0" y="0"/>
                    <a:pt x="0" y="0"/>
                  </a:cubicBezTo>
                  <a:cubicBezTo>
                    <a:pt x="0" y="249"/>
                    <a:pt x="0" y="249"/>
                    <a:pt x="0" y="249"/>
                  </a:cubicBezTo>
                  <a:cubicBezTo>
                    <a:pt x="246" y="249"/>
                    <a:pt x="246" y="249"/>
                    <a:pt x="246" y="249"/>
                  </a:cubicBezTo>
                  <a:cubicBezTo>
                    <a:pt x="254" y="229"/>
                    <a:pt x="254" y="229"/>
                    <a:pt x="254" y="229"/>
                  </a:cubicBezTo>
                  <a:cubicBezTo>
                    <a:pt x="208" y="219"/>
                    <a:pt x="175" y="175"/>
                    <a:pt x="175" y="122"/>
                  </a:cubicBezTo>
                  <a:cubicBezTo>
                    <a:pt x="175" y="73"/>
                    <a:pt x="204" y="32"/>
                    <a:pt x="245" y="18"/>
                  </a:cubicBezTo>
                  <a:cubicBezTo>
                    <a:pt x="251" y="0"/>
                    <a:pt x="251" y="0"/>
                    <a:pt x="251" y="0"/>
                  </a:cubicBezTo>
                  <a:close/>
                </a:path>
              </a:pathLst>
            </a:custGeom>
            <a:solidFill>
              <a:srgbClr xmlns:mc="http://schemas.openxmlformats.org/markup-compatibility/2006" xmlns:a14="http://schemas.microsoft.com/office/drawing/2010/main" val="FFFFFF" mc:Ignorable=""/>
            </a:solidFill>
            <a:ln w="9525">
              <a:noFill/>
              <a:round/>
              <a:headEnd/>
              <a:tailEnd/>
            </a:ln>
          </p:spPr>
          <p:txBody>
            <a:bodyPr lIns="121834" tIns="60917" rIns="121834" bIns="60917"/>
            <a:lstStyle/>
            <a:p>
              <a:pPr algn="ctr" defTabSz="1219200">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grpSp>
      <p:sp>
        <p:nvSpPr>
          <p:cNvPr id="11" name="Text Box 5"/>
          <p:cNvSpPr txBox="1">
            <a:spLocks noChangeArrowheads="1"/>
          </p:cNvSpPr>
          <p:nvPr/>
        </p:nvSpPr>
        <p:spPr bwMode="invGray">
          <a:xfrm>
            <a:off x="571502" y="6353176"/>
            <a:ext cx="9255125" cy="307690"/>
          </a:xfrm>
          <a:prstGeom prst="rect">
            <a:avLst/>
          </a:prstGeom>
          <a:noFill/>
          <a:ln w="9525">
            <a:noFill/>
            <a:miter lim="800000"/>
            <a:headEnd/>
            <a:tailEnd/>
          </a:ln>
          <a:effectLst/>
        </p:spPr>
        <p:txBody>
          <a:bodyPr lIns="121834" tIns="60917" rIns="121834" bIns="60917">
            <a:spAutoFit/>
          </a:bodyPr>
          <a:lstStyle/>
          <a:p>
            <a:pPr defTabSz="1219200">
              <a:spcBef>
                <a:spcPct val="50000"/>
              </a:spcBef>
              <a:defRPr/>
            </a:pPr>
            <a:r>
              <a:rPr lang="en-US" sz="1200">
                <a:solidFill>
                  <a:srgbClr xmlns:mc="http://schemas.openxmlformats.org/markup-compatibility/2006" xmlns:a14="http://schemas.microsoft.com/office/drawing/2010/main" val="FFFFFF" mc:Ignorable=""/>
                </a:solidFill>
                <a:latin typeface="Futura Bk" pitchFamily="34" charset="0"/>
              </a:rPr>
              <a:t>© 2008 Hewlett-Packard Development Company, L.P. The information contained herein is subject to change without notice</a:t>
            </a:r>
          </a:p>
        </p:txBody>
      </p:sp>
      <p:sp>
        <p:nvSpPr>
          <p:cNvPr id="106499" name="Rectangle 3"/>
          <p:cNvSpPr>
            <a:spLocks noGrp="1" noChangeArrowheads="1"/>
          </p:cNvSpPr>
          <p:nvPr>
            <p:ph type="subTitle" idx="1"/>
          </p:nvPr>
        </p:nvSpPr>
        <p:spPr bwMode="invGray">
          <a:xfrm>
            <a:off x="584200" y="3749676"/>
            <a:ext cx="7397750" cy="739775"/>
          </a:xfrm>
        </p:spPr>
        <p:txBody>
          <a:bodyPr/>
          <a:lstStyle>
            <a:lvl1pPr marL="0" indent="0">
              <a:buFontTx/>
              <a:buNone/>
              <a:defRPr sz="2700">
                <a:solidFill>
                  <a:schemeClr val="bg1"/>
                </a:solidFill>
                <a:latin typeface="Futura Hv" pitchFamily="34" charset="0"/>
              </a:defRPr>
            </a:lvl1pPr>
          </a:lstStyle>
          <a:p>
            <a:r>
              <a:rPr lang="en-US"/>
              <a:t>Click to edit Master subtitle style</a:t>
            </a:r>
          </a:p>
        </p:txBody>
      </p:sp>
      <p:sp>
        <p:nvSpPr>
          <p:cNvPr id="106500" name="Rectangle 4"/>
          <p:cNvSpPr>
            <a:spLocks noGrp="1" noChangeArrowheads="1"/>
          </p:cNvSpPr>
          <p:nvPr>
            <p:ph type="ctrTitle"/>
          </p:nvPr>
        </p:nvSpPr>
        <p:spPr bwMode="invGray">
          <a:xfrm>
            <a:off x="584200" y="571503"/>
            <a:ext cx="7366000" cy="2587625"/>
          </a:xfrm>
        </p:spPr>
        <p:txBody>
          <a:bodyPr/>
          <a:lstStyle>
            <a:lvl1pPr>
              <a:defRPr sz="5900">
                <a:solidFill>
                  <a:schemeClr val="bg1"/>
                </a:solidFill>
                <a:latin typeface="Futura Lt" pitchFamily="34" charset="0"/>
              </a:defRPr>
            </a:lvl1pPr>
          </a:lstStyle>
          <a:p>
            <a:r>
              <a:rPr lang="en-US"/>
              <a:t>Click to edit Master title style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EE029B5-102A-4456-9820-ABFC8F837054}" type="slidenum">
              <a:rPr lang="en-US"/>
              <a:pPr>
                <a:defRPr/>
              </a:pPr>
              <a:t>‹#›</a:t>
            </a:fld>
            <a:endParaRPr lang="en-US"/>
          </a:p>
        </p:txBody>
      </p:sp>
      <p:sp>
        <p:nvSpPr>
          <p:cNvPr id="5" name="Rectangle 5"/>
          <p:cNvSpPr>
            <a:spLocks noGrp="1" noChangeArrowheads="1"/>
          </p:cNvSpPr>
          <p:nvPr>
            <p:ph type="dt" sz="half" idx="11"/>
          </p:nvPr>
        </p:nvSpPr>
        <p:spPr>
          <a:ln/>
        </p:spPr>
        <p:txBody>
          <a:bodyPr/>
          <a:lstStyle>
            <a:lvl1pPr>
              <a:defRPr/>
            </a:lvl1pPr>
          </a:lstStyle>
          <a:p>
            <a:pPr>
              <a:defRPr/>
            </a:pPr>
            <a:fld id="{ECEA7384-D1FC-44CC-AEDD-3B704ABEE5B7}" type="datetime3">
              <a:rPr lang="en-US"/>
              <a:pPr>
                <a:defRPr/>
              </a:pPr>
              <a:t>9 March 2010</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8" y="4406908"/>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8"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9D66D6E-71BC-46EA-9F58-E67B7C6ECBFB}" type="slidenum">
              <a:rPr lang="en-US"/>
              <a:pPr>
                <a:defRPr/>
              </a:pPr>
              <a:t>‹#›</a:t>
            </a:fld>
            <a:endParaRPr lang="en-US"/>
          </a:p>
        </p:txBody>
      </p:sp>
      <p:sp>
        <p:nvSpPr>
          <p:cNvPr id="5" name="Rectangle 5"/>
          <p:cNvSpPr>
            <a:spLocks noGrp="1" noChangeArrowheads="1"/>
          </p:cNvSpPr>
          <p:nvPr>
            <p:ph type="dt" sz="half" idx="11"/>
          </p:nvPr>
        </p:nvSpPr>
        <p:spPr>
          <a:ln/>
        </p:spPr>
        <p:txBody>
          <a:bodyPr/>
          <a:lstStyle>
            <a:lvl1pPr>
              <a:defRPr/>
            </a:lvl1pPr>
          </a:lstStyle>
          <a:p>
            <a:pPr>
              <a:defRPr/>
            </a:pPr>
            <a:fld id="{956755C3-3854-4B5E-90E1-DF76D13B4808}" type="datetime3">
              <a:rPr lang="en-US"/>
              <a:pPr>
                <a:defRPr/>
              </a:pPr>
              <a:t>9 March 2010</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3" y="1801813"/>
            <a:ext cx="554513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1739" y="1801813"/>
            <a:ext cx="5546724"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E99A49A-27F8-4A1E-AD18-B9A45214CFB5}" type="slidenum">
              <a:rPr lang="en-US"/>
              <a:pPr>
                <a:defRPr/>
              </a:pPr>
              <a:t>‹#›</a:t>
            </a:fld>
            <a:endParaRPr lang="en-US"/>
          </a:p>
        </p:txBody>
      </p:sp>
      <p:sp>
        <p:nvSpPr>
          <p:cNvPr id="6" name="Rectangle 5"/>
          <p:cNvSpPr>
            <a:spLocks noGrp="1" noChangeArrowheads="1"/>
          </p:cNvSpPr>
          <p:nvPr>
            <p:ph type="dt" sz="half" idx="11"/>
          </p:nvPr>
        </p:nvSpPr>
        <p:spPr>
          <a:ln/>
        </p:spPr>
        <p:txBody>
          <a:bodyPr/>
          <a:lstStyle>
            <a:lvl1pPr>
              <a:defRPr/>
            </a:lvl1pPr>
          </a:lstStyle>
          <a:p>
            <a:pPr>
              <a:defRPr/>
            </a:pPr>
            <a:fld id="{4A3E36A8-5CDB-4A78-B019-B75FD60D7A3B}" type="datetime3">
              <a:rPr lang="en-US"/>
              <a:pPr>
                <a:defRPr/>
              </a:pPr>
              <a:t>9 March 2010</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8B737E64-E281-4FB9-BF67-25D460CC4917}" type="slidenum">
              <a:rPr lang="en-US"/>
              <a:pPr>
                <a:defRPr/>
              </a:pPr>
              <a:t>‹#›</a:t>
            </a:fld>
            <a:endParaRPr lang="en-US"/>
          </a:p>
        </p:txBody>
      </p:sp>
      <p:sp>
        <p:nvSpPr>
          <p:cNvPr id="8" name="Rectangle 5"/>
          <p:cNvSpPr>
            <a:spLocks noGrp="1" noChangeArrowheads="1"/>
          </p:cNvSpPr>
          <p:nvPr>
            <p:ph type="dt" sz="half" idx="11"/>
          </p:nvPr>
        </p:nvSpPr>
        <p:spPr>
          <a:ln/>
        </p:spPr>
        <p:txBody>
          <a:bodyPr/>
          <a:lstStyle>
            <a:lvl1pPr>
              <a:defRPr/>
            </a:lvl1pPr>
          </a:lstStyle>
          <a:p>
            <a:pPr>
              <a:defRPr/>
            </a:pPr>
            <a:fld id="{482C03EF-89C2-4288-B5AA-EDACF0F36AC2}" type="datetime3">
              <a:rPr lang="en-US"/>
              <a:pPr>
                <a:defRPr/>
              </a:pPr>
              <a:t>9 March 2010</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 surface">
    <p:spTree>
      <p:nvGrpSpPr>
        <p:cNvPr id="1" name=""/>
        <p:cNvGrpSpPr/>
        <p:nvPr/>
      </p:nvGrpSpPr>
      <p:grpSpPr>
        <a:xfrm>
          <a:off x="0" y="0"/>
          <a:ext cx="0" cy="0"/>
          <a:chOff x="0" y="0"/>
          <a:chExt cx="0" cy="0"/>
        </a:xfrm>
      </p:grpSpPr>
      <p:sp>
        <p:nvSpPr>
          <p:cNvPr id="2" name="Rectangle 2"/>
          <p:cNvSpPr/>
          <p:nvPr/>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B29B5D92-A1C7-4B3A-9C02-167ADD204076}"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F4D516C-0CE7-4BFC-9A55-E259EF190313}" type="slidenum">
              <a:rPr lang="en-US"/>
              <a:pPr>
                <a:defRPr/>
              </a:pPr>
              <a:t>‹#›</a:t>
            </a:fld>
            <a:endParaRPr lang="en-US"/>
          </a:p>
        </p:txBody>
      </p:sp>
      <p:sp>
        <p:nvSpPr>
          <p:cNvPr id="4" name="Rectangle 5"/>
          <p:cNvSpPr>
            <a:spLocks noGrp="1" noChangeArrowheads="1"/>
          </p:cNvSpPr>
          <p:nvPr>
            <p:ph type="dt" sz="half" idx="11"/>
          </p:nvPr>
        </p:nvSpPr>
        <p:spPr>
          <a:ln/>
        </p:spPr>
        <p:txBody>
          <a:bodyPr/>
          <a:lstStyle>
            <a:lvl1pPr>
              <a:defRPr/>
            </a:lvl1pPr>
          </a:lstStyle>
          <a:p>
            <a:pPr>
              <a:defRPr/>
            </a:pPr>
            <a:fld id="{21868EE2-1295-4E4A-B43D-3ED0900FA9C1}" type="datetime3">
              <a:rPr lang="en-US"/>
              <a:pPr>
                <a:defRPr/>
              </a:pPr>
              <a:t>9 March 2010</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AB3EE91-6059-4A4C-891A-9B6C395F1CB5}" type="slidenum">
              <a:rPr lang="en-US"/>
              <a:pPr>
                <a:defRPr/>
              </a:pPr>
              <a:t>‹#›</a:t>
            </a:fld>
            <a:endParaRPr lang="en-US"/>
          </a:p>
        </p:txBody>
      </p:sp>
      <p:sp>
        <p:nvSpPr>
          <p:cNvPr id="3" name="Rectangle 5"/>
          <p:cNvSpPr>
            <a:spLocks noGrp="1" noChangeArrowheads="1"/>
          </p:cNvSpPr>
          <p:nvPr>
            <p:ph type="dt" sz="half" idx="11"/>
          </p:nvPr>
        </p:nvSpPr>
        <p:spPr>
          <a:ln/>
        </p:spPr>
        <p:txBody>
          <a:bodyPr/>
          <a:lstStyle>
            <a:lvl1pPr>
              <a:defRPr/>
            </a:lvl1pPr>
          </a:lstStyle>
          <a:p>
            <a:pPr>
              <a:defRPr/>
            </a:pPr>
            <a:fld id="{0EB6FF7B-4CE9-4E62-87D1-F537EDA9AE5F}" type="datetime3">
              <a:rPr lang="en-US"/>
              <a:pPr>
                <a:defRPr/>
              </a:pPr>
              <a:t>9 March 2010</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002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674" y="273058"/>
            <a:ext cx="68135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3"/>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543FCEC-40F3-4B09-936B-C9CD542A2DD2}" type="slidenum">
              <a:rPr lang="en-US"/>
              <a:pPr>
                <a:defRPr/>
              </a:pPr>
              <a:t>‹#›</a:t>
            </a:fld>
            <a:endParaRPr lang="en-US"/>
          </a:p>
        </p:txBody>
      </p:sp>
      <p:sp>
        <p:nvSpPr>
          <p:cNvPr id="6" name="Rectangle 5"/>
          <p:cNvSpPr>
            <a:spLocks noGrp="1" noChangeArrowheads="1"/>
          </p:cNvSpPr>
          <p:nvPr>
            <p:ph type="dt" sz="half" idx="11"/>
          </p:nvPr>
        </p:nvSpPr>
        <p:spPr>
          <a:ln/>
        </p:spPr>
        <p:txBody>
          <a:bodyPr/>
          <a:lstStyle>
            <a:lvl1pPr>
              <a:defRPr/>
            </a:lvl1pPr>
          </a:lstStyle>
          <a:p>
            <a:pPr>
              <a:defRPr/>
            </a:pPr>
            <a:fld id="{27A813CB-84C3-44FA-BB69-758CBAC299AC}" type="datetime3">
              <a:rPr lang="en-US"/>
              <a:pPr>
                <a:defRPr/>
              </a:pPr>
              <a:t>9 March 2010</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0AE6D3D-DE6D-4D0A-8BF1-870B07664342}" type="slidenum">
              <a:rPr lang="en-US"/>
              <a:pPr>
                <a:defRPr/>
              </a:pPr>
              <a:t>‹#›</a:t>
            </a:fld>
            <a:endParaRPr lang="en-US"/>
          </a:p>
        </p:txBody>
      </p:sp>
      <p:sp>
        <p:nvSpPr>
          <p:cNvPr id="6" name="Rectangle 5"/>
          <p:cNvSpPr>
            <a:spLocks noGrp="1" noChangeArrowheads="1"/>
          </p:cNvSpPr>
          <p:nvPr>
            <p:ph type="dt" sz="half" idx="11"/>
          </p:nvPr>
        </p:nvSpPr>
        <p:spPr>
          <a:ln/>
        </p:spPr>
        <p:txBody>
          <a:bodyPr/>
          <a:lstStyle>
            <a:lvl1pPr>
              <a:defRPr/>
            </a:lvl1pPr>
          </a:lstStyle>
          <a:p>
            <a:pPr>
              <a:defRPr/>
            </a:pPr>
            <a:fld id="{C0052E53-729A-4220-ADCA-96E59836A070}" type="datetime3">
              <a:rPr lang="en-US"/>
              <a:pPr>
                <a:defRPr/>
              </a:pPr>
              <a:t>9 March 2010</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544BA9F-6CFE-46FD-A6FE-875A91D0B59D}" type="slidenum">
              <a:rPr lang="en-US"/>
              <a:pPr>
                <a:defRPr/>
              </a:pPr>
              <a:t>‹#›</a:t>
            </a:fld>
            <a:endParaRPr lang="en-US"/>
          </a:p>
        </p:txBody>
      </p:sp>
      <p:sp>
        <p:nvSpPr>
          <p:cNvPr id="5" name="Rectangle 5"/>
          <p:cNvSpPr>
            <a:spLocks noGrp="1" noChangeArrowheads="1"/>
          </p:cNvSpPr>
          <p:nvPr>
            <p:ph type="dt" sz="half" idx="11"/>
          </p:nvPr>
        </p:nvSpPr>
        <p:spPr>
          <a:ln/>
        </p:spPr>
        <p:txBody>
          <a:bodyPr/>
          <a:lstStyle>
            <a:lvl1pPr>
              <a:defRPr/>
            </a:lvl1pPr>
          </a:lstStyle>
          <a:p>
            <a:pPr>
              <a:defRPr/>
            </a:pPr>
            <a:fld id="{D78734E5-316D-4D33-9382-D28273C5375C}" type="datetime3">
              <a:rPr lang="en-US"/>
              <a:pPr>
                <a:defRPr/>
              </a:pPr>
              <a:t>9 March 2010</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593" y="147646"/>
            <a:ext cx="2809875" cy="6149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147646"/>
            <a:ext cx="8281988" cy="6149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8DFE7F7-D3A4-4C1B-B22B-4FC60A2C14D4}" type="slidenum">
              <a:rPr lang="en-US"/>
              <a:pPr>
                <a:defRPr/>
              </a:pPr>
              <a:t>‹#›</a:t>
            </a:fld>
            <a:endParaRPr lang="en-US"/>
          </a:p>
        </p:txBody>
      </p:sp>
      <p:sp>
        <p:nvSpPr>
          <p:cNvPr id="5" name="Rectangle 5"/>
          <p:cNvSpPr>
            <a:spLocks noGrp="1" noChangeArrowheads="1"/>
          </p:cNvSpPr>
          <p:nvPr>
            <p:ph type="dt" sz="half" idx="11"/>
          </p:nvPr>
        </p:nvSpPr>
        <p:spPr>
          <a:ln/>
        </p:spPr>
        <p:txBody>
          <a:bodyPr/>
          <a:lstStyle>
            <a:lvl1pPr>
              <a:defRPr/>
            </a:lvl1pPr>
          </a:lstStyle>
          <a:p>
            <a:pPr>
              <a:defRPr/>
            </a:pPr>
            <a:fld id="{8E67079F-5B38-4FAB-A164-0CBABD8F1517}" type="datetime3">
              <a:rPr lang="en-US"/>
              <a:pPr>
                <a:defRPr/>
              </a:pPr>
              <a:t>9 March 2010</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xmlns:p14="http://schemas.microsoft.com/office/powerpoint/2010/mai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2"/>
          <p:cNvSpPr>
            <a:spLocks noChangeArrowheads="1"/>
          </p:cNvSpPr>
          <p:nvPr/>
        </p:nvSpPr>
        <p:spPr bwMode="auto">
          <a:xfrm>
            <a:off x="839793" y="4641850"/>
            <a:ext cx="184731" cy="286232"/>
          </a:xfrm>
          <a:prstGeom prst="rect">
            <a:avLst/>
          </a:prstGeom>
          <a:noFill/>
          <a:ln w="9525">
            <a:noFill/>
            <a:miter lim="800000"/>
            <a:headEnd/>
            <a:tailEnd/>
          </a:ln>
          <a:effectLst/>
        </p:spPr>
        <p:txBody>
          <a:bodyPr wrap="none">
            <a:spAutoFit/>
          </a:bodyPr>
          <a:lstStyle/>
          <a:p>
            <a:pPr eaLnBrk="0" hangingPunct="0">
              <a:lnSpc>
                <a:spcPct val="70000"/>
              </a:lnSpc>
              <a:spcBef>
                <a:spcPct val="35000"/>
              </a:spcBef>
              <a:spcAft>
                <a:spcPct val="15000"/>
              </a:spcAft>
              <a:buClr>
                <a:srgbClr xmlns:mc="http://schemas.openxmlformats.org/markup-compatibility/2006" xmlns:a14="http://schemas.microsoft.com/office/drawing/2010/main" val="7AA426" mc:Ignorable=""/>
              </a:buClr>
              <a:buSzPct val="95000"/>
              <a:buFont typeface="Times" pitchFamily="1" charset="0"/>
              <a:buNone/>
              <a:defRPr/>
            </a:pPr>
            <a:endParaRPr lang="en-US">
              <a:solidFill>
                <a:srgbClr xmlns:mc="http://schemas.openxmlformats.org/markup-compatibility/2006" xmlns:a14="http://schemas.microsoft.com/office/drawing/2010/main" val="FFFFFF" mc:Ignorable=""/>
              </a:solidFill>
            </a:endParaRPr>
          </a:p>
        </p:txBody>
      </p:sp>
      <p:sp>
        <p:nvSpPr>
          <p:cNvPr id="5" name="Rectangle 80"/>
          <p:cNvSpPr>
            <a:spLocks noChangeArrowheads="1"/>
          </p:cNvSpPr>
          <p:nvPr/>
        </p:nvSpPr>
        <p:spPr bwMode="invGray">
          <a:xfrm>
            <a:off x="6881816" y="6556383"/>
            <a:ext cx="2151062" cy="301625"/>
          </a:xfrm>
          <a:prstGeom prst="rect">
            <a:avLst/>
          </a:prstGeom>
          <a:noFill/>
          <a:ln w="9525">
            <a:noFill/>
            <a:miter lim="800000"/>
            <a:headEnd/>
            <a:tailEnd/>
          </a:ln>
          <a:effectLst/>
        </p:spPr>
        <p:txBody>
          <a:bodyPr wrap="none" anchor="ctr"/>
          <a:lstStyle/>
          <a:p>
            <a:pPr algn="ctr">
              <a:defRPr/>
            </a:pPr>
            <a:endParaRPr lang="en-US">
              <a:solidFill>
                <a:srgbClr xmlns:mc="http://schemas.openxmlformats.org/markup-compatibility/2006" xmlns:a14="http://schemas.microsoft.com/office/drawing/2010/main" val="FFFFFF" mc:Ignorable=""/>
              </a:solidFill>
            </a:endParaRPr>
          </a:p>
        </p:txBody>
      </p:sp>
      <p:pic>
        <p:nvPicPr>
          <p:cNvPr id="6" name="Picture 3"/>
          <p:cNvPicPr>
            <a:picLocks noChangeAspect="1" noChangeArrowheads="1"/>
          </p:cNvPicPr>
          <p:nvPr userDrawn="1"/>
        </p:nvPicPr>
        <p:blipFill>
          <a:blip r:embed="rId2"/>
          <a:srcRect/>
          <a:stretch>
            <a:fillRect/>
          </a:stretch>
        </p:blipFill>
        <p:spPr bwMode="invGray">
          <a:xfrm>
            <a:off x="8837617" y="5791208"/>
            <a:ext cx="2741613" cy="714375"/>
          </a:xfrm>
          <a:prstGeom prst="rect">
            <a:avLst/>
          </a:prstGeom>
          <a:noFill/>
          <a:ln w="9525">
            <a:noFill/>
            <a:miter lim="800000"/>
            <a:headEnd/>
            <a:tailEnd/>
          </a:ln>
        </p:spPr>
      </p:pic>
      <p:sp>
        <p:nvSpPr>
          <p:cNvPr id="7" name="Line 6"/>
          <p:cNvSpPr>
            <a:spLocks noChangeShapeType="1"/>
          </p:cNvSpPr>
          <p:nvPr userDrawn="1"/>
        </p:nvSpPr>
        <p:spPr bwMode="gray">
          <a:xfrm>
            <a:off x="0" y="5489575"/>
            <a:ext cx="12188825" cy="0"/>
          </a:xfrm>
          <a:prstGeom prst="line">
            <a:avLst/>
          </a:prstGeom>
          <a:noFill/>
          <a:ln w="38100">
            <a:solidFill>
              <a:srgbClr xmlns:mc="http://schemas.openxmlformats.org/markup-compatibility/2006" xmlns:a14="http://schemas.microsoft.com/office/drawing/2010/main" val="939CB3" mc:Ignorable=""/>
            </a:solidFill>
            <a:round/>
            <a:headEnd/>
            <a:tailEnd/>
          </a:ln>
          <a:effectLst/>
        </p:spPr>
        <p:txBody>
          <a:bodyPr/>
          <a:lstStyle/>
          <a:p>
            <a:pPr algn="ctr">
              <a:defRPr/>
            </a:pPr>
            <a:endParaRPr lang="en-US">
              <a:solidFill>
                <a:srgbClr xmlns:mc="http://schemas.openxmlformats.org/markup-compatibility/2006" xmlns:a14="http://schemas.microsoft.com/office/drawing/2010/main" val="FFFFFF" mc:Ignorable=""/>
              </a:solidFill>
              <a:latin typeface="Arial" pitchFamily="34" charset="0"/>
            </a:endParaRPr>
          </a:p>
        </p:txBody>
      </p:sp>
      <p:pic>
        <p:nvPicPr>
          <p:cNvPr id="8" name="Picture 7" descr="CSC.png"/>
          <p:cNvPicPr>
            <a:picLocks noChangeAspect="1"/>
          </p:cNvPicPr>
          <p:nvPr userDrawn="1"/>
        </p:nvPicPr>
        <p:blipFill>
          <a:blip r:embed="rId3" cstate="screen"/>
          <a:stretch>
            <a:fillRect/>
          </a:stretch>
        </p:blipFill>
        <p:spPr>
          <a:xfrm>
            <a:off x="547636" y="5807017"/>
            <a:ext cx="1431976" cy="669991"/>
          </a:xfrm>
          <a:prstGeom prst="rect">
            <a:avLst/>
          </a:prstGeom>
          <a:effectLst>
            <a:reflection blurRad="6350" stA="52000" endA="300" endPos="35000" dir="5400000" sy="-100000" algn="bl" rotWithShape="0"/>
          </a:effectLst>
        </p:spPr>
      </p:pic>
      <p:sp>
        <p:nvSpPr>
          <p:cNvPr id="309251" name="Rectangle 8"/>
          <p:cNvSpPr>
            <a:spLocks noGrp="1" noChangeArrowheads="1"/>
          </p:cNvSpPr>
          <p:nvPr>
            <p:ph type="ctrTitle"/>
          </p:nvPr>
        </p:nvSpPr>
        <p:spPr>
          <a:xfrm>
            <a:off x="788994" y="1895483"/>
            <a:ext cx="10021887" cy="671513"/>
          </a:xfrm>
        </p:spPr>
        <p:txBody>
          <a:bodyPr/>
          <a:lstStyle>
            <a:lvl1pPr>
              <a:defRPr sz="4000"/>
            </a:lvl1pPr>
          </a:lstStyle>
          <a:p>
            <a:r>
              <a:rPr lang="en-US"/>
              <a:t>Click to edit Master title style</a:t>
            </a:r>
          </a:p>
        </p:txBody>
      </p:sp>
      <p:sp>
        <p:nvSpPr>
          <p:cNvPr id="309252" name="Rectangle 15"/>
          <p:cNvSpPr>
            <a:spLocks noGrp="1" noChangeArrowheads="1"/>
          </p:cNvSpPr>
          <p:nvPr>
            <p:ph type="subTitle" idx="1"/>
          </p:nvPr>
        </p:nvSpPr>
        <p:spPr>
          <a:xfrm>
            <a:off x="788989" y="2695583"/>
            <a:ext cx="10029825" cy="657225"/>
          </a:xfrm>
        </p:spPr>
        <p:txBody>
          <a:bodyPr/>
          <a:lstStyle>
            <a:lvl1pPr marL="0" indent="0">
              <a:spcBef>
                <a:spcPct val="0"/>
              </a:spcBef>
              <a:spcAft>
                <a:spcPct val="0"/>
              </a:spcAft>
              <a:buFont typeface="Times" pitchFamily="1" charset="0"/>
              <a:buNone/>
              <a:defRPr sz="2400"/>
            </a:lvl1pPr>
          </a:lstStyle>
          <a:p>
            <a:r>
              <a:rPr lang="en-US"/>
              <a:t>Click to edit Master subtitle style</a:t>
            </a:r>
          </a:p>
        </p:txBody>
      </p:sp>
    </p:spTree>
  </p:cSld>
  <p:clrMapOvr>
    <a:masterClrMapping/>
  </p:clrMapOvr>
  <p:transition xmlns:p14="http://schemas.microsoft.com/office/powerpoint/2010/mai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top"/>
          <p:cNvPicPr>
            <a:picLocks noChangeAspect="1" noChangeArrowheads="1"/>
          </p:cNvPicPr>
          <p:nvPr userDrawn="1"/>
        </p:nvPicPr>
        <p:blipFill>
          <a:blip r:embed="rId2"/>
          <a:srcRect/>
          <a:stretch>
            <a:fillRect/>
          </a:stretch>
        </p:blipFill>
        <p:spPr bwMode="auto">
          <a:xfrm>
            <a:off x="-1589" y="0"/>
            <a:ext cx="9101139" cy="712788"/>
          </a:xfrm>
          <a:prstGeom prst="rect">
            <a:avLst/>
          </a:prstGeom>
          <a:noFill/>
          <a:ln w="9525">
            <a:noFill/>
            <a:miter lim="800000"/>
            <a:headEnd/>
            <a:tailEnd/>
          </a:ln>
        </p:spPr>
      </p:pic>
      <p:pic>
        <p:nvPicPr>
          <p:cNvPr id="5" name="Picture 4"/>
          <p:cNvPicPr>
            <a:picLocks noChangeAspect="1" noChangeArrowheads="1"/>
          </p:cNvPicPr>
          <p:nvPr userDrawn="1"/>
        </p:nvPicPr>
        <p:blipFill>
          <a:blip r:embed="rId3"/>
          <a:srcRect/>
          <a:stretch>
            <a:fillRect/>
          </a:stretch>
        </p:blipFill>
        <p:spPr bwMode="auto">
          <a:xfrm>
            <a:off x="10037763" y="533408"/>
            <a:ext cx="1695450" cy="161925"/>
          </a:xfrm>
          <a:prstGeom prst="rect">
            <a:avLst/>
          </a:prstGeom>
          <a:noFill/>
          <a:ln w="9525">
            <a:noFill/>
            <a:miter lim="800000"/>
            <a:headEnd/>
            <a:tailEnd/>
          </a:ln>
        </p:spPr>
      </p:pic>
      <p:pic>
        <p:nvPicPr>
          <p:cNvPr id="6" name="Picture 8" descr="CSC.png"/>
          <p:cNvPicPr>
            <a:picLocks noChangeAspect="1"/>
          </p:cNvPicPr>
          <p:nvPr userDrawn="1"/>
        </p:nvPicPr>
        <p:blipFill>
          <a:blip r:embed="rId4" cstate="screen"/>
          <a:stretch>
            <a:fillRect/>
          </a:stretch>
        </p:blipFill>
        <p:spPr>
          <a:xfrm>
            <a:off x="9752012" y="76208"/>
            <a:ext cx="838200" cy="392175"/>
          </a:xfrm>
          <a:prstGeom prst="rect">
            <a:avLst/>
          </a:prstGeom>
          <a:effectLst>
            <a:reflection blurRad="6350" stA="52000" endA="300" endPos="35000" dir="5400000" sy="-100000" algn="bl" rotWithShape="0"/>
          </a:effectLst>
        </p:spPr>
      </p:pic>
      <p:sp>
        <p:nvSpPr>
          <p:cNvPr id="2" name="Title 1"/>
          <p:cNvSpPr>
            <a:spLocks noGrp="1"/>
          </p:cNvSpPr>
          <p:nvPr>
            <p:ph type="title"/>
          </p:nvPr>
        </p:nvSpPr>
        <p:spPr>
          <a:xfrm>
            <a:off x="774700" y="1146183"/>
            <a:ext cx="10625138" cy="506413"/>
          </a:xfrm>
        </p:spPr>
        <p:txBody>
          <a:bodyPr/>
          <a:lstStyle/>
          <a:p>
            <a:r>
              <a:rPr lang="en-US" smtClean="0"/>
              <a:t>Click to edit Master title style</a:t>
            </a:r>
            <a:endParaRPr lang="en-US"/>
          </a:p>
        </p:txBody>
      </p:sp>
      <p:sp>
        <p:nvSpPr>
          <p:cNvPr id="3" name="Content Placeholder 2"/>
          <p:cNvSpPr>
            <a:spLocks noGrp="1"/>
          </p:cNvSpPr>
          <p:nvPr>
            <p:ph idx="1"/>
          </p:nvPr>
        </p:nvSpPr>
        <p:spPr>
          <a:xfrm>
            <a:off x="774706" y="1925638"/>
            <a:ext cx="10634663" cy="462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3"/>
          <p:cNvSpPr>
            <a:spLocks noGrp="1" noChangeArrowheads="1"/>
          </p:cNvSpPr>
          <p:nvPr>
            <p:ph type="sldNum" sz="quarter" idx="10"/>
          </p:nvPr>
        </p:nvSpPr>
        <p:spPr/>
        <p:txBody>
          <a:bodyPr/>
          <a:lstStyle>
            <a:lvl1pPr>
              <a:defRPr/>
            </a:lvl1pPr>
          </a:lstStyle>
          <a:p>
            <a:pPr>
              <a:defRPr/>
            </a:pPr>
            <a:fld id="{4741E8E9-9A9D-4BCA-859A-100AC1C71DB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8" y="4406908"/>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8"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471613"/>
            <a:ext cx="5240338"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9" y="1471613"/>
            <a:ext cx="5241925"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3"/>
          <p:cNvSpPr>
            <a:spLocks noGrp="1" noChangeArrowheads="1"/>
          </p:cNvSpPr>
          <p:nvPr>
            <p:ph type="sldNum" sz="quarter" idx="10"/>
          </p:nvPr>
        </p:nvSpPr>
        <p:spPr>
          <a:ln/>
        </p:spPr>
        <p:txBody>
          <a:bodyPr/>
          <a:lstStyle>
            <a:lvl1pPr>
              <a:defRPr/>
            </a:lvl1pPr>
          </a:lstStyle>
          <a:p>
            <a:pPr>
              <a:defRPr/>
            </a:pPr>
            <a:fld id="{C02D64A5-59F8-48CA-838A-B785E7E4FEB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Point w Subhea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508921" y="3285663"/>
            <a:ext cx="9170988" cy="524341"/>
          </a:xfrm>
        </p:spPr>
        <p:txBody>
          <a:bodyPr anchor="b"/>
          <a:lstStyle>
            <a:lvl1pPr algn="ctr" rtl="0" fontAlgn="base">
              <a:lnSpc>
                <a:spcPct val="75000"/>
              </a:lnSpc>
              <a:spcBef>
                <a:spcPct val="0"/>
              </a:spcBef>
              <a:spcAft>
                <a:spcPct val="0"/>
              </a:spcAft>
              <a:buNone/>
              <a:defRPr lang="en-US" sz="7200" b="1" kern="1200" spc="-150" dirty="0" smtClean="0">
                <a:solidFill>
                  <a:schemeClr val="bg1">
                    <a:lumMod val="20000"/>
                    <a:lumOff val="80000"/>
                  </a:schemeClr>
                </a:solidFill>
                <a:effectLst>
                  <a:outerShdw blurRad="177800" dist="25400" dir="5520000" sx="101000" sy="101000" algn="ctr" rotWithShape="0">
                    <a:prstClr val="black">
                      <a:alpha val="91000"/>
                    </a:prstClr>
                  </a:outerShdw>
                </a:effectLst>
                <a:latin typeface="+mj-lt"/>
                <a:ea typeface="+mn-ea"/>
                <a:cs typeface="Arial" charset="0"/>
                <a:sym typeface="Arial" charset="0"/>
              </a:defRPr>
            </a:lvl1pPr>
          </a:lstStyle>
          <a:p>
            <a:pPr lvl="0"/>
            <a:r>
              <a:rPr lang="en-US" dirty="0" smtClean="0"/>
              <a:t>Click to edit Master text styles</a:t>
            </a:r>
          </a:p>
        </p:txBody>
      </p:sp>
      <p:sp>
        <p:nvSpPr>
          <p:cNvPr id="17" name="Text Placeholder 16"/>
          <p:cNvSpPr>
            <a:spLocks noGrp="1"/>
          </p:cNvSpPr>
          <p:nvPr>
            <p:ph type="body" sz="quarter" idx="11"/>
          </p:nvPr>
        </p:nvSpPr>
        <p:spPr>
          <a:xfrm>
            <a:off x="1758161" y="4450704"/>
            <a:ext cx="8672513" cy="363537"/>
          </a:xfrm>
        </p:spPr>
        <p:txBody>
          <a:bodyPr/>
          <a:lstStyle>
            <a:lvl1pPr algn="ctr">
              <a:buNone/>
              <a:defRPr sz="3200">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3"/>
          <p:cNvSpPr>
            <a:spLocks noGrp="1" noChangeArrowheads="1"/>
          </p:cNvSpPr>
          <p:nvPr>
            <p:ph type="sldNum" sz="quarter" idx="10"/>
          </p:nvPr>
        </p:nvSpPr>
        <p:spPr>
          <a:ln/>
        </p:spPr>
        <p:txBody>
          <a:bodyPr/>
          <a:lstStyle>
            <a:lvl1pPr>
              <a:defRPr/>
            </a:lvl1pPr>
          </a:lstStyle>
          <a:p>
            <a:pPr>
              <a:defRPr/>
            </a:pPr>
            <a:fld id="{F090AD45-DDBA-4C98-BF7E-316BBDEAFEC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3"/>
          <p:cNvSpPr>
            <a:spLocks noGrp="1" noChangeArrowheads="1"/>
          </p:cNvSpPr>
          <p:nvPr>
            <p:ph type="sldNum" sz="quarter" idx="10"/>
          </p:nvPr>
        </p:nvSpPr>
        <p:spPr>
          <a:ln/>
        </p:spPr>
        <p:txBody>
          <a:bodyPr/>
          <a:lstStyle>
            <a:lvl1pPr>
              <a:defRPr/>
            </a:lvl1pPr>
          </a:lstStyle>
          <a:p>
            <a:pPr>
              <a:defRPr/>
            </a:pPr>
            <a:fld id="{CF58EA32-2694-47F0-9769-1A9E3115D617}"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w/ surface">
    <p:spTree>
      <p:nvGrpSpPr>
        <p:cNvPr id="1" name=""/>
        <p:cNvGrpSpPr/>
        <p:nvPr/>
      </p:nvGrpSpPr>
      <p:grpSpPr>
        <a:xfrm>
          <a:off x="0" y="0"/>
          <a:ext cx="0" cy="0"/>
          <a:chOff x="0" y="0"/>
          <a:chExt cx="0" cy="0"/>
        </a:xfrm>
      </p:grpSpPr>
      <p:sp>
        <p:nvSpPr>
          <p:cNvPr id="2" name="Rectangle 2"/>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A44E2843-29FF-4F36-B599-1BCFA2B6C52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ngle Point w Subhea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508921" y="3285663"/>
            <a:ext cx="9170988" cy="524341"/>
          </a:xfrm>
        </p:spPr>
        <p:txBody>
          <a:bodyPr anchor="b"/>
          <a:lstStyle>
            <a:lvl1pPr algn="ctr" rtl="0" fontAlgn="base">
              <a:lnSpc>
                <a:spcPct val="75000"/>
              </a:lnSpc>
              <a:spcBef>
                <a:spcPct val="0"/>
              </a:spcBef>
              <a:spcAft>
                <a:spcPct val="0"/>
              </a:spcAft>
              <a:buNone/>
              <a:defRPr lang="en-US" sz="7200" b="1" kern="1200" spc="-150" dirty="0" smtClean="0">
                <a:solidFill>
                  <a:schemeClr val="bg1">
                    <a:lumMod val="20000"/>
                    <a:lumOff val="80000"/>
                  </a:schemeClr>
                </a:solidFill>
                <a:effectLst>
                  <a:outerShdw blurRad="177800" dist="25400" dir="5520000" sx="101000" sy="101000" algn="ctr" rotWithShape="0">
                    <a:prstClr val="black">
                      <a:alpha val="91000"/>
                    </a:prstClr>
                  </a:outerShdw>
                </a:effectLst>
                <a:latin typeface="+mj-lt"/>
                <a:ea typeface="+mn-ea"/>
                <a:cs typeface="Arial" charset="0"/>
                <a:sym typeface="Arial" charset="0"/>
              </a:defRPr>
            </a:lvl1pPr>
          </a:lstStyle>
          <a:p>
            <a:pPr lvl="0"/>
            <a:r>
              <a:rPr lang="en-US" dirty="0" smtClean="0"/>
              <a:t>Click to edit Master text styles</a:t>
            </a:r>
          </a:p>
        </p:txBody>
      </p:sp>
      <p:sp>
        <p:nvSpPr>
          <p:cNvPr id="17" name="Text Placeholder 16"/>
          <p:cNvSpPr>
            <a:spLocks noGrp="1"/>
          </p:cNvSpPr>
          <p:nvPr>
            <p:ph type="body" sz="quarter" idx="11"/>
          </p:nvPr>
        </p:nvSpPr>
        <p:spPr>
          <a:xfrm>
            <a:off x="1758161" y="4450704"/>
            <a:ext cx="8672513" cy="363537"/>
          </a:xfrm>
        </p:spPr>
        <p:txBody>
          <a:bodyPr/>
          <a:lstStyle>
            <a:lvl1pPr algn="ctr">
              <a:buNone/>
              <a:defRPr sz="3200">
                <a:effectLst>
                  <a:outerShdw blurRad="38100" dist="38100" dir="2700000" algn="tl">
                    <a:srgbClr xmlns:mc="http://schemas.openxmlformats.org/markup-compatibility/2006" xmlns:a14="http://schemas.microsoft.com/office/drawing/2010/main" val="000000" mc:Ignorable="">
                      <a:alpha val="43137"/>
                    </a:srgbClr>
                  </a:outerShdw>
                </a:effectLst>
              </a:defRPr>
            </a:lvl1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Users-Apps">
    <p:spTree>
      <p:nvGrpSpPr>
        <p:cNvPr id="1" name=""/>
        <p:cNvGrpSpPr/>
        <p:nvPr/>
      </p:nvGrpSpPr>
      <p:grpSpPr>
        <a:xfrm>
          <a:off x="0" y="0"/>
          <a:ext cx="0" cy="0"/>
          <a:chOff x="0" y="0"/>
          <a:chExt cx="0" cy="0"/>
        </a:xfrm>
      </p:grpSpPr>
      <p:sp>
        <p:nvSpPr>
          <p:cNvPr id="2" name="TextBox 8195"/>
          <p:cNvSpPr txBox="1">
            <a:spLocks noChangeArrowheads="1"/>
          </p:cNvSpPr>
          <p:nvPr userDrawn="1"/>
        </p:nvSpPr>
        <p:spPr bwMode="auto">
          <a:xfrm>
            <a:off x="714523" y="5070476"/>
            <a:ext cx="922047"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Users</a:t>
            </a:r>
          </a:p>
        </p:txBody>
      </p:sp>
      <p:sp>
        <p:nvSpPr>
          <p:cNvPr id="3" name="TextBox 8196"/>
          <p:cNvSpPr txBox="1">
            <a:spLocks noChangeArrowheads="1"/>
          </p:cNvSpPr>
          <p:nvPr userDrawn="1"/>
        </p:nvSpPr>
        <p:spPr bwMode="auto">
          <a:xfrm>
            <a:off x="10555099" y="5080001"/>
            <a:ext cx="827470"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Apps</a:t>
            </a:r>
          </a:p>
        </p:txBody>
      </p:sp>
      <p:pic>
        <p:nvPicPr>
          <p:cNvPr id="4" name="Picture 6" descr="asianEye"/>
          <p:cNvPicPr>
            <a:picLocks noChangeAspect="1" noChangeArrowheads="1"/>
          </p:cNvPicPr>
          <p:nvPr userDrawn="1"/>
        </p:nvPicPr>
        <p:blipFill>
          <a:blip r:embed="rId2"/>
          <a:srcRect l="1532"/>
          <a:stretch>
            <a:fillRect/>
          </a:stretch>
        </p:blipFill>
        <p:spPr bwMode="auto">
          <a:xfrm>
            <a:off x="-60323" y="1855796"/>
            <a:ext cx="2447925" cy="3038475"/>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pic>
        <p:nvPicPr>
          <p:cNvPr id="5" name="Picture 7" descr="matrixNumbers"/>
          <p:cNvPicPr>
            <a:picLocks noChangeAspect="1" noChangeArrowheads="1"/>
          </p:cNvPicPr>
          <p:nvPr userDrawn="1"/>
        </p:nvPicPr>
        <p:blipFill>
          <a:blip r:embed="rId3"/>
          <a:srcRect/>
          <a:stretch>
            <a:fillRect/>
          </a:stretch>
        </p:blipFill>
        <p:spPr bwMode="auto">
          <a:xfrm>
            <a:off x="9707568" y="1843096"/>
            <a:ext cx="2490787" cy="3151187"/>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E9DA3C56-2BEB-4CA3-A544-B105C3AC18B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mall Users-Apps">
    <p:spTree>
      <p:nvGrpSpPr>
        <p:cNvPr id="1" name=""/>
        <p:cNvGrpSpPr/>
        <p:nvPr/>
      </p:nvGrpSpPr>
      <p:grpSpPr>
        <a:xfrm>
          <a:off x="0" y="0"/>
          <a:ext cx="0" cy="0"/>
          <a:chOff x="0" y="0"/>
          <a:chExt cx="0" cy="0"/>
        </a:xfrm>
      </p:grpSpPr>
      <p:pic>
        <p:nvPicPr>
          <p:cNvPr id="2"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3"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4"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5"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7DFDBBA0-B0A8-434A-8225-41313962A22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mall Users-Apps w Title">
    <p:spTree>
      <p:nvGrpSpPr>
        <p:cNvPr id="1" name=""/>
        <p:cNvGrpSpPr/>
        <p:nvPr/>
      </p:nvGrpSpPr>
      <p:grpSpPr>
        <a:xfrm>
          <a:off x="0" y="0"/>
          <a:ext cx="0" cy="0"/>
          <a:chOff x="0" y="0"/>
          <a:chExt cx="0" cy="0"/>
        </a:xfrm>
      </p:grpSpPr>
      <p:pic>
        <p:nvPicPr>
          <p:cNvPr id="3" name="Picture 6" descr="asianEye"/>
          <p:cNvPicPr>
            <a:picLocks noChangeAspect="1" noChangeArrowheads="1"/>
          </p:cNvPicPr>
          <p:nvPr userDrawn="1"/>
        </p:nvPicPr>
        <p:blipFill>
          <a:blip r:embed="rId2"/>
          <a:srcRect/>
          <a:stretch>
            <a:fillRect/>
          </a:stretch>
        </p:blipFill>
        <p:spPr bwMode="auto">
          <a:xfrm>
            <a:off x="0" y="2236788"/>
            <a:ext cx="920749" cy="2279650"/>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4" name="TextBox 8195"/>
          <p:cNvSpPr txBox="1">
            <a:spLocks noChangeArrowheads="1"/>
          </p:cNvSpPr>
          <p:nvPr userDrawn="1"/>
        </p:nvSpPr>
        <p:spPr bwMode="auto">
          <a:xfrm rot="16200000">
            <a:off x="-47007" y="3174278"/>
            <a:ext cx="989373"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Users</a:t>
            </a:r>
          </a:p>
        </p:txBody>
      </p:sp>
      <p:pic>
        <p:nvPicPr>
          <p:cNvPr id="5" name="Picture 3" descr="matrixNumbers"/>
          <p:cNvPicPr>
            <a:picLocks noChangeAspect="1" noChangeArrowheads="1"/>
          </p:cNvPicPr>
          <p:nvPr userDrawn="1"/>
        </p:nvPicPr>
        <p:blipFill>
          <a:blip r:embed="rId3"/>
          <a:srcRect/>
          <a:stretch>
            <a:fillRect/>
          </a:stretch>
        </p:blipFill>
        <p:spPr bwMode="auto">
          <a:xfrm>
            <a:off x="11249024" y="2184408"/>
            <a:ext cx="939801" cy="2386013"/>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7" name="TextBox 8196"/>
          <p:cNvSpPr txBox="1">
            <a:spLocks noChangeArrowheads="1"/>
          </p:cNvSpPr>
          <p:nvPr userDrawn="1"/>
        </p:nvSpPr>
        <p:spPr bwMode="auto">
          <a:xfrm rot="16200000">
            <a:off x="11315227" y="3174278"/>
            <a:ext cx="886781" cy="406265"/>
          </a:xfrm>
          <a:prstGeom prst="rect">
            <a:avLst/>
          </a:prstGeom>
          <a:noFill/>
          <a:ln w="9525" algn="ctr">
            <a:noFill/>
            <a:miter lim="800000"/>
            <a:headEnd/>
            <a:tailEnd/>
          </a:ln>
          <a:effectLst/>
        </p:spPr>
        <p:txBody>
          <a:bodyPr wrap="none">
            <a:spAutoFit/>
          </a:bodyPr>
          <a:lstStyle/>
          <a:p>
            <a:pPr algn="ctr">
              <a:lnSpc>
                <a:spcPct val="85000"/>
              </a:lnSpc>
              <a:defRPr/>
            </a:pPr>
            <a:r>
              <a:rPr lang="en-US" sz="2400" dirty="0">
                <a:solidFill>
                  <a:srgbClr xmlns:mc="http://schemas.openxmlformats.org/markup-compatibility/2006" xmlns:a14="http://schemas.microsoft.com/office/drawing/2010/main" val="FFFFFF" mc:Ignorable=""/>
                </a:solidFill>
                <a:latin typeface="Arial"/>
              </a:rPr>
              <a:t>Apps</a:t>
            </a:r>
          </a:p>
        </p:txBody>
      </p:sp>
      <p:sp>
        <p:nvSpPr>
          <p:cNvPr id="6" name="Title 1"/>
          <p:cNvSpPr>
            <a:spLocks noGrp="1"/>
          </p:cNvSpPr>
          <p:nvPr>
            <p:ph type="title"/>
          </p:nvPr>
        </p:nvSpPr>
        <p:spPr>
          <a:xfrm>
            <a:off x="774700" y="692151"/>
            <a:ext cx="10625138" cy="506413"/>
          </a:xfrm>
        </p:spPr>
        <p:txBody>
          <a:bodyPr/>
          <a:lstStyle/>
          <a:p>
            <a:r>
              <a:rPr lang="en-US" smtClean="0"/>
              <a:t>Click to edit Master title style</a:t>
            </a:r>
            <a:endParaRPr lang="en-US"/>
          </a:p>
        </p:txBody>
      </p:sp>
      <p:sp>
        <p:nvSpPr>
          <p:cNvPr id="8"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D0252948-DF8D-4249-9BFB-CD4E97F1440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383" y="2708803"/>
            <a:ext cx="10188431" cy="1317284"/>
          </a:xfrm>
        </p:spPr>
        <p:txBody>
          <a:bodyPr anchor="ctr"/>
          <a:lstStyle>
            <a:lvl1pPr marL="342900" indent="-342900">
              <a:defRPr sz="4400"/>
            </a:lvl1pPr>
            <a:lvl2pPr marL="801688" indent="-395288">
              <a:defRPr sz="3600"/>
            </a:lvl2pPr>
            <a:lvl3pPr>
              <a:buNone/>
              <a:defRPr/>
            </a:lvl3pPr>
            <a:lvl4pPr>
              <a:buNone/>
              <a:defRPr sz="3600"/>
            </a:lvl4pPr>
            <a:lvl5pPr>
              <a:defRPr sz="3600"/>
            </a:lvl5pPr>
          </a:lstStyle>
          <a:p>
            <a:pPr lvl="0"/>
            <a:r>
              <a:rPr lang="en-US" dirty="0" smtClean="0"/>
              <a:t>Click to edit Master text styles</a:t>
            </a:r>
          </a:p>
          <a:p>
            <a:pPr lvl="1"/>
            <a:r>
              <a:rPr lang="en-US" dirty="0" smtClean="0"/>
              <a:t>Second level</a:t>
            </a:r>
          </a:p>
        </p:txBody>
      </p:sp>
      <p:sp>
        <p:nvSpPr>
          <p:cNvPr id="4" name="Rectangle 53"/>
          <p:cNvSpPr>
            <a:spLocks noGrp="1" noChangeArrowheads="1"/>
          </p:cNvSpPr>
          <p:nvPr>
            <p:ph type="sldNum" sz="quarter" idx="10"/>
          </p:nvPr>
        </p:nvSpPr>
        <p:spPr>
          <a:ln/>
        </p:spPr>
        <p:txBody>
          <a:bodyPr/>
          <a:lstStyle>
            <a:lvl1pPr>
              <a:defRPr/>
            </a:lvl1pPr>
          </a:lstStyle>
          <a:p>
            <a:pPr>
              <a:defRPr/>
            </a:pPr>
            <a:fld id="{ED426224-9432-4D8A-BB75-0692606A6AF5}"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er Case Study">
    <p:spTree>
      <p:nvGrpSpPr>
        <p:cNvPr id="1" name=""/>
        <p:cNvGrpSpPr/>
        <p:nvPr/>
      </p:nvGrpSpPr>
      <p:grpSpPr>
        <a:xfrm>
          <a:off x="0" y="0"/>
          <a:ext cx="0" cy="0"/>
          <a:chOff x="0" y="0"/>
          <a:chExt cx="0" cy="0"/>
        </a:xfrm>
      </p:grpSpPr>
      <p:sp>
        <p:nvSpPr>
          <p:cNvPr id="4" name="Rectangle 5"/>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3" name="Content Placeholder 2"/>
          <p:cNvSpPr>
            <a:spLocks noGrp="1"/>
          </p:cNvSpPr>
          <p:nvPr>
            <p:ph idx="1"/>
          </p:nvPr>
        </p:nvSpPr>
        <p:spPr>
          <a:xfrm>
            <a:off x="5634682" y="716691"/>
            <a:ext cx="6003796" cy="5511113"/>
          </a:xfrm>
          <a:effectLst>
            <a:outerShdw blurRad="152400" dist="609600" sx="118000" sy="118000" algn="ctr" rotWithShape="0">
              <a:prstClr val="black">
                <a:alpha val="52000"/>
              </a:prstClr>
            </a:outerShdw>
          </a:effectLst>
        </p:spPr>
        <p:txBody>
          <a:bodyPr anchor="ctr"/>
          <a:lstStyle>
            <a:lvl1pPr>
              <a:spcBef>
                <a:spcPts val="800"/>
              </a:spcBef>
              <a:spcAft>
                <a:spcPts val="0"/>
              </a:spcAft>
              <a:defRPr>
                <a:solidFill>
                  <a:schemeClr val="tx1"/>
                </a:solidFill>
              </a:defRPr>
            </a:lvl1pPr>
            <a:lvl2pPr>
              <a:lnSpc>
                <a:spcPct val="100000"/>
              </a:lnSpc>
              <a:defRPr>
                <a:solidFill>
                  <a:schemeClr val="tx1">
                    <a:lumMod val="75000"/>
                  </a:schemeClr>
                </a:solidFill>
              </a:defRPr>
            </a:lvl2pPr>
            <a:lvl3pPr>
              <a:buNone/>
              <a:defRPr>
                <a:solidFill>
                  <a:schemeClr val="tx1">
                    <a:lumMod val="75000"/>
                  </a:schemeClr>
                </a:solidFill>
              </a:defRPr>
            </a:lvl3pPr>
          </a:lstStyle>
          <a:p>
            <a:pPr lvl="0"/>
            <a:r>
              <a:rPr lang="en-US" dirty="0" smtClean="0"/>
              <a:t>Click to edit Master text styles</a:t>
            </a:r>
          </a:p>
          <a:p>
            <a:pPr lvl="1"/>
            <a:r>
              <a:rPr lang="en-US" dirty="0" smtClean="0"/>
              <a:t>Second level</a:t>
            </a:r>
          </a:p>
        </p:txBody>
      </p:sp>
      <p:sp>
        <p:nvSpPr>
          <p:cNvPr id="5"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1C0786A1-3241-41B3-9548-5E4AF81A544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er Case Study Quote">
    <p:spTree>
      <p:nvGrpSpPr>
        <p:cNvPr id="1" name=""/>
        <p:cNvGrpSpPr/>
        <p:nvPr/>
      </p:nvGrpSpPr>
      <p:grpSpPr>
        <a:xfrm>
          <a:off x="0" y="0"/>
          <a:ext cx="0" cy="0"/>
          <a:chOff x="0" y="0"/>
          <a:chExt cx="0" cy="0"/>
        </a:xfrm>
      </p:grpSpPr>
      <p:sp>
        <p:nvSpPr>
          <p:cNvPr id="4" name="Rectangle 5"/>
          <p:cNvSpPr/>
          <p:nvPr userDrawn="1"/>
        </p:nvSpPr>
        <p:spPr>
          <a:xfrm flipV="1">
            <a:off x="0" y="4164021"/>
            <a:ext cx="12188825" cy="2693987"/>
          </a:xfrm>
          <a:prstGeom prst="rect">
            <a:avLst/>
          </a:prstGeom>
          <a:gradFill flip="none" rotWithShape="1">
            <a:gsLst>
              <a:gs pos="0">
                <a:srgbClr xmlns:mc="http://schemas.openxmlformats.org/markup-compatibility/2006" xmlns:a14="http://schemas.microsoft.com/office/drawing/2010/main" val="939CB3" mc:Ignorable="">
                  <a:alpha val="30000"/>
                </a:srgbClr>
              </a:gs>
              <a:gs pos="100000">
                <a:srgbClr xmlns:mc="http://schemas.openxmlformats.org/markup-compatibility/2006" xmlns:a14="http://schemas.microsoft.com/office/drawing/2010/main" val="4D4D4D" mc:Ignorable="">
                  <a:alpha val="0"/>
                </a:srgbClr>
              </a:gs>
            </a:gsLst>
            <a:lin ang="162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a:solidFill>
                <a:srgbClr xmlns:mc="http://schemas.openxmlformats.org/markup-compatibility/2006" xmlns:a14="http://schemas.microsoft.com/office/drawing/2010/main" val="FFFFFF" mc:Ignorable=""/>
              </a:solidFill>
            </a:endParaRPr>
          </a:p>
        </p:txBody>
      </p:sp>
      <p:sp>
        <p:nvSpPr>
          <p:cNvPr id="11" name="Text Placeholder 10"/>
          <p:cNvSpPr>
            <a:spLocks noGrp="1"/>
          </p:cNvSpPr>
          <p:nvPr>
            <p:ph type="body" sz="quarter" idx="10"/>
          </p:nvPr>
        </p:nvSpPr>
        <p:spPr>
          <a:xfrm>
            <a:off x="6101132" y="633047"/>
            <a:ext cx="5335587" cy="3499338"/>
          </a:xfrm>
        </p:spPr>
        <p:txBody>
          <a:bodyPr anchor="b"/>
          <a:lstStyle>
            <a:lvl1pPr marL="120650" indent="-120650" algn="l" rtl="0" fontAlgn="base">
              <a:lnSpc>
                <a:spcPct val="90000"/>
              </a:lnSpc>
              <a:spcBef>
                <a:spcPts val="1300"/>
              </a:spcBef>
              <a:spcAft>
                <a:spcPct val="15000"/>
              </a:spcAft>
              <a:buClr>
                <a:srgbClr xmlns:mc="http://schemas.openxmlformats.org/markup-compatibility/2006" xmlns:a14="http://schemas.microsoft.com/office/drawing/2010/main" val="0046AD" mc:Ignorable=""/>
              </a:buClr>
              <a:buSzPct val="115000"/>
              <a:buNone/>
              <a:tabLst>
                <a:tab pos="3429000" algn="l"/>
              </a:tabLst>
              <a:defRPr lang="en-US" sz="3200" kern="1200" dirty="0">
                <a:solidFill>
                  <a:schemeClr val="tx1"/>
                </a:solidFill>
                <a:latin typeface="Arial" charset="0"/>
                <a:ea typeface="+mn-ea"/>
                <a:cs typeface="+mn-cs"/>
              </a:defRPr>
            </a:lvl1pPr>
          </a:lstStyle>
          <a:p>
            <a:pPr lvl="0"/>
            <a:r>
              <a:rPr lang="en-US" dirty="0" smtClean="0"/>
              <a:t>Click to edit Master text styles</a:t>
            </a:r>
          </a:p>
        </p:txBody>
      </p:sp>
      <p:sp>
        <p:nvSpPr>
          <p:cNvPr id="13" name="Text Placeholder 12"/>
          <p:cNvSpPr>
            <a:spLocks noGrp="1"/>
          </p:cNvSpPr>
          <p:nvPr>
            <p:ph type="body" sz="quarter" idx="11"/>
          </p:nvPr>
        </p:nvSpPr>
        <p:spPr>
          <a:xfrm>
            <a:off x="6100768" y="4386881"/>
            <a:ext cx="5380037" cy="384721"/>
          </a:xfrm>
        </p:spPr>
        <p:txBody>
          <a:bodyPr/>
          <a:lstStyle>
            <a:lvl1pPr marL="114300" indent="-114300" algn="l" rtl="0" fontAlgn="base">
              <a:spcBef>
                <a:spcPct val="0"/>
              </a:spcBef>
              <a:spcAft>
                <a:spcPct val="0"/>
              </a:spcAft>
              <a:buNone/>
              <a:defRPr lang="en-US" sz="2000" i="0" kern="1200" dirty="0" smtClean="0">
                <a:solidFill>
                  <a:schemeClr val="tx1">
                    <a:lumMod val="85000"/>
                  </a:schemeClr>
                </a:solidFill>
                <a:latin typeface="Arial" charset="0"/>
                <a:ea typeface="+mn-ea"/>
                <a:cs typeface="+mn-cs"/>
              </a:defRPr>
            </a:lvl1pPr>
            <a:lvl2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2pPr>
            <a:lvl3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3pPr>
            <a:lvl4pPr algn="l" rtl="0" fontAlgn="base">
              <a:spcBef>
                <a:spcPct val="0"/>
              </a:spcBef>
              <a:spcAft>
                <a:spcPct val="0"/>
              </a:spcAft>
              <a:buNone/>
              <a:defRPr lang="en-US" sz="1600" i="1" kern="1200" dirty="0" smtClean="0">
                <a:solidFill>
                  <a:schemeClr val="tx1">
                    <a:lumMod val="85000"/>
                  </a:schemeClr>
                </a:solidFill>
                <a:latin typeface="Arial" charset="0"/>
                <a:ea typeface="+mn-ea"/>
                <a:cs typeface="+mn-cs"/>
              </a:defRPr>
            </a:lvl4pPr>
            <a:lvl5pPr>
              <a:buNone/>
              <a:defRPr/>
            </a:lvl5pPr>
          </a:lstStyle>
          <a:p>
            <a:pPr lvl="0"/>
            <a:r>
              <a:rPr lang="en-US" dirty="0" smtClean="0"/>
              <a:t>Click to edit Master text styles</a:t>
            </a:r>
          </a:p>
        </p:txBody>
      </p:sp>
      <p:sp>
        <p:nvSpPr>
          <p:cNvPr id="5" name="Rectangle 53"/>
          <p:cNvSpPr>
            <a:spLocks noGrp="1" noChangeArrowheads="1"/>
          </p:cNvSpPr>
          <p:nvPr>
            <p:ph type="sldNum" sz="quarter" idx="12"/>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9630845C-A957-4067-9648-5223ECCAD45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Users-Apps">
    <p:spTree>
      <p:nvGrpSpPr>
        <p:cNvPr id="1" name=""/>
        <p:cNvGrpSpPr/>
        <p:nvPr/>
      </p:nvGrpSpPr>
      <p:grpSpPr>
        <a:xfrm>
          <a:off x="0" y="0"/>
          <a:ext cx="0" cy="0"/>
          <a:chOff x="0" y="0"/>
          <a:chExt cx="0" cy="0"/>
        </a:xfrm>
      </p:grpSpPr>
      <p:sp>
        <p:nvSpPr>
          <p:cNvPr id="2" name="TextBox 8195"/>
          <p:cNvSpPr txBox="1">
            <a:spLocks noChangeArrowheads="1"/>
          </p:cNvSpPr>
          <p:nvPr/>
        </p:nvSpPr>
        <p:spPr bwMode="auto">
          <a:xfrm>
            <a:off x="714523" y="5070476"/>
            <a:ext cx="922047"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Users</a:t>
            </a:r>
          </a:p>
        </p:txBody>
      </p:sp>
      <p:sp>
        <p:nvSpPr>
          <p:cNvPr id="3" name="TextBox 8196"/>
          <p:cNvSpPr txBox="1">
            <a:spLocks noChangeArrowheads="1"/>
          </p:cNvSpPr>
          <p:nvPr/>
        </p:nvSpPr>
        <p:spPr bwMode="auto">
          <a:xfrm>
            <a:off x="10555099" y="5080001"/>
            <a:ext cx="827470" cy="380104"/>
          </a:xfrm>
          <a:prstGeom prst="rect">
            <a:avLst/>
          </a:prstGeom>
          <a:noFill/>
          <a:ln w="9525" algn="ctr">
            <a:noFill/>
            <a:miter lim="800000"/>
            <a:headEnd/>
            <a:tailEnd/>
          </a:ln>
          <a:effectLst/>
        </p:spPr>
        <p:txBody>
          <a:bodyPr wrap="none">
            <a:spAutoFit/>
          </a:bodyPr>
          <a:lstStyle/>
          <a:p>
            <a:pPr algn="ctr">
              <a:lnSpc>
                <a:spcPct val="85000"/>
              </a:lnSpc>
              <a:defRPr/>
            </a:pPr>
            <a:r>
              <a:rPr lang="en-US" sz="2200" dirty="0">
                <a:solidFill>
                  <a:srgbClr xmlns:mc="http://schemas.openxmlformats.org/markup-compatibility/2006" xmlns:a14="http://schemas.microsoft.com/office/drawing/2010/main" val="FFFFFF" mc:Ignorable=""/>
                </a:solidFill>
                <a:latin typeface="Arial"/>
              </a:rPr>
              <a:t>Apps</a:t>
            </a:r>
          </a:p>
        </p:txBody>
      </p:sp>
      <p:pic>
        <p:nvPicPr>
          <p:cNvPr id="4" name="Picture 3" descr="asianEye"/>
          <p:cNvPicPr>
            <a:picLocks noChangeAspect="1" noChangeArrowheads="1"/>
          </p:cNvPicPr>
          <p:nvPr/>
        </p:nvPicPr>
        <p:blipFill>
          <a:blip r:embed="rId2"/>
          <a:srcRect l="1532"/>
          <a:stretch>
            <a:fillRect/>
          </a:stretch>
        </p:blipFill>
        <p:spPr bwMode="auto">
          <a:xfrm>
            <a:off x="-60323" y="1855796"/>
            <a:ext cx="2447925" cy="3038475"/>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pic>
        <p:nvPicPr>
          <p:cNvPr id="5" name="Picture 4" descr="matrixNumbers"/>
          <p:cNvPicPr>
            <a:picLocks noChangeAspect="1" noChangeArrowheads="1"/>
          </p:cNvPicPr>
          <p:nvPr/>
        </p:nvPicPr>
        <p:blipFill>
          <a:blip r:embed="rId3"/>
          <a:srcRect/>
          <a:stretch>
            <a:fillRect/>
          </a:stretch>
        </p:blipFill>
        <p:spPr bwMode="auto">
          <a:xfrm>
            <a:off x="9707568" y="1843096"/>
            <a:ext cx="2490787" cy="3151187"/>
          </a:xfrm>
          <a:prstGeom prst="rect">
            <a:avLst/>
          </a:prstGeom>
          <a:ln>
            <a:noFill/>
          </a:ln>
          <a:effectLst>
            <a:outerShdw blurRad="292100" dist="25400" dir="14400000" sx="102000" sy="102000" algn="tl" rotWithShape="0">
              <a:srgbClr xmlns:mc="http://schemas.openxmlformats.org/markup-compatibility/2006" xmlns:a14="http://schemas.microsoft.com/office/drawing/2010/main" val="000000" mc:Ignorable="">
                <a:alpha val="65000"/>
              </a:srgbClr>
            </a:outerShdw>
          </a:effectLst>
        </p:spPr>
      </p:pic>
      <p:sp>
        <p:nvSpPr>
          <p:cNvPr id="6" name="Rectangle 53"/>
          <p:cNvSpPr>
            <a:spLocks noGrp="1" noChangeArrowheads="1"/>
          </p:cNvSpPr>
          <p:nvPr>
            <p:ph type="sldNum" sz="quarter" idx="10"/>
          </p:nvPr>
        </p:nvSpPr>
        <p:spPr/>
        <p:txBody>
          <a:bodyPr/>
          <a:lstStyle>
            <a:lvl1pPr algn="r" eaLnBrk="0" hangingPunct="0">
              <a:defRPr sz="1000">
                <a:solidFill>
                  <a:srgbClr xmlns:mc="http://schemas.openxmlformats.org/markup-compatibility/2006" xmlns:a14="http://schemas.microsoft.com/office/drawing/2010/main" val="4D4D4D" mc:Ignorable=""/>
                </a:solidFill>
              </a:defRPr>
            </a:lvl1pPr>
          </a:lstStyle>
          <a:p>
            <a:pPr>
              <a:defRPr/>
            </a:pPr>
            <a:fld id="{9D0FF229-3DDC-4138-AAAC-D18A9E6AE62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 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srcRect/>
          <a:stretch>
            <a:fillRect/>
          </a:stretch>
        </p:blipFill>
        <p:spPr bwMode="invGray">
          <a:xfrm>
            <a:off x="3090867" y="2646371"/>
            <a:ext cx="6007101" cy="1563687"/>
          </a:xfrm>
          <a:prstGeom prst="rect">
            <a:avLst/>
          </a:prstGeom>
          <a:noFill/>
          <a:ln w="9525">
            <a:noFill/>
            <a:miter lim="800000"/>
            <a:headEnd/>
            <a:tailEnd/>
          </a:ln>
        </p:spPr>
      </p:pic>
    </p:spTree>
  </p:cSld>
  <p:clrMapOvr>
    <a:masterClrMapping/>
  </p:clrMapOvr>
  <p:transition xmlns:p14="http://schemas.microsoft.com/office/powerpoint/2010/mai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74706" y="1471613"/>
            <a:ext cx="10634663" cy="462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3"/>
          <p:cNvSpPr>
            <a:spLocks noGrp="1" noChangeArrowheads="1"/>
          </p:cNvSpPr>
          <p:nvPr>
            <p:ph type="sldNum" sz="quarter" idx="10"/>
          </p:nvPr>
        </p:nvSpPr>
        <p:spPr>
          <a:ln/>
        </p:spPr>
        <p:txBody>
          <a:bodyPr/>
          <a:lstStyle>
            <a:lvl1pPr>
              <a:defRPr/>
            </a:lvl1pPr>
          </a:lstStyle>
          <a:p>
            <a:pPr>
              <a:defRPr/>
            </a:pPr>
            <a:fld id="{01085D4D-BE8A-4879-82F9-2327AB7D1B05}"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471613"/>
            <a:ext cx="5240338"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9" y="1471613"/>
            <a:ext cx="5241925"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3"/>
          <p:cNvSpPr>
            <a:spLocks noGrp="1" noChangeArrowheads="1"/>
          </p:cNvSpPr>
          <p:nvPr>
            <p:ph type="sldNum" sz="quarter" idx="10"/>
          </p:nvPr>
        </p:nvSpPr>
        <p:spPr>
          <a:ln/>
        </p:spPr>
        <p:txBody>
          <a:bodyPr/>
          <a:lstStyle>
            <a:lvl1pPr>
              <a:defRPr/>
            </a:lvl1pPr>
          </a:lstStyle>
          <a:p>
            <a:pPr>
              <a:defRPr/>
            </a:pPr>
            <a:fld id="{23C1EEC3-396D-4955-A236-A097219A0B58}"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3"/>
          <p:cNvSpPr>
            <a:spLocks noGrp="1" noChangeArrowheads="1"/>
          </p:cNvSpPr>
          <p:nvPr>
            <p:ph type="sldNum" sz="quarter" idx="10"/>
          </p:nvPr>
        </p:nvSpPr>
        <p:spPr>
          <a:ln/>
        </p:spPr>
        <p:txBody>
          <a:bodyPr/>
          <a:lstStyle>
            <a:lvl1pPr>
              <a:defRPr/>
            </a:lvl1pPr>
          </a:lstStyle>
          <a:p>
            <a:pPr>
              <a:defRPr/>
            </a:pPr>
            <a:fld id="{9A31D0C4-CB07-49F3-A6D3-4709BC098E6C}"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3"/>
          <p:cNvSpPr>
            <a:spLocks noGrp="1" noChangeArrowheads="1"/>
          </p:cNvSpPr>
          <p:nvPr>
            <p:ph type="sldNum" sz="quarter" idx="10"/>
          </p:nvPr>
        </p:nvSpPr>
        <p:spPr>
          <a:ln/>
        </p:spPr>
        <p:txBody>
          <a:bodyPr/>
          <a:lstStyle>
            <a:lvl1pPr>
              <a:defRPr/>
            </a:lvl1pPr>
          </a:lstStyle>
          <a:p>
            <a:pPr>
              <a:defRPr/>
            </a:pPr>
            <a:fld id="{BBCBBB48-21BF-4042-945D-D5CD8360EEDB}"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2"/>
          <p:cNvSpPr>
            <a:spLocks noChangeArrowheads="1"/>
          </p:cNvSpPr>
          <p:nvPr/>
        </p:nvSpPr>
        <p:spPr bwMode="auto">
          <a:xfrm>
            <a:off x="839793" y="4641850"/>
            <a:ext cx="184731" cy="286232"/>
          </a:xfrm>
          <a:prstGeom prst="rect">
            <a:avLst/>
          </a:prstGeom>
          <a:noFill/>
          <a:ln w="9525">
            <a:noFill/>
            <a:miter lim="800000"/>
            <a:headEnd/>
            <a:tailEnd/>
          </a:ln>
          <a:effectLst/>
        </p:spPr>
        <p:txBody>
          <a:bodyPr wrap="none">
            <a:spAutoFit/>
          </a:bodyPr>
          <a:lstStyle/>
          <a:p>
            <a:pPr eaLnBrk="0" hangingPunct="0">
              <a:lnSpc>
                <a:spcPct val="70000"/>
              </a:lnSpc>
              <a:spcBef>
                <a:spcPct val="35000"/>
              </a:spcBef>
              <a:spcAft>
                <a:spcPct val="15000"/>
              </a:spcAft>
              <a:buClr>
                <a:srgbClr xmlns:mc="http://schemas.openxmlformats.org/markup-compatibility/2006" xmlns:a14="http://schemas.microsoft.com/office/drawing/2010/main" val="7AA426" mc:Ignorable=""/>
              </a:buClr>
              <a:buSzPct val="95000"/>
              <a:buFont typeface="Times" pitchFamily="1" charset="0"/>
              <a:buNone/>
              <a:defRPr/>
            </a:pPr>
            <a:endParaRPr lang="en-US">
              <a:solidFill>
                <a:srgbClr xmlns:mc="http://schemas.openxmlformats.org/markup-compatibility/2006" xmlns:a14="http://schemas.microsoft.com/office/drawing/2010/main" val="FFFFFF" mc:Ignorable=""/>
              </a:solidFill>
            </a:endParaRPr>
          </a:p>
        </p:txBody>
      </p:sp>
      <p:sp>
        <p:nvSpPr>
          <p:cNvPr id="5" name="Rectangle 80"/>
          <p:cNvSpPr>
            <a:spLocks noChangeArrowheads="1"/>
          </p:cNvSpPr>
          <p:nvPr/>
        </p:nvSpPr>
        <p:spPr bwMode="invGray">
          <a:xfrm>
            <a:off x="6881816" y="6556383"/>
            <a:ext cx="2151062" cy="301625"/>
          </a:xfrm>
          <a:prstGeom prst="rect">
            <a:avLst/>
          </a:prstGeom>
          <a:noFill/>
          <a:ln w="9525">
            <a:noFill/>
            <a:miter lim="800000"/>
            <a:headEnd/>
            <a:tailEnd/>
          </a:ln>
          <a:effectLst/>
        </p:spPr>
        <p:txBody>
          <a:bodyPr wrap="none" anchor="ctr"/>
          <a:lstStyle/>
          <a:p>
            <a:pPr algn="ctr">
              <a:defRPr/>
            </a:pPr>
            <a:endParaRPr lang="en-US">
              <a:solidFill>
                <a:srgbClr xmlns:mc="http://schemas.openxmlformats.org/markup-compatibility/2006" xmlns:a14="http://schemas.microsoft.com/office/drawing/2010/main" val="FFFFFF" mc:Ignorable=""/>
              </a:solidFill>
            </a:endParaRPr>
          </a:p>
        </p:txBody>
      </p:sp>
      <p:pic>
        <p:nvPicPr>
          <p:cNvPr id="6" name="Picture 3"/>
          <p:cNvPicPr>
            <a:picLocks noChangeAspect="1" noChangeArrowheads="1"/>
          </p:cNvPicPr>
          <p:nvPr userDrawn="1"/>
        </p:nvPicPr>
        <p:blipFill>
          <a:blip r:embed="rId2"/>
          <a:srcRect/>
          <a:stretch>
            <a:fillRect/>
          </a:stretch>
        </p:blipFill>
        <p:spPr bwMode="invGray">
          <a:xfrm>
            <a:off x="8837617" y="5791208"/>
            <a:ext cx="2741613" cy="714375"/>
          </a:xfrm>
          <a:prstGeom prst="rect">
            <a:avLst/>
          </a:prstGeom>
          <a:noFill/>
          <a:ln w="9525">
            <a:noFill/>
            <a:miter lim="800000"/>
            <a:headEnd/>
            <a:tailEnd/>
          </a:ln>
        </p:spPr>
      </p:pic>
      <p:sp>
        <p:nvSpPr>
          <p:cNvPr id="7" name="Line 6"/>
          <p:cNvSpPr>
            <a:spLocks noChangeShapeType="1"/>
          </p:cNvSpPr>
          <p:nvPr userDrawn="1"/>
        </p:nvSpPr>
        <p:spPr bwMode="gray">
          <a:xfrm>
            <a:off x="0" y="5489575"/>
            <a:ext cx="12188825" cy="0"/>
          </a:xfrm>
          <a:prstGeom prst="line">
            <a:avLst/>
          </a:prstGeom>
          <a:noFill/>
          <a:ln w="38100">
            <a:solidFill>
              <a:srgbClr xmlns:mc="http://schemas.openxmlformats.org/markup-compatibility/2006" xmlns:a14="http://schemas.microsoft.com/office/drawing/2010/main" val="939CB3" mc:Ignorable=""/>
            </a:solidFill>
            <a:round/>
            <a:headEnd/>
            <a:tailEnd/>
          </a:ln>
          <a:effectLst/>
        </p:spPr>
        <p:txBody>
          <a:bodyPr/>
          <a:lstStyle/>
          <a:p>
            <a:pPr algn="ctr">
              <a:defRPr/>
            </a:pPr>
            <a:endParaRPr lang="en-US">
              <a:solidFill>
                <a:srgbClr xmlns:mc="http://schemas.openxmlformats.org/markup-compatibility/2006" xmlns:a14="http://schemas.microsoft.com/office/drawing/2010/main" val="FFFFFF" mc:Ignorable=""/>
              </a:solidFill>
              <a:latin typeface="Arial" pitchFamily="34" charset="0"/>
            </a:endParaRPr>
          </a:p>
        </p:txBody>
      </p:sp>
      <p:sp>
        <p:nvSpPr>
          <p:cNvPr id="309251" name="Rectangle 8"/>
          <p:cNvSpPr>
            <a:spLocks noGrp="1" noChangeArrowheads="1"/>
          </p:cNvSpPr>
          <p:nvPr>
            <p:ph type="ctrTitle"/>
          </p:nvPr>
        </p:nvSpPr>
        <p:spPr>
          <a:xfrm>
            <a:off x="788994" y="1895483"/>
            <a:ext cx="10021887" cy="671513"/>
          </a:xfrm>
        </p:spPr>
        <p:txBody>
          <a:bodyPr/>
          <a:lstStyle>
            <a:lvl1pPr>
              <a:defRPr sz="4000"/>
            </a:lvl1pPr>
          </a:lstStyle>
          <a:p>
            <a:r>
              <a:rPr lang="en-US"/>
              <a:t>Click to edit Master title style</a:t>
            </a:r>
          </a:p>
        </p:txBody>
      </p:sp>
      <p:sp>
        <p:nvSpPr>
          <p:cNvPr id="309252" name="Rectangle 15"/>
          <p:cNvSpPr>
            <a:spLocks noGrp="1" noChangeArrowheads="1"/>
          </p:cNvSpPr>
          <p:nvPr>
            <p:ph type="subTitle" idx="1"/>
          </p:nvPr>
        </p:nvSpPr>
        <p:spPr>
          <a:xfrm>
            <a:off x="788989" y="2695583"/>
            <a:ext cx="10029825" cy="657225"/>
          </a:xfrm>
        </p:spPr>
        <p:txBody>
          <a:bodyPr/>
          <a:lstStyle>
            <a:lvl1pPr marL="0" indent="0">
              <a:spcBef>
                <a:spcPct val="0"/>
              </a:spcBef>
              <a:spcAft>
                <a:spcPct val="0"/>
              </a:spcAft>
              <a:buFont typeface="Times" pitchFamily="1" charset="0"/>
              <a:buNone/>
              <a:defRPr sz="2400"/>
            </a:lvl1pPr>
          </a:lstStyle>
          <a:p>
            <a:r>
              <a:rPr lang="en-US"/>
              <a:t>Click to edit Master subtitle style</a:t>
            </a:r>
          </a:p>
        </p:txBody>
      </p:sp>
    </p:spTree>
  </p:cSld>
  <p:clrMapOvr>
    <a:masterClrMapping/>
  </p:clrMapOvr>
  <p:transition xmlns:p14="http://schemas.microsoft.com/office/powerpoint/2010/mai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74706" y="1471613"/>
            <a:ext cx="10634663" cy="462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3"/>
          <p:cNvSpPr>
            <a:spLocks noGrp="1" noChangeArrowheads="1"/>
          </p:cNvSpPr>
          <p:nvPr>
            <p:ph type="sldNum" sz="quarter" idx="10"/>
          </p:nvPr>
        </p:nvSpPr>
        <p:spPr>
          <a:ln/>
        </p:spPr>
        <p:txBody>
          <a:bodyPr/>
          <a:lstStyle>
            <a:lvl1pPr>
              <a:defRPr/>
            </a:lvl1pPr>
          </a:lstStyle>
          <a:p>
            <a:pPr>
              <a:defRPr/>
            </a:pPr>
            <a:fld id="{B1B3B856-46F2-4AB5-BA4F-DC511EF46E7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8" y="4406908"/>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8"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1471613"/>
            <a:ext cx="5240338"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9" y="1471613"/>
            <a:ext cx="5241925" cy="462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3"/>
          <p:cNvSpPr>
            <a:spLocks noGrp="1" noChangeArrowheads="1"/>
          </p:cNvSpPr>
          <p:nvPr>
            <p:ph type="sldNum" sz="quarter" idx="10"/>
          </p:nvPr>
        </p:nvSpPr>
        <p:spPr>
          <a:ln/>
        </p:spPr>
        <p:txBody>
          <a:bodyPr/>
          <a:lstStyle>
            <a:lvl1pPr>
              <a:defRPr/>
            </a:lvl1pPr>
          </a:lstStyle>
          <a:p>
            <a:pPr>
              <a:defRPr/>
            </a:pPr>
            <a:fld id="{426A9210-CE38-427E-9C2C-4BC62B96760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3"/>
          <p:cNvSpPr>
            <a:spLocks noGrp="1" noChangeArrowheads="1"/>
          </p:cNvSpPr>
          <p:nvPr>
            <p:ph type="sldNum" sz="quarter" idx="10"/>
          </p:nvPr>
        </p:nvSpPr>
        <p:spPr>
          <a:ln/>
        </p:spPr>
        <p:txBody>
          <a:bodyPr/>
          <a:lstStyle>
            <a:lvl1pPr>
              <a:defRPr/>
            </a:lvl1pPr>
          </a:lstStyle>
          <a:p>
            <a:pPr>
              <a:defRPr/>
            </a:pPr>
            <a:fld id="{BAE87F3C-3E9D-49CD-8031-49FB75BC0DF9}" type="slidenum">
              <a:rPr lang="en-US"/>
              <a:pPr>
                <a:defRPr/>
              </a:pPr>
              <a:t>‹#›</a:t>
            </a:fld>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image" Target="../media/image8.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theme" Target="../theme/theme10.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image" Target="../media/image22.pn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theme" Target="../theme/theme11.xml"/><Relationship Id="rId1" Type="http://schemas.openxmlformats.org/officeDocument/2006/relationships/slideLayout" Target="../slideLayouts/slideLayout14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slideLayout" Target="../slideLayouts/slideLayout170.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image" Target="../media/image32.jpe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theme" Target="../theme/theme13.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image" Target="../media/image9.png"/><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image" Target="../media/image8.png"/><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theme" Target="../theme/theme4.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image" Target="../media/image21.png"/><Relationship Id="rId5" Type="http://schemas.openxmlformats.org/officeDocument/2006/relationships/theme" Target="../theme/theme7.xml"/><Relationship Id="rId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theme" Target="../theme/theme8.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theme" Target="../theme/theme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774700" y="692151"/>
            <a:ext cx="106251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15"/>
          <p:cNvSpPr>
            <a:spLocks noGrp="1" noChangeArrowheads="1"/>
          </p:cNvSpPr>
          <p:nvPr>
            <p:ph type="body" idx="1"/>
          </p:nvPr>
        </p:nvSpPr>
        <p:spPr bwMode="auto">
          <a:xfrm>
            <a:off x="774706" y="1471613"/>
            <a:ext cx="10634663" cy="4627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53"/>
          <p:cNvSpPr>
            <a:spLocks noGrp="1" noChangeArrowheads="1"/>
          </p:cNvSpPr>
          <p:nvPr>
            <p:ph type="sldNum" sz="quarter" idx="4"/>
          </p:nvPr>
        </p:nvSpPr>
        <p:spPr bwMode="auto">
          <a:xfrm>
            <a:off x="11072813" y="6408746"/>
            <a:ext cx="336550"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solidFill>
                  <a:srgbClr xmlns:mc="http://schemas.openxmlformats.org/markup-compatibility/2006" xmlns:a14="http://schemas.microsoft.com/office/drawing/2010/main" val="4D4D4D" mc:Ignorable=""/>
                </a:solidFill>
                <a:latin typeface="Arial" charset="0"/>
                <a:cs typeface="Arial" charset="0"/>
              </a:defRPr>
            </a:lvl1pPr>
          </a:lstStyle>
          <a:p>
            <a:pPr>
              <a:defRPr/>
            </a:pPr>
            <a:fld id="{B685A23B-9D3E-426D-BB04-153966803082}"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39" r:id="rId1"/>
    <p:sldLayoutId id="2147483979" r:id="rId2"/>
    <p:sldLayoutId id="2147484040" r:id="rId3"/>
    <p:sldLayoutId id="2147483980" r:id="rId4"/>
    <p:sldLayoutId id="2147483981" r:id="rId5"/>
    <p:sldLayoutId id="2147483982" r:id="rId6"/>
    <p:sldLayoutId id="2147484041" r:id="rId7"/>
    <p:sldLayoutId id="2147484042" r:id="rId8"/>
    <p:sldLayoutId id="2147484043" r:id="rId9"/>
    <p:sldLayoutId id="2147484044" r:id="rId10"/>
    <p:sldLayoutId id="2147484045" r:id="rId11"/>
    <p:sldLayoutId id="2147483983" r:id="rId12"/>
    <p:sldLayoutId id="2147484046" r:id="rId13"/>
    <p:sldLayoutId id="2147484047" r:id="rId14"/>
    <p:sldLayoutId id="2147484048" r:id="rId15"/>
    <p:sldLayoutId id="2147483984" r:id="rId16"/>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rtl="0" eaLnBrk="0" fontAlgn="base" hangingPunct="0">
        <a:lnSpc>
          <a:spcPct val="85000"/>
        </a:lnSpc>
        <a:spcBef>
          <a:spcPct val="0"/>
        </a:spcBef>
        <a:spcAft>
          <a:spcPct val="0"/>
        </a:spcAft>
        <a:defRPr sz="3600">
          <a:solidFill>
            <a:schemeClr val="tx2"/>
          </a:solidFill>
          <a:latin typeface="+mj-lt"/>
          <a:ea typeface="+mj-ea"/>
          <a:cs typeface="+mj-cs"/>
        </a:defRPr>
      </a:lvl1pPr>
      <a:lvl2pPr algn="l" rtl="0" eaLnBrk="0" fontAlgn="base" hangingPunct="0">
        <a:lnSpc>
          <a:spcPct val="85000"/>
        </a:lnSpc>
        <a:spcBef>
          <a:spcPct val="0"/>
        </a:spcBef>
        <a:spcAft>
          <a:spcPct val="0"/>
        </a:spcAft>
        <a:defRPr sz="3600">
          <a:solidFill>
            <a:schemeClr val="tx2"/>
          </a:solidFill>
          <a:latin typeface="Arial" charset="0"/>
        </a:defRPr>
      </a:lvl2pPr>
      <a:lvl3pPr algn="l" rtl="0" eaLnBrk="0" fontAlgn="base" hangingPunct="0">
        <a:lnSpc>
          <a:spcPct val="85000"/>
        </a:lnSpc>
        <a:spcBef>
          <a:spcPct val="0"/>
        </a:spcBef>
        <a:spcAft>
          <a:spcPct val="0"/>
        </a:spcAft>
        <a:defRPr sz="3600">
          <a:solidFill>
            <a:schemeClr val="tx2"/>
          </a:solidFill>
          <a:latin typeface="Arial" charset="0"/>
        </a:defRPr>
      </a:lvl3pPr>
      <a:lvl4pPr algn="l" rtl="0" eaLnBrk="0" fontAlgn="base" hangingPunct="0">
        <a:lnSpc>
          <a:spcPct val="85000"/>
        </a:lnSpc>
        <a:spcBef>
          <a:spcPct val="0"/>
        </a:spcBef>
        <a:spcAft>
          <a:spcPct val="0"/>
        </a:spcAft>
        <a:defRPr sz="3600">
          <a:solidFill>
            <a:schemeClr val="tx2"/>
          </a:solidFill>
          <a:latin typeface="Arial" charset="0"/>
        </a:defRPr>
      </a:lvl4pPr>
      <a:lvl5pPr algn="l" rtl="0" eaLnBrk="0" fontAlgn="base" hangingPunct="0">
        <a:lnSpc>
          <a:spcPct val="85000"/>
        </a:lnSpc>
        <a:spcBef>
          <a:spcPct val="0"/>
        </a:spcBef>
        <a:spcAft>
          <a:spcPct val="0"/>
        </a:spcAft>
        <a:defRPr sz="3600">
          <a:solidFill>
            <a:schemeClr val="tx2"/>
          </a:solidFill>
          <a:latin typeface="Arial" charset="0"/>
        </a:defRPr>
      </a:lvl5pPr>
      <a:lvl6pPr marL="457200" algn="l" rtl="0" eaLnBrk="0" fontAlgn="base" hangingPunct="0">
        <a:lnSpc>
          <a:spcPct val="85000"/>
        </a:lnSpc>
        <a:spcBef>
          <a:spcPct val="0"/>
        </a:spcBef>
        <a:spcAft>
          <a:spcPct val="0"/>
        </a:spcAft>
        <a:defRPr sz="3600">
          <a:solidFill>
            <a:schemeClr val="tx2"/>
          </a:solidFill>
          <a:latin typeface="Arial" charset="0"/>
        </a:defRPr>
      </a:lvl6pPr>
      <a:lvl7pPr marL="914400" algn="l" rtl="0" eaLnBrk="0" fontAlgn="base" hangingPunct="0">
        <a:lnSpc>
          <a:spcPct val="85000"/>
        </a:lnSpc>
        <a:spcBef>
          <a:spcPct val="0"/>
        </a:spcBef>
        <a:spcAft>
          <a:spcPct val="0"/>
        </a:spcAft>
        <a:defRPr sz="3600">
          <a:solidFill>
            <a:schemeClr val="tx2"/>
          </a:solidFill>
          <a:latin typeface="Arial" charset="0"/>
        </a:defRPr>
      </a:lvl7pPr>
      <a:lvl8pPr marL="1371600" algn="l" rtl="0" eaLnBrk="0" fontAlgn="base" hangingPunct="0">
        <a:lnSpc>
          <a:spcPct val="85000"/>
        </a:lnSpc>
        <a:spcBef>
          <a:spcPct val="0"/>
        </a:spcBef>
        <a:spcAft>
          <a:spcPct val="0"/>
        </a:spcAft>
        <a:defRPr sz="3600">
          <a:solidFill>
            <a:schemeClr val="tx2"/>
          </a:solidFill>
          <a:latin typeface="Arial" charset="0"/>
        </a:defRPr>
      </a:lvl8pPr>
      <a:lvl9pPr marL="1828800" algn="l" rtl="0" eaLnBrk="0" fontAlgn="base" hangingPunct="0">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0000"/>
        </a:lnSpc>
        <a:spcBef>
          <a:spcPct val="35000"/>
        </a:spcBef>
        <a:spcAft>
          <a:spcPct val="15000"/>
        </a:spcAft>
        <a:buClr>
          <a:schemeClr val="tx2"/>
        </a:buClr>
        <a:buFont typeface="Times" pitchFamily="18" charset="0"/>
        <a:buChar char="•"/>
        <a:defRPr sz="2800">
          <a:solidFill>
            <a:schemeClr val="tx1"/>
          </a:solidFill>
          <a:latin typeface="+mn-lt"/>
          <a:ea typeface="+mn-ea"/>
          <a:cs typeface="+mn-cs"/>
        </a:defRPr>
      </a:lvl1pPr>
      <a:lvl2pPr marL="571500" indent="-228600" algn="l" rtl="0" eaLnBrk="0" fontAlgn="base" hangingPunct="0">
        <a:lnSpc>
          <a:spcPct val="90000"/>
        </a:lnSpc>
        <a:spcBef>
          <a:spcPct val="15000"/>
        </a:spcBef>
        <a:spcAft>
          <a:spcPct val="15000"/>
        </a:spcAft>
        <a:buClr>
          <a:schemeClr val="tx2"/>
        </a:buClr>
        <a:buChar char="–"/>
        <a:defRPr sz="2400">
          <a:solidFill>
            <a:schemeClr val="tx1"/>
          </a:solidFill>
          <a:latin typeface="+mn-lt"/>
        </a:defRPr>
      </a:lvl2pPr>
      <a:lvl3pPr marL="914400" indent="-228600" algn="l" rtl="0" eaLnBrk="0" fontAlgn="base" hangingPunct="0">
        <a:lnSpc>
          <a:spcPct val="90000"/>
        </a:lnSpc>
        <a:spcBef>
          <a:spcPct val="15000"/>
        </a:spcBef>
        <a:spcAft>
          <a:spcPct val="15000"/>
        </a:spcAft>
        <a:buClr>
          <a:schemeClr val="tx2"/>
        </a:buClr>
        <a:buChar char="–"/>
        <a:defRPr sz="2000">
          <a:solidFill>
            <a:schemeClr val="tx1"/>
          </a:solidFill>
          <a:latin typeface="+mn-lt"/>
        </a:defRPr>
      </a:lvl3pPr>
      <a:lvl4pPr marL="1200150" indent="-171450" algn="l" rtl="0" eaLnBrk="0" fontAlgn="base" hangingPunct="0">
        <a:lnSpc>
          <a:spcPct val="85000"/>
        </a:lnSpc>
        <a:spcBef>
          <a:spcPct val="15000"/>
        </a:spcBef>
        <a:spcAft>
          <a:spcPct val="10000"/>
        </a:spcAft>
        <a:buClr>
          <a:schemeClr val="tx2"/>
        </a:buClr>
        <a:buChar char="–"/>
        <a:defRPr sz="2000">
          <a:solidFill>
            <a:schemeClr val="tx1"/>
          </a:solidFill>
          <a:latin typeface="+mn-lt"/>
        </a:defRPr>
      </a:lvl4pPr>
      <a:lvl5pPr marL="14859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5pPr>
      <a:lvl6pPr marL="19431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10000"/>
              </a:schemeClr>
            </a:gs>
            <a:gs pos="39000">
              <a:schemeClr val="accent4">
                <a:lumMod val="10000"/>
              </a:schemeClr>
            </a:gs>
            <a:gs pos="100000">
              <a:schemeClr val="accent4">
                <a:lumMod val="10000"/>
                <a:alpha val="77000"/>
              </a:schemeClr>
            </a:gs>
          </a:gsLst>
          <a:lin ang="5400000" scaled="0"/>
          <a:tileRect/>
        </a:gradFill>
        <a:effectLst/>
      </p:bgPr>
    </p:bg>
    <p:spTree>
      <p:nvGrpSpPr>
        <p:cNvPr id="1" name=""/>
        <p:cNvGrpSpPr/>
        <p:nvPr/>
      </p:nvGrpSpPr>
      <p:grpSpPr>
        <a:xfrm>
          <a:off x="0" y="0"/>
          <a:ext cx="0" cy="0"/>
          <a:chOff x="0" y="0"/>
          <a:chExt cx="0" cy="0"/>
        </a:xfrm>
      </p:grpSpPr>
      <p:pic>
        <p:nvPicPr>
          <p:cNvPr id="137218" name="Picture 14" descr="Background Graphic.png"/>
          <p:cNvPicPr>
            <a:picLocks noChangeAspect="1"/>
          </p:cNvPicPr>
          <p:nvPr userDrawn="1"/>
        </p:nvPicPr>
        <p:blipFill>
          <a:blip r:embed="rId18"/>
          <a:srcRect/>
          <a:stretch>
            <a:fillRect/>
          </a:stretch>
        </p:blipFill>
        <p:spPr bwMode="auto">
          <a:xfrm>
            <a:off x="-34920" y="3651250"/>
            <a:ext cx="12258675" cy="3232150"/>
          </a:xfrm>
          <a:prstGeom prst="rect">
            <a:avLst/>
          </a:prstGeom>
          <a:noFill/>
          <a:ln w="9525">
            <a:noFill/>
            <a:miter lim="800000"/>
            <a:headEnd/>
            <a:tailEnd/>
          </a:ln>
        </p:spPr>
      </p:pic>
      <p:sp>
        <p:nvSpPr>
          <p:cNvPr id="137219" name="Rectangle 8"/>
          <p:cNvSpPr>
            <a:spLocks noGrp="1" noChangeArrowheads="1"/>
          </p:cNvSpPr>
          <p:nvPr>
            <p:ph type="title"/>
          </p:nvPr>
        </p:nvSpPr>
        <p:spPr bwMode="auto">
          <a:xfrm>
            <a:off x="774700" y="692151"/>
            <a:ext cx="106251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7220" name="Rectangle 15"/>
          <p:cNvSpPr>
            <a:spLocks noGrp="1" noChangeArrowheads="1"/>
          </p:cNvSpPr>
          <p:nvPr>
            <p:ph type="body" idx="1"/>
          </p:nvPr>
        </p:nvSpPr>
        <p:spPr bwMode="auto">
          <a:xfrm>
            <a:off x="774706" y="1471613"/>
            <a:ext cx="10634663" cy="4627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7221" name="Picture 6" descr="CTXS Logo 2tone.png"/>
          <p:cNvPicPr>
            <a:picLocks noChangeAspect="1"/>
          </p:cNvPicPr>
          <p:nvPr userDrawn="1"/>
        </p:nvPicPr>
        <p:blipFill>
          <a:blip r:embed="rId19"/>
          <a:srcRect/>
          <a:stretch>
            <a:fillRect/>
          </a:stretch>
        </p:blipFill>
        <p:spPr bwMode="auto">
          <a:xfrm>
            <a:off x="5670554" y="6292858"/>
            <a:ext cx="819151" cy="3349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18" r:id="rId1"/>
    <p:sldLayoutId id="2147484024" r:id="rId2"/>
    <p:sldLayoutId id="2147484025" r:id="rId3"/>
    <p:sldLayoutId id="2147484026" r:id="rId4"/>
    <p:sldLayoutId id="2147484027" r:id="rId5"/>
    <p:sldLayoutId id="2147484028" r:id="rId6"/>
    <p:sldLayoutId id="2147484119" r:id="rId7"/>
    <p:sldLayoutId id="2147484120" r:id="rId8"/>
    <p:sldLayoutId id="2147484029" r:id="rId9"/>
    <p:sldLayoutId id="2147484121" r:id="rId10"/>
    <p:sldLayoutId id="2147484122" r:id="rId11"/>
    <p:sldLayoutId id="2147484123" r:id="rId12"/>
    <p:sldLayoutId id="2147484124" r:id="rId13"/>
    <p:sldLayoutId id="2147484030" r:id="rId14"/>
    <p:sldLayoutId id="2147484125" r:id="rId15"/>
    <p:sldLayoutId id="2147484126" r:id="rId16"/>
  </p:sldLayoutIdLst>
  <p:transition xmlns:p14="http://schemas.microsoft.com/office/powerpoint/2010/main">
    <p:fade/>
  </p:transition>
  <p:timing>
    <p:tnLst>
      <p:par>
        <p:cTn xmlns:p14="http://schemas.microsoft.com/office/powerpoint/2010/main" id="1" dur="indefinite" restart="never" nodeType="tmRoot"/>
      </p:par>
    </p:tnLst>
  </p:timing>
  <p:hf sldNum="0" hdr="0" ftr="0" dt="0"/>
  <p:txStyles>
    <p:titleStyle>
      <a:lvl1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2F2F2" mc:Ignorable=""/>
          </a:solidFill>
          <a:latin typeface="Trebuchet MS" pitchFamily="34" charset="0"/>
          <a:ea typeface="+mj-ea"/>
          <a:cs typeface="+mj-cs"/>
        </a:defRPr>
      </a:lvl1pPr>
      <a:lvl2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2F2F2" mc:Ignorable=""/>
          </a:solidFill>
          <a:latin typeface="Trebuchet MS" pitchFamily="34" charset="0"/>
        </a:defRPr>
      </a:lvl2pPr>
      <a:lvl3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2F2F2" mc:Ignorable=""/>
          </a:solidFill>
          <a:latin typeface="Trebuchet MS" pitchFamily="34" charset="0"/>
        </a:defRPr>
      </a:lvl3pPr>
      <a:lvl4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2F2F2" mc:Ignorable=""/>
          </a:solidFill>
          <a:latin typeface="Trebuchet MS" pitchFamily="34" charset="0"/>
        </a:defRPr>
      </a:lvl4pPr>
      <a:lvl5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2F2F2" mc:Ignorable=""/>
          </a:solidFill>
          <a:latin typeface="Trebuchet MS" pitchFamily="34" charset="0"/>
        </a:defRPr>
      </a:lvl5pPr>
      <a:lvl6pPr marL="457200" algn="l" rtl="0" eaLnBrk="1" fontAlgn="base" hangingPunct="1">
        <a:lnSpc>
          <a:spcPct val="85000"/>
        </a:lnSpc>
        <a:spcBef>
          <a:spcPct val="0"/>
        </a:spcBef>
        <a:spcAft>
          <a:spcPct val="0"/>
        </a:spcAft>
        <a:defRPr sz="3600">
          <a:solidFill>
            <a:schemeClr val="tx2"/>
          </a:solidFill>
          <a:latin typeface="Arial" charset="0"/>
        </a:defRPr>
      </a:lvl6pPr>
      <a:lvl7pPr marL="914400" algn="l" rtl="0" eaLnBrk="1" fontAlgn="base" hangingPunct="1">
        <a:lnSpc>
          <a:spcPct val="85000"/>
        </a:lnSpc>
        <a:spcBef>
          <a:spcPct val="0"/>
        </a:spcBef>
        <a:spcAft>
          <a:spcPct val="0"/>
        </a:spcAft>
        <a:defRPr sz="3600">
          <a:solidFill>
            <a:schemeClr val="tx2"/>
          </a:solidFill>
          <a:latin typeface="Arial" charset="0"/>
        </a:defRPr>
      </a:lvl7pPr>
      <a:lvl8pPr marL="1371600" algn="l" rtl="0" eaLnBrk="1" fontAlgn="base" hangingPunct="1">
        <a:lnSpc>
          <a:spcPct val="85000"/>
        </a:lnSpc>
        <a:spcBef>
          <a:spcPct val="0"/>
        </a:spcBef>
        <a:spcAft>
          <a:spcPct val="0"/>
        </a:spcAft>
        <a:defRPr sz="3600">
          <a:solidFill>
            <a:schemeClr val="tx2"/>
          </a:solidFill>
          <a:latin typeface="Arial" charset="0"/>
        </a:defRPr>
      </a:lvl8pPr>
      <a:lvl9pPr marL="1828800" algn="l" rtl="0" eaLnBrk="1" fontAlgn="base" hangingPunct="1">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0000"/>
        </a:lnSpc>
        <a:spcBef>
          <a:spcPct val="35000"/>
        </a:spcBef>
        <a:spcAft>
          <a:spcPct val="15000"/>
        </a:spcAft>
        <a:buClr>
          <a:schemeClr val="tx2"/>
        </a:buClr>
        <a:buFont typeface="Times" pitchFamily="18" charset="0"/>
        <a:buChar char="•"/>
        <a:defRPr sz="2800">
          <a:solidFill>
            <a:schemeClr val="tx1"/>
          </a:solidFill>
          <a:latin typeface="Trebuchet MS" pitchFamily="34" charset="0"/>
          <a:ea typeface="+mn-ea"/>
          <a:cs typeface="+mn-cs"/>
        </a:defRPr>
      </a:lvl1pPr>
      <a:lvl2pPr marL="571500" indent="-228600" algn="l" rtl="0" eaLnBrk="0" fontAlgn="base" hangingPunct="0">
        <a:lnSpc>
          <a:spcPct val="90000"/>
        </a:lnSpc>
        <a:spcBef>
          <a:spcPct val="15000"/>
        </a:spcBef>
        <a:spcAft>
          <a:spcPct val="15000"/>
        </a:spcAft>
        <a:buClr>
          <a:schemeClr val="tx2"/>
        </a:buClr>
        <a:buChar char="–"/>
        <a:defRPr sz="2400">
          <a:solidFill>
            <a:schemeClr val="tx1"/>
          </a:solidFill>
          <a:latin typeface="Trebuchet MS" pitchFamily="34" charset="0"/>
        </a:defRPr>
      </a:lvl2pPr>
      <a:lvl3pPr marL="914400" indent="-228600" algn="l" rtl="0" eaLnBrk="0" fontAlgn="base" hangingPunct="0">
        <a:lnSpc>
          <a:spcPct val="90000"/>
        </a:lnSpc>
        <a:spcBef>
          <a:spcPct val="15000"/>
        </a:spcBef>
        <a:spcAft>
          <a:spcPct val="15000"/>
        </a:spcAft>
        <a:buClr>
          <a:schemeClr val="tx2"/>
        </a:buClr>
        <a:buChar char="–"/>
        <a:defRPr sz="2000">
          <a:solidFill>
            <a:schemeClr val="tx1"/>
          </a:solidFill>
          <a:latin typeface="Trebuchet MS" pitchFamily="34" charset="0"/>
        </a:defRPr>
      </a:lvl3pPr>
      <a:lvl4pPr marL="1200150" indent="-171450" algn="l" rtl="0" eaLnBrk="0" fontAlgn="base" hangingPunct="0">
        <a:lnSpc>
          <a:spcPct val="85000"/>
        </a:lnSpc>
        <a:spcBef>
          <a:spcPct val="15000"/>
        </a:spcBef>
        <a:spcAft>
          <a:spcPct val="10000"/>
        </a:spcAft>
        <a:buClr>
          <a:schemeClr val="tx2"/>
        </a:buClr>
        <a:buChar char="–"/>
        <a:defRPr sz="2000">
          <a:solidFill>
            <a:schemeClr val="tx1"/>
          </a:solidFill>
          <a:latin typeface="Trebuchet MS" pitchFamily="34" charset="0"/>
        </a:defRPr>
      </a:lvl4pPr>
      <a:lvl5pPr marL="1485900" indent="-171450" algn="l" rtl="0" eaLnBrk="0" fontAlgn="base" hangingPunct="0">
        <a:lnSpc>
          <a:spcPct val="90000"/>
        </a:lnSpc>
        <a:spcBef>
          <a:spcPct val="15000"/>
        </a:spcBef>
        <a:spcAft>
          <a:spcPct val="10000"/>
        </a:spcAft>
        <a:buClr>
          <a:schemeClr val="tx2"/>
        </a:buClr>
        <a:buChar char="–"/>
        <a:defRPr sz="2000">
          <a:solidFill>
            <a:schemeClr val="tx1"/>
          </a:solidFill>
          <a:latin typeface="Trebuchet MS" pitchFamily="34" charset="0"/>
        </a:defRPr>
      </a:lvl5pPr>
      <a:lvl6pPr marL="19431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blip>
          <a:srcRect/>
          <a:stretch>
            <a:fillRect l="-1000" t="-1000" r="-1000" b="-1000"/>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1903415" y="2979741"/>
            <a:ext cx="8570911" cy="830997"/>
          </a:xfrm>
          <a:prstGeom prst="rect">
            <a:avLst/>
          </a:prstGeom>
          <a:noFill/>
        </p:spPr>
        <p:txBody>
          <a:bodyPr>
            <a:spAutoFit/>
          </a:bodyPr>
          <a:lstStyle/>
          <a:p>
            <a:pPr algn="ctr">
              <a:defRPr/>
            </a:pPr>
            <a:r>
              <a:rPr lang="en-US" sz="4800" dirty="0">
                <a:solidFill>
                  <a:srgbClr xmlns:mc="http://schemas.openxmlformats.org/markup-compatibility/2006" xmlns:a14="http://schemas.microsoft.com/office/drawing/2010/main" val="FFFFFF" mc:Ignorable=""/>
                </a:solidFill>
                <a:latin typeface="Corbel" pitchFamily="34" charset="0"/>
                <a:cs typeface="Shruti" pitchFamily="34" charset="0"/>
              </a:rPr>
              <a:t>citrix</a:t>
            </a:r>
            <a:r>
              <a:rPr lang="en-US" sz="4800" b="1" dirty="0">
                <a:solidFill>
                  <a:srgbClr xmlns:mc="http://schemas.openxmlformats.org/markup-compatibility/2006" xmlns:a14="http://schemas.microsoft.com/office/drawing/2010/main" val="DADADA" mc:Ignorable="">
                    <a:lumMod val="50000"/>
                  </a:srgbClr>
                </a:solidFill>
                <a:latin typeface="Corbel" pitchFamily="34" charset="0"/>
                <a:cs typeface="Shruti" pitchFamily="34" charset="0"/>
              </a:rPr>
              <a:t>pacific</a:t>
            </a:r>
            <a:r>
              <a:rPr lang="en-US" sz="4800" dirty="0">
                <a:latin typeface="Corbel" pitchFamily="34" charset="0"/>
                <a:cs typeface="Shruti" pitchFamily="34" charset="0"/>
              </a:rPr>
              <a:t>analyst</a:t>
            </a:r>
            <a:r>
              <a:rPr lang="en-US" sz="4800" b="1" dirty="0">
                <a:solidFill>
                  <a:srgbClr xmlns:mc="http://schemas.openxmlformats.org/markup-compatibility/2006" xmlns:a14="http://schemas.microsoft.com/office/drawing/2010/main" val="DADADA" mc:Ignorable="">
                    <a:lumMod val="50000"/>
                  </a:srgbClr>
                </a:solidFill>
                <a:latin typeface="Corbel" pitchFamily="34" charset="0"/>
                <a:cs typeface="Shruti" pitchFamily="34" charset="0"/>
              </a:rPr>
              <a:t>conference</a:t>
            </a:r>
            <a:r>
              <a:rPr lang="en-US" sz="4800" dirty="0">
                <a:solidFill>
                  <a:srgbClr xmlns:mc="http://schemas.openxmlformats.org/markup-compatibility/2006" xmlns:a14="http://schemas.microsoft.com/office/drawing/2010/main" val="FFFFFF" mc:Ignorable=""/>
                </a:solidFill>
                <a:latin typeface="Corbel" pitchFamily="34" charset="0"/>
                <a:cs typeface="Shruti" pitchFamily="34" charset="0"/>
              </a:rPr>
              <a:t>08</a:t>
            </a:r>
          </a:p>
        </p:txBody>
      </p:sp>
    </p:spTree>
  </p:cSld>
  <p:clrMap bg1="dk2" tx1="lt1" bg2="dk1" tx2="lt2" accent1="accent1" accent2="accent2" accent3="accent3" accent4="accent4" accent5="accent5" accent6="accent6" hlink="hlink" folHlink="folHlink"/>
  <p:sldLayoutIdLst>
    <p:sldLayoutId id="2147484031" r:id="rId1"/>
  </p:sldLayoutIdLst>
  <p:transition xmlns:p14="http://schemas.microsoft.com/office/powerpoint/2010/main">
    <p:fade/>
  </p:transition>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xmlns:mc="http://schemas.openxmlformats.org/markup-compatibility/2006" xmlns:a14="http://schemas.microsoft.com/office/drawing/2010/main" val="080808" mc:Ignorable=""/>
        </a:solidFill>
        <a:effectLst/>
      </p:bgPr>
    </p:bg>
    <p:spTree>
      <p:nvGrpSpPr>
        <p:cNvPr id="1" name=""/>
        <p:cNvGrpSpPr/>
        <p:nvPr/>
      </p:nvGrpSpPr>
      <p:grpSpPr>
        <a:xfrm>
          <a:off x="0" y="0"/>
          <a:ext cx="0" cy="0"/>
          <a:chOff x="0" y="0"/>
          <a:chExt cx="0" cy="0"/>
        </a:xfrm>
      </p:grpSpPr>
      <p:sp>
        <p:nvSpPr>
          <p:cNvPr id="156674" name="Rectangle 8"/>
          <p:cNvSpPr>
            <a:spLocks noGrp="1" noChangeArrowheads="1"/>
          </p:cNvSpPr>
          <p:nvPr>
            <p:ph type="title"/>
          </p:nvPr>
        </p:nvSpPr>
        <p:spPr bwMode="auto">
          <a:xfrm>
            <a:off x="774700" y="692151"/>
            <a:ext cx="106251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6675" name="Rectangle 15"/>
          <p:cNvSpPr>
            <a:spLocks noGrp="1" noChangeArrowheads="1"/>
          </p:cNvSpPr>
          <p:nvPr>
            <p:ph type="body" idx="1"/>
          </p:nvPr>
        </p:nvSpPr>
        <p:spPr bwMode="auto">
          <a:xfrm>
            <a:off x="774706" y="1471613"/>
            <a:ext cx="10634663" cy="4627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6676" name="Picture 2" descr="\\Mvfs\Projects\Citrix\09-0127 SynergySummit Event Support\Mark_Keynote\PNG\Citrix_Keynote_BG_2.jpg"/>
          <p:cNvPicPr>
            <a:picLocks noChangeAspect="1" noChangeArrowheads="1"/>
          </p:cNvPicPr>
          <p:nvPr/>
        </p:nvPicPr>
        <p:blipFill>
          <a:blip r:embed="rId31">
            <a:lum bright="-20000" contrast="-36000"/>
          </a:blip>
          <a:srcRect/>
          <a:stretch>
            <a:fillRect/>
          </a:stretch>
        </p:blipFill>
        <p:spPr bwMode="auto">
          <a:xfrm>
            <a:off x="0" y="1591"/>
            <a:ext cx="12188825" cy="68548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032"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 id="2147484143" r:id="rId18"/>
    <p:sldLayoutId id="2147484144" r:id="rId19"/>
    <p:sldLayoutId id="2147484145" r:id="rId20"/>
    <p:sldLayoutId id="2147484146" r:id="rId21"/>
    <p:sldLayoutId id="2147484147" r:id="rId22"/>
    <p:sldLayoutId id="2147484148" r:id="rId23"/>
    <p:sldLayoutId id="2147484149" r:id="rId24"/>
    <p:sldLayoutId id="2147484150" r:id="rId25"/>
    <p:sldLayoutId id="2147484151" r:id="rId26"/>
    <p:sldLayoutId id="2147484161" r:id="rId27"/>
    <p:sldLayoutId id="2147484162" r:id="rId28"/>
    <p:sldLayoutId id="2147484167" r:id="rId29"/>
  </p:sldLayoutIdLst>
  <p:transition xmlns:p14="http://schemas.microsoft.com/office/powerpoint/2010/main">
    <p:fade/>
  </p:transition>
  <p:timing>
    <p:tnLst>
      <p:par>
        <p:cTn xmlns:p14="http://schemas.microsoft.com/office/powerpoint/2010/main" id="1" dur="indefinite" restart="never" nodeType="tmRoot"/>
      </p:par>
    </p:tnLst>
  </p:timing>
  <p:hf sldNum="0" hdr="0" ftr="0" dt="0"/>
  <p:txStyles>
    <p:titleStyle>
      <a:lvl1pPr algn="l" rtl="0" eaLnBrk="0" fontAlgn="base" hangingPunct="0">
        <a:lnSpc>
          <a:spcPct val="85000"/>
        </a:lnSpc>
        <a:spcBef>
          <a:spcPct val="0"/>
        </a:spcBef>
        <a:spcAft>
          <a:spcPct val="0"/>
        </a:spcAft>
        <a:defRPr sz="3200">
          <a:solidFill>
            <a:srgbClr xmlns:mc="http://schemas.openxmlformats.org/markup-compatibility/2006" xmlns:a14="http://schemas.microsoft.com/office/drawing/2010/main" val="FFB001" mc:Ignorable=""/>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rgbClr xmlns:mc="http://schemas.openxmlformats.org/markup-compatibility/2006" xmlns:a14="http://schemas.microsoft.com/office/drawing/2010/main" val="FFB001" mc:Ignorable=""/>
          </a:solidFill>
          <a:latin typeface="Arial" charset="0"/>
          <a:cs typeface="Arial" charset="0"/>
        </a:defRPr>
      </a:lvl2pPr>
      <a:lvl3pPr algn="l" rtl="0" eaLnBrk="0" fontAlgn="base" hangingPunct="0">
        <a:lnSpc>
          <a:spcPct val="85000"/>
        </a:lnSpc>
        <a:spcBef>
          <a:spcPct val="0"/>
        </a:spcBef>
        <a:spcAft>
          <a:spcPct val="0"/>
        </a:spcAft>
        <a:defRPr sz="3200">
          <a:solidFill>
            <a:srgbClr xmlns:mc="http://schemas.openxmlformats.org/markup-compatibility/2006" xmlns:a14="http://schemas.microsoft.com/office/drawing/2010/main" val="FFB001" mc:Ignorable=""/>
          </a:solidFill>
          <a:latin typeface="Arial" charset="0"/>
          <a:cs typeface="Arial" charset="0"/>
        </a:defRPr>
      </a:lvl3pPr>
      <a:lvl4pPr algn="l" rtl="0" eaLnBrk="0" fontAlgn="base" hangingPunct="0">
        <a:lnSpc>
          <a:spcPct val="85000"/>
        </a:lnSpc>
        <a:spcBef>
          <a:spcPct val="0"/>
        </a:spcBef>
        <a:spcAft>
          <a:spcPct val="0"/>
        </a:spcAft>
        <a:defRPr sz="3200">
          <a:solidFill>
            <a:srgbClr xmlns:mc="http://schemas.openxmlformats.org/markup-compatibility/2006" xmlns:a14="http://schemas.microsoft.com/office/drawing/2010/main" val="FFB001" mc:Ignorable=""/>
          </a:solidFill>
          <a:latin typeface="Arial" charset="0"/>
          <a:cs typeface="Arial" charset="0"/>
        </a:defRPr>
      </a:lvl4pPr>
      <a:lvl5pPr algn="l" rtl="0" eaLnBrk="0" fontAlgn="base" hangingPunct="0">
        <a:lnSpc>
          <a:spcPct val="85000"/>
        </a:lnSpc>
        <a:spcBef>
          <a:spcPct val="0"/>
        </a:spcBef>
        <a:spcAft>
          <a:spcPct val="0"/>
        </a:spcAft>
        <a:defRPr sz="3200">
          <a:solidFill>
            <a:srgbClr xmlns:mc="http://schemas.openxmlformats.org/markup-compatibility/2006" xmlns:a14="http://schemas.microsoft.com/office/drawing/2010/main" val="FFB001" mc:Ignorable=""/>
          </a:solidFill>
          <a:latin typeface="Arial" charset="0"/>
          <a:cs typeface="Arial" charset="0"/>
        </a:defRPr>
      </a:lvl5pPr>
      <a:lvl6pPr marL="457200" algn="l" rtl="0" eaLnBrk="1" fontAlgn="base" hangingPunct="1">
        <a:lnSpc>
          <a:spcPct val="85000"/>
        </a:lnSpc>
        <a:spcBef>
          <a:spcPct val="0"/>
        </a:spcBef>
        <a:spcAft>
          <a:spcPct val="0"/>
        </a:spcAft>
        <a:defRPr sz="3600">
          <a:solidFill>
            <a:schemeClr val="tx2"/>
          </a:solidFill>
          <a:latin typeface="Arial" charset="0"/>
        </a:defRPr>
      </a:lvl6pPr>
      <a:lvl7pPr marL="914400" algn="l" rtl="0" eaLnBrk="1" fontAlgn="base" hangingPunct="1">
        <a:lnSpc>
          <a:spcPct val="85000"/>
        </a:lnSpc>
        <a:spcBef>
          <a:spcPct val="0"/>
        </a:spcBef>
        <a:spcAft>
          <a:spcPct val="0"/>
        </a:spcAft>
        <a:defRPr sz="3600">
          <a:solidFill>
            <a:schemeClr val="tx2"/>
          </a:solidFill>
          <a:latin typeface="Arial" charset="0"/>
        </a:defRPr>
      </a:lvl7pPr>
      <a:lvl8pPr marL="1371600" algn="l" rtl="0" eaLnBrk="1" fontAlgn="base" hangingPunct="1">
        <a:lnSpc>
          <a:spcPct val="85000"/>
        </a:lnSpc>
        <a:spcBef>
          <a:spcPct val="0"/>
        </a:spcBef>
        <a:spcAft>
          <a:spcPct val="0"/>
        </a:spcAft>
        <a:defRPr sz="3600">
          <a:solidFill>
            <a:schemeClr val="tx2"/>
          </a:solidFill>
          <a:latin typeface="Arial" charset="0"/>
        </a:defRPr>
      </a:lvl8pPr>
      <a:lvl9pPr marL="1828800" algn="l" rtl="0" eaLnBrk="1" fontAlgn="base" hangingPunct="1">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0000"/>
        </a:lnSpc>
        <a:spcBef>
          <a:spcPct val="35000"/>
        </a:spcBef>
        <a:spcAft>
          <a:spcPct val="15000"/>
        </a:spcAft>
        <a:buClr>
          <a:schemeClr val="tx2"/>
        </a:buClr>
        <a:buFont typeface="Times" pitchFamily="18" charset="0"/>
        <a:buChar char="•"/>
        <a:defRPr sz="2600">
          <a:solidFill>
            <a:schemeClr val="tx1"/>
          </a:solidFill>
          <a:latin typeface="+mj-lt"/>
          <a:ea typeface="+mn-ea"/>
          <a:cs typeface="+mn-cs"/>
        </a:defRPr>
      </a:lvl1pPr>
      <a:lvl2pPr marL="571500" indent="-228600" algn="l" rtl="0" eaLnBrk="0" fontAlgn="base" hangingPunct="0">
        <a:lnSpc>
          <a:spcPct val="90000"/>
        </a:lnSpc>
        <a:spcBef>
          <a:spcPct val="15000"/>
        </a:spcBef>
        <a:spcAft>
          <a:spcPct val="15000"/>
        </a:spcAft>
        <a:buClr>
          <a:schemeClr val="tx2"/>
        </a:buClr>
        <a:buChar char="–"/>
        <a:defRPr sz="2200">
          <a:solidFill>
            <a:schemeClr val="tx1"/>
          </a:solidFill>
          <a:latin typeface="+mj-lt"/>
        </a:defRPr>
      </a:lvl2pPr>
      <a:lvl3pPr marL="914400" indent="-228600" algn="l" rtl="0" eaLnBrk="0" fontAlgn="base" hangingPunct="0">
        <a:lnSpc>
          <a:spcPct val="90000"/>
        </a:lnSpc>
        <a:spcBef>
          <a:spcPct val="15000"/>
        </a:spcBef>
        <a:spcAft>
          <a:spcPct val="15000"/>
        </a:spcAft>
        <a:buClr>
          <a:schemeClr val="tx2"/>
        </a:buClr>
        <a:buChar char="–"/>
        <a:defRPr sz="2000">
          <a:solidFill>
            <a:schemeClr val="tx1"/>
          </a:solidFill>
          <a:latin typeface="+mj-lt"/>
        </a:defRPr>
      </a:lvl3pPr>
      <a:lvl4pPr marL="1200150" indent="-171450" algn="l" rtl="0" eaLnBrk="0" fontAlgn="base" hangingPunct="0">
        <a:lnSpc>
          <a:spcPct val="85000"/>
        </a:lnSpc>
        <a:spcBef>
          <a:spcPct val="15000"/>
        </a:spcBef>
        <a:spcAft>
          <a:spcPct val="10000"/>
        </a:spcAft>
        <a:buClr>
          <a:schemeClr val="tx2"/>
        </a:buClr>
        <a:buChar char="–"/>
        <a:defRPr sz="2000">
          <a:solidFill>
            <a:schemeClr val="tx1"/>
          </a:solidFill>
          <a:latin typeface="+mj-lt"/>
        </a:defRPr>
      </a:lvl4pPr>
      <a:lvl5pPr marL="1485900" indent="-171450" algn="l" rtl="0" eaLnBrk="0" fontAlgn="base" hangingPunct="0">
        <a:lnSpc>
          <a:spcPct val="90000"/>
        </a:lnSpc>
        <a:spcBef>
          <a:spcPct val="15000"/>
        </a:spcBef>
        <a:spcAft>
          <a:spcPct val="10000"/>
        </a:spcAft>
        <a:buClr>
          <a:schemeClr val="tx2"/>
        </a:buClr>
        <a:buChar char="–"/>
        <a:defRPr sz="2000">
          <a:solidFill>
            <a:schemeClr val="tx1"/>
          </a:solidFill>
          <a:latin typeface="+mj-lt"/>
        </a:defRPr>
      </a:lvl5pPr>
      <a:lvl6pPr marL="19431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184322" name="Rectangle 8"/>
          <p:cNvSpPr>
            <a:spLocks noGrp="1" noChangeArrowheads="1"/>
          </p:cNvSpPr>
          <p:nvPr>
            <p:ph type="title"/>
          </p:nvPr>
        </p:nvSpPr>
        <p:spPr bwMode="auto">
          <a:xfrm>
            <a:off x="382593" y="622301"/>
            <a:ext cx="11376025"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033" r:id="rId3"/>
    <p:sldLayoutId id="2147484034" r:id="rId4"/>
    <p:sldLayoutId id="2147484035" r:id="rId5"/>
    <p:sldLayoutId id="2147484036" r:id="rId6"/>
    <p:sldLayoutId id="2147484154" r:id="rId7"/>
    <p:sldLayoutId id="2147484155" r:id="rId8"/>
    <p:sldLayoutId id="2147484156" r:id="rId9"/>
    <p:sldLayoutId id="2147484157" r:id="rId10"/>
    <p:sldLayoutId id="2147484037" r:id="rId11"/>
    <p:sldLayoutId id="2147484158" r:id="rId12"/>
    <p:sldLayoutId id="2147484159" r:id="rId13"/>
    <p:sldLayoutId id="2147484038" r:id="rId14"/>
    <p:sldLayoutId id="2147484160" r:id="rId15"/>
    <p:sldLayoutId id="2147484163" r:id="rId16"/>
    <p:sldLayoutId id="2147484164" r:id="rId17"/>
    <p:sldLayoutId id="2147484165" r:id="rId18"/>
  </p:sldLayoutIdLst>
  <p:timing>
    <p:tnLst>
      <p:par>
        <p:cTn xmlns:p14="http://schemas.microsoft.com/office/powerpoint/2010/main" id="1" dur="indefinite" restart="never" nodeType="tmRoot"/>
      </p:par>
    </p:tnLst>
  </p:timing>
  <p:txStyles>
    <p:titleStyle>
      <a:lvl1pPr algn="l" rtl="0" eaLnBrk="0" fontAlgn="base" hangingPunct="0">
        <a:lnSpc>
          <a:spcPct val="85000"/>
        </a:lnSpc>
        <a:spcBef>
          <a:spcPct val="0"/>
        </a:spcBef>
        <a:spcAft>
          <a:spcPct val="0"/>
        </a:spcAft>
        <a:defRPr lang="en-US" sz="3400" dirty="0">
          <a:solidFill>
            <a:srgbClr xmlns:mc="http://schemas.openxmlformats.org/markup-compatibility/2006" xmlns:a14="http://schemas.microsoft.com/office/drawing/2010/main" val="008B95" mc:Ignorable=""/>
          </a:solidFill>
          <a:latin typeface="+mj-lt"/>
          <a:ea typeface="+mj-ea"/>
          <a:cs typeface="+mj-cs"/>
        </a:defRPr>
      </a:lvl1pPr>
      <a:lvl2pPr algn="l" rtl="0" eaLnBrk="0" fontAlgn="base" hangingPunct="0">
        <a:lnSpc>
          <a:spcPct val="85000"/>
        </a:lnSpc>
        <a:spcBef>
          <a:spcPct val="0"/>
        </a:spcBef>
        <a:spcAft>
          <a:spcPct val="0"/>
        </a:spcAft>
        <a:defRPr sz="3400">
          <a:solidFill>
            <a:srgbClr xmlns:mc="http://schemas.openxmlformats.org/markup-compatibility/2006" xmlns:a14="http://schemas.microsoft.com/office/drawing/2010/main" val="008B95" mc:Ignorable=""/>
          </a:solidFill>
          <a:latin typeface="Arial" charset="0"/>
        </a:defRPr>
      </a:lvl2pPr>
      <a:lvl3pPr algn="l" rtl="0" eaLnBrk="0" fontAlgn="base" hangingPunct="0">
        <a:lnSpc>
          <a:spcPct val="85000"/>
        </a:lnSpc>
        <a:spcBef>
          <a:spcPct val="0"/>
        </a:spcBef>
        <a:spcAft>
          <a:spcPct val="0"/>
        </a:spcAft>
        <a:defRPr sz="3400">
          <a:solidFill>
            <a:srgbClr xmlns:mc="http://schemas.openxmlformats.org/markup-compatibility/2006" xmlns:a14="http://schemas.microsoft.com/office/drawing/2010/main" val="008B95" mc:Ignorable=""/>
          </a:solidFill>
          <a:latin typeface="Arial" charset="0"/>
        </a:defRPr>
      </a:lvl3pPr>
      <a:lvl4pPr algn="l" rtl="0" eaLnBrk="0" fontAlgn="base" hangingPunct="0">
        <a:lnSpc>
          <a:spcPct val="85000"/>
        </a:lnSpc>
        <a:spcBef>
          <a:spcPct val="0"/>
        </a:spcBef>
        <a:spcAft>
          <a:spcPct val="0"/>
        </a:spcAft>
        <a:defRPr sz="3400">
          <a:solidFill>
            <a:srgbClr xmlns:mc="http://schemas.openxmlformats.org/markup-compatibility/2006" xmlns:a14="http://schemas.microsoft.com/office/drawing/2010/main" val="008B95" mc:Ignorable=""/>
          </a:solidFill>
          <a:latin typeface="Arial" charset="0"/>
        </a:defRPr>
      </a:lvl4pPr>
      <a:lvl5pPr algn="l" rtl="0" eaLnBrk="0" fontAlgn="base" hangingPunct="0">
        <a:lnSpc>
          <a:spcPct val="85000"/>
        </a:lnSpc>
        <a:spcBef>
          <a:spcPct val="0"/>
        </a:spcBef>
        <a:spcAft>
          <a:spcPct val="0"/>
        </a:spcAft>
        <a:defRPr sz="3400">
          <a:solidFill>
            <a:srgbClr xmlns:mc="http://schemas.openxmlformats.org/markup-compatibility/2006" xmlns:a14="http://schemas.microsoft.com/office/drawing/2010/main" val="008B95" mc:Ignorable=""/>
          </a:solidFill>
          <a:latin typeface="Arial" charset="0"/>
        </a:defRPr>
      </a:lvl5pPr>
      <a:lvl6pPr marL="457200" algn="l" rtl="0" eaLnBrk="1" fontAlgn="base" hangingPunct="1">
        <a:lnSpc>
          <a:spcPct val="85000"/>
        </a:lnSpc>
        <a:spcBef>
          <a:spcPct val="0"/>
        </a:spcBef>
        <a:spcAft>
          <a:spcPct val="0"/>
        </a:spcAft>
        <a:defRPr sz="3200" b="1">
          <a:solidFill>
            <a:schemeClr val="accent2"/>
          </a:solidFill>
          <a:latin typeface="Arial" charset="0"/>
        </a:defRPr>
      </a:lvl6pPr>
      <a:lvl7pPr marL="914400" algn="l" rtl="0" eaLnBrk="1" fontAlgn="base" hangingPunct="1">
        <a:lnSpc>
          <a:spcPct val="85000"/>
        </a:lnSpc>
        <a:spcBef>
          <a:spcPct val="0"/>
        </a:spcBef>
        <a:spcAft>
          <a:spcPct val="0"/>
        </a:spcAft>
        <a:defRPr sz="3200" b="1">
          <a:solidFill>
            <a:schemeClr val="accent2"/>
          </a:solidFill>
          <a:latin typeface="Arial" charset="0"/>
        </a:defRPr>
      </a:lvl7pPr>
      <a:lvl8pPr marL="1371600" algn="l" rtl="0" eaLnBrk="1" fontAlgn="base" hangingPunct="1">
        <a:lnSpc>
          <a:spcPct val="85000"/>
        </a:lnSpc>
        <a:spcBef>
          <a:spcPct val="0"/>
        </a:spcBef>
        <a:spcAft>
          <a:spcPct val="0"/>
        </a:spcAft>
        <a:defRPr sz="3200" b="1">
          <a:solidFill>
            <a:schemeClr val="accent2"/>
          </a:solidFill>
          <a:latin typeface="Arial" charset="0"/>
        </a:defRPr>
      </a:lvl8pPr>
      <a:lvl9pPr marL="1828800" algn="l" rtl="0" eaLnBrk="1" fontAlgn="base" hangingPunct="1">
        <a:lnSpc>
          <a:spcPct val="85000"/>
        </a:lnSpc>
        <a:spcBef>
          <a:spcPct val="0"/>
        </a:spcBef>
        <a:spcAft>
          <a:spcPct val="0"/>
        </a:spcAft>
        <a:defRPr sz="3200" b="1">
          <a:solidFill>
            <a:schemeClr val="accent2"/>
          </a:solidFill>
          <a:latin typeface="Arial" charset="0"/>
        </a:defRPr>
      </a:lvl9pPr>
    </p:titleStyle>
    <p:bodyStyle>
      <a:lvl1pPr marL="228600" indent="-228600" algn="l" rtl="0" eaLnBrk="0" fontAlgn="base" hangingPunct="0">
        <a:lnSpc>
          <a:spcPct val="90000"/>
        </a:lnSpc>
        <a:spcBef>
          <a:spcPts val="1300"/>
        </a:spcBef>
        <a:spcAft>
          <a:spcPct val="15000"/>
        </a:spcAft>
        <a:buClr>
          <a:srgbClr xmlns:mc="http://schemas.openxmlformats.org/markup-compatibility/2006" xmlns:a14="http://schemas.microsoft.com/office/drawing/2010/main" val="7F7F7F" mc:Ignorable=""/>
        </a:buClr>
        <a:buSzPct val="100000"/>
        <a:defRPr lang="en-US" sz="2800" dirty="0">
          <a:solidFill>
            <a:srgbClr xmlns:mc="http://schemas.openxmlformats.org/markup-compatibility/2006" xmlns:a14="http://schemas.microsoft.com/office/drawing/2010/main" val="007934" mc:Ignorable=""/>
          </a:solidFill>
          <a:latin typeface="+mn-lt"/>
          <a:ea typeface="+mn-ea"/>
          <a:cs typeface="+mn-cs"/>
        </a:defRPr>
      </a:lvl1pPr>
      <a:lvl2pPr marL="571500" indent="-228600" algn="l" rtl="0" eaLnBrk="0" fontAlgn="base" hangingPunct="0">
        <a:lnSpc>
          <a:spcPct val="90000"/>
        </a:lnSpc>
        <a:spcBef>
          <a:spcPct val="15000"/>
        </a:spcBef>
        <a:spcAft>
          <a:spcPct val="15000"/>
        </a:spcAft>
        <a:buClr>
          <a:srgbClr xmlns:mc="http://schemas.openxmlformats.org/markup-compatibility/2006" xmlns:a14="http://schemas.microsoft.com/office/drawing/2010/main" val="7F7F7F" mc:Ignorable=""/>
        </a:buClr>
        <a:buSzPct val="100000"/>
        <a:defRPr lang="en-US" dirty="0">
          <a:solidFill>
            <a:srgbClr xmlns:mc="http://schemas.openxmlformats.org/markup-compatibility/2006" xmlns:a14="http://schemas.microsoft.com/office/drawing/2010/main" val="007934" mc:Ignorable=""/>
          </a:solidFill>
          <a:latin typeface="+mn-lt"/>
        </a:defRPr>
      </a:lvl2pPr>
      <a:lvl3pPr marL="914400" indent="-228600" algn="l" rtl="0" eaLnBrk="0" fontAlgn="base" hangingPunct="0">
        <a:lnSpc>
          <a:spcPct val="90000"/>
        </a:lnSpc>
        <a:spcBef>
          <a:spcPct val="15000"/>
        </a:spcBef>
        <a:spcAft>
          <a:spcPct val="15000"/>
        </a:spcAft>
        <a:buClr>
          <a:srgbClr xmlns:mc="http://schemas.openxmlformats.org/markup-compatibility/2006" xmlns:a14="http://schemas.microsoft.com/office/drawing/2010/main" val="7F7F7F" mc:Ignorable=""/>
        </a:buClr>
        <a:buSzPct val="100000"/>
        <a:defRPr lang="en-US" sz="1600" dirty="0">
          <a:solidFill>
            <a:srgbClr xmlns:mc="http://schemas.openxmlformats.org/markup-compatibility/2006" xmlns:a14="http://schemas.microsoft.com/office/drawing/2010/main" val="007934" mc:Ignorable=""/>
          </a:solidFill>
          <a:latin typeface="+mn-lt"/>
        </a:defRPr>
      </a:lvl3pPr>
      <a:lvl4pPr marL="1200150" indent="-171450" algn="l" rtl="0" eaLnBrk="0" fontAlgn="base" hangingPunct="0">
        <a:lnSpc>
          <a:spcPct val="85000"/>
        </a:lnSpc>
        <a:spcBef>
          <a:spcPct val="15000"/>
        </a:spcBef>
        <a:spcAft>
          <a:spcPct val="10000"/>
        </a:spcAft>
        <a:buClr>
          <a:srgbClr xmlns:mc="http://schemas.openxmlformats.org/markup-compatibility/2006" xmlns:a14="http://schemas.microsoft.com/office/drawing/2010/main" val="7F7F7F" mc:Ignorable=""/>
        </a:buClr>
        <a:buSzPct val="100000"/>
        <a:defRPr sz="1400">
          <a:solidFill>
            <a:srgbClr xmlns:mc="http://schemas.openxmlformats.org/markup-compatibility/2006" xmlns:a14="http://schemas.microsoft.com/office/drawing/2010/main" val="007934" mc:Ignorable=""/>
          </a:solidFill>
          <a:latin typeface="+mn-lt"/>
        </a:defRPr>
      </a:lvl4pPr>
      <a:lvl5pPr marL="1485900" indent="-171450" algn="l" rtl="0" eaLnBrk="0" fontAlgn="base" hangingPunct="0">
        <a:lnSpc>
          <a:spcPct val="85000"/>
        </a:lnSpc>
        <a:spcBef>
          <a:spcPct val="15000"/>
        </a:spcBef>
        <a:spcAft>
          <a:spcPct val="10000"/>
        </a:spcAft>
        <a:buClr>
          <a:srgbClr xmlns:mc="http://schemas.openxmlformats.org/markup-compatibility/2006" xmlns:a14="http://schemas.microsoft.com/office/drawing/2010/main" val="7F7F7F" mc:Ignorable=""/>
        </a:buClr>
        <a:buSzPct val="100000"/>
        <a:defRPr sz="1400">
          <a:solidFill>
            <a:srgbClr xmlns:mc="http://schemas.openxmlformats.org/markup-compatibility/2006" xmlns:a14="http://schemas.microsoft.com/office/drawing/2010/main" val="007934" mc:Ignorable=""/>
          </a:solidFill>
          <a:latin typeface="+mn-lt"/>
        </a:defRPr>
      </a:lvl5pPr>
      <a:lvl6pPr marL="1828800" indent="-171450" algn="l" rtl="0" eaLnBrk="1" fontAlgn="base" hangingPunct="1">
        <a:lnSpc>
          <a:spcPct val="85000"/>
        </a:lnSpc>
        <a:spcBef>
          <a:spcPct val="15000"/>
        </a:spcBef>
        <a:spcAft>
          <a:spcPct val="10000"/>
        </a:spcAft>
        <a:buClr>
          <a:schemeClr val="hlink"/>
        </a:buClr>
        <a:buChar char="•"/>
        <a:defRPr sz="1400">
          <a:solidFill>
            <a:srgbClr xmlns:mc="http://schemas.openxmlformats.org/markup-compatibility/2006" xmlns:a14="http://schemas.microsoft.com/office/drawing/2010/main" val="000000" mc:Ignorable=""/>
          </a:solidFill>
          <a:latin typeface="+mn-lt"/>
        </a:defRPr>
      </a:lvl6pPr>
      <a:lvl7pPr marL="2286000" indent="-171450" algn="l" rtl="0" eaLnBrk="1" fontAlgn="base" hangingPunct="1">
        <a:lnSpc>
          <a:spcPct val="85000"/>
        </a:lnSpc>
        <a:spcBef>
          <a:spcPct val="15000"/>
        </a:spcBef>
        <a:spcAft>
          <a:spcPct val="10000"/>
        </a:spcAft>
        <a:buClr>
          <a:schemeClr val="hlink"/>
        </a:buClr>
        <a:buChar char="•"/>
        <a:defRPr sz="1400">
          <a:solidFill>
            <a:srgbClr xmlns:mc="http://schemas.openxmlformats.org/markup-compatibility/2006" xmlns:a14="http://schemas.microsoft.com/office/drawing/2010/main" val="000000" mc:Ignorable=""/>
          </a:solidFill>
          <a:latin typeface="+mn-lt"/>
        </a:defRPr>
      </a:lvl7pPr>
      <a:lvl8pPr marL="2743200" indent="-171450" algn="l" rtl="0" eaLnBrk="1" fontAlgn="base" hangingPunct="1">
        <a:lnSpc>
          <a:spcPct val="85000"/>
        </a:lnSpc>
        <a:spcBef>
          <a:spcPct val="15000"/>
        </a:spcBef>
        <a:spcAft>
          <a:spcPct val="10000"/>
        </a:spcAft>
        <a:buClr>
          <a:schemeClr val="hlink"/>
        </a:buClr>
        <a:buChar char="•"/>
        <a:defRPr sz="1400">
          <a:solidFill>
            <a:srgbClr xmlns:mc="http://schemas.openxmlformats.org/markup-compatibility/2006" xmlns:a14="http://schemas.microsoft.com/office/drawing/2010/main" val="000000" mc:Ignorable=""/>
          </a:solidFill>
          <a:latin typeface="+mn-lt"/>
        </a:defRPr>
      </a:lvl8pPr>
      <a:lvl9pPr marL="3200400" indent="-171450" algn="l" rtl="0" eaLnBrk="1" fontAlgn="base" hangingPunct="1">
        <a:lnSpc>
          <a:spcPct val="85000"/>
        </a:lnSpc>
        <a:spcBef>
          <a:spcPct val="15000"/>
        </a:spcBef>
        <a:spcAft>
          <a:spcPct val="10000"/>
        </a:spcAft>
        <a:buClr>
          <a:schemeClr val="hlink"/>
        </a:buClr>
        <a:buChar char="•"/>
        <a:defRPr sz="1400">
          <a:solidFill>
            <a:srgbClr xmlns:mc="http://schemas.openxmlformats.org/markup-compatibility/2006" xmlns:a14="http://schemas.microsoft.com/office/drawing/2010/main" val="000000" mc:Ignorabl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2826"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8435" name="Text Placeholder 2"/>
          <p:cNvSpPr>
            <a:spLocks noGrp="1"/>
          </p:cNvSpPr>
          <p:nvPr>
            <p:ph type="body" idx="1"/>
          </p:nvPr>
        </p:nvSpPr>
        <p:spPr bwMode="auto">
          <a:xfrm>
            <a:off x="508000" y="1412875"/>
            <a:ext cx="11172826"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3985" r:id="rId3"/>
    <p:sldLayoutId id="2147483986" r:id="rId4"/>
    <p:sldLayoutId id="2147483987" r:id="rId5"/>
    <p:sldLayoutId id="2147483988" r:id="rId6"/>
    <p:sldLayoutId id="2147483989" r:id="rId7"/>
    <p:sldLayoutId id="2147483990" r:id="rId8"/>
    <p:sldLayoutId id="2147484051" r:id="rId9"/>
    <p:sldLayoutId id="2147484052" r:id="rId10"/>
  </p:sldLayoutIdLst>
  <p:transition xmlns:p14="http://schemas.microsoft.com/office/powerpoint/2010/mai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42000">
                <a:srgbClr xmlns:mc="http://schemas.openxmlformats.org/markup-compatibility/2006" xmlns:a14="http://schemas.microsoft.com/office/drawing/2010/main" val="FFFFFF" mc:Ignorable=""/>
              </a:gs>
              <a:gs pos="80000">
                <a:srgbClr xmlns:mc="http://schemas.openxmlformats.org/markup-compatibility/2006" xmlns:a14="http://schemas.microsoft.com/office/drawing/2010/main" val="9F9F9F" mc:Ignorabl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a:cs typeface="Arial" charset="0"/>
        </a:defRPr>
      </a:lvl2pPr>
      <a:lvl3pPr algn="l" defTabSz="912813" rtl="0" eaLnBrk="0" fontAlgn="base" hangingPunct="0">
        <a:lnSpc>
          <a:spcPct val="90000"/>
        </a:lnSpc>
        <a:spcBef>
          <a:spcPct val="0"/>
        </a:spcBef>
        <a:spcAft>
          <a:spcPct val="0"/>
        </a:spcAft>
        <a:defRPr sz="4800">
          <a:solidFill>
            <a:schemeClr val="tx1"/>
          </a:solidFill>
          <a:latin typeface="Segoe"/>
          <a:cs typeface="Arial" charset="0"/>
        </a:defRPr>
      </a:lvl3pPr>
      <a:lvl4pPr algn="l" defTabSz="912813" rtl="0" eaLnBrk="0" fontAlgn="base" hangingPunct="0">
        <a:lnSpc>
          <a:spcPct val="90000"/>
        </a:lnSpc>
        <a:spcBef>
          <a:spcPct val="0"/>
        </a:spcBef>
        <a:spcAft>
          <a:spcPct val="0"/>
        </a:spcAft>
        <a:defRPr sz="4800">
          <a:solidFill>
            <a:schemeClr val="tx1"/>
          </a:solidFill>
          <a:latin typeface="Segoe"/>
          <a:cs typeface="Arial" charset="0"/>
        </a:defRPr>
      </a:lvl4pPr>
      <a:lvl5pPr algn="l" defTabSz="912813" rtl="0" eaLnBrk="0" fontAlgn="base" hangingPunct="0">
        <a:lnSpc>
          <a:spcPct val="90000"/>
        </a:lnSpc>
        <a:spcBef>
          <a:spcPct val="0"/>
        </a:spcBef>
        <a:spcAft>
          <a:spcPct val="0"/>
        </a:spcAft>
        <a:defRPr sz="4800">
          <a:solidFill>
            <a:schemeClr val="tx1"/>
          </a:solidFill>
          <a:latin typeface="Segoe"/>
          <a:cs typeface="Arial" charset="0"/>
        </a:defRPr>
      </a:lvl5pPr>
      <a:lvl6pPr marL="457200" algn="l" defTabSz="912813" rtl="0" fontAlgn="base">
        <a:lnSpc>
          <a:spcPct val="90000"/>
        </a:lnSpc>
        <a:spcBef>
          <a:spcPct val="0"/>
        </a:spcBef>
        <a:spcAft>
          <a:spcPct val="0"/>
        </a:spcAft>
        <a:defRPr sz="4800">
          <a:solidFill>
            <a:schemeClr val="tx1"/>
          </a:solidFill>
          <a:latin typeface="Segoe"/>
          <a:cs typeface="Arial" charset="0"/>
        </a:defRPr>
      </a:lvl6pPr>
      <a:lvl7pPr marL="914400" algn="l" defTabSz="912813" rtl="0" fontAlgn="base">
        <a:lnSpc>
          <a:spcPct val="90000"/>
        </a:lnSpc>
        <a:spcBef>
          <a:spcPct val="0"/>
        </a:spcBef>
        <a:spcAft>
          <a:spcPct val="0"/>
        </a:spcAft>
        <a:defRPr sz="4800">
          <a:solidFill>
            <a:schemeClr val="tx1"/>
          </a:solidFill>
          <a:latin typeface="Segoe"/>
          <a:cs typeface="Arial" charset="0"/>
        </a:defRPr>
      </a:lvl7pPr>
      <a:lvl8pPr marL="1371600" algn="l" defTabSz="912813" rtl="0" fontAlgn="base">
        <a:lnSpc>
          <a:spcPct val="90000"/>
        </a:lnSpc>
        <a:spcBef>
          <a:spcPct val="0"/>
        </a:spcBef>
        <a:spcAft>
          <a:spcPct val="0"/>
        </a:spcAft>
        <a:defRPr sz="4800">
          <a:solidFill>
            <a:schemeClr val="tx1"/>
          </a:solidFill>
          <a:latin typeface="Segoe"/>
          <a:cs typeface="Arial" charset="0"/>
        </a:defRPr>
      </a:lvl8pPr>
      <a:lvl9pPr marL="1828800" algn="l" defTabSz="912813" rtl="0" fontAlgn="base">
        <a:lnSpc>
          <a:spcPct val="90000"/>
        </a:lnSpc>
        <a:spcBef>
          <a:spcPct val="0"/>
        </a:spcBef>
        <a:spcAft>
          <a:spcPct val="0"/>
        </a:spcAft>
        <a:defRPr sz="4800">
          <a:solidFill>
            <a:schemeClr val="tx1"/>
          </a:solidFill>
          <a:latin typeface="Segoe"/>
          <a:cs typeface="Arial" charset="0"/>
        </a:defRPr>
      </a:lvl9pPr>
    </p:titleStyle>
    <p:bodyStyle>
      <a:lvl1pPr marL="396875" indent="-396875" algn="l" defTabSz="912813" rtl="0" eaLnBrk="0" fontAlgn="base" hangingPunct="0">
        <a:lnSpc>
          <a:spcPct val="90000"/>
        </a:lnSpc>
        <a:spcBef>
          <a:spcPct val="20000"/>
        </a:spcBef>
        <a:spcAft>
          <a:spcPct val="0"/>
        </a:spcAft>
        <a:buSzPct val="80000"/>
        <a:buBlip>
          <a:blip r:embed="rId13"/>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SzPct val="80000"/>
        <a:buBlip>
          <a:blip r:embed="rId13"/>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SzPct val="80000"/>
        <a:buBlip>
          <a:blip r:embed="rId13"/>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SzPct val="80000"/>
        <a:buBlip>
          <a:blip r:embed="rId13"/>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SzPct val="80000"/>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bwMode="auto">
          <a:xfrm>
            <a:off x="774700" y="692151"/>
            <a:ext cx="106251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699" name="Rectangle 15"/>
          <p:cNvSpPr>
            <a:spLocks noGrp="1" noChangeArrowheads="1"/>
          </p:cNvSpPr>
          <p:nvPr>
            <p:ph type="body" idx="1"/>
          </p:nvPr>
        </p:nvSpPr>
        <p:spPr bwMode="auto">
          <a:xfrm>
            <a:off x="774706" y="1471613"/>
            <a:ext cx="10634663" cy="4627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53"/>
          <p:cNvSpPr>
            <a:spLocks noGrp="1" noChangeArrowheads="1"/>
          </p:cNvSpPr>
          <p:nvPr>
            <p:ph type="sldNum" sz="quarter" idx="4"/>
          </p:nvPr>
        </p:nvSpPr>
        <p:spPr bwMode="auto">
          <a:xfrm>
            <a:off x="11072813" y="6408746"/>
            <a:ext cx="336550"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solidFill>
                  <a:srgbClr xmlns:mc="http://schemas.openxmlformats.org/markup-compatibility/2006" xmlns:a14="http://schemas.microsoft.com/office/drawing/2010/main" val="4D4D4D" mc:Ignorable=""/>
                </a:solidFill>
                <a:cs typeface="Arial" charset="0"/>
              </a:defRPr>
            </a:lvl1pPr>
          </a:lstStyle>
          <a:p>
            <a:pPr>
              <a:defRPr/>
            </a:pPr>
            <a:fld id="{9FDDB2A5-3349-40C4-8725-8C019DB1AD90}"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53" r:id="rId1"/>
    <p:sldLayoutId id="2147483991" r:id="rId2"/>
    <p:sldLayoutId id="2147484054" r:id="rId3"/>
    <p:sldLayoutId id="2147483992" r:id="rId4"/>
    <p:sldLayoutId id="2147483993" r:id="rId5"/>
    <p:sldLayoutId id="2147483994" r:id="rId6"/>
    <p:sldLayoutId id="2147484055" r:id="rId7"/>
    <p:sldLayoutId id="2147484056" r:id="rId8"/>
    <p:sldLayoutId id="2147484057" r:id="rId9"/>
    <p:sldLayoutId id="2147484058" r:id="rId10"/>
    <p:sldLayoutId id="2147484059" r:id="rId11"/>
    <p:sldLayoutId id="2147483995" r:id="rId12"/>
    <p:sldLayoutId id="2147484060" r:id="rId13"/>
    <p:sldLayoutId id="2147484061" r:id="rId14"/>
    <p:sldLayoutId id="2147484062" r:id="rId15"/>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rtl="0" eaLnBrk="0" fontAlgn="base" hangingPunct="0">
        <a:lnSpc>
          <a:spcPct val="85000"/>
        </a:lnSpc>
        <a:spcBef>
          <a:spcPct val="0"/>
        </a:spcBef>
        <a:spcAft>
          <a:spcPct val="0"/>
        </a:spcAft>
        <a:defRPr sz="3600">
          <a:solidFill>
            <a:schemeClr val="tx2"/>
          </a:solidFill>
          <a:latin typeface="+mj-lt"/>
          <a:ea typeface="+mj-ea"/>
          <a:cs typeface="+mj-cs"/>
        </a:defRPr>
      </a:lvl1pPr>
      <a:lvl2pPr algn="l" rtl="0" eaLnBrk="0" fontAlgn="base" hangingPunct="0">
        <a:lnSpc>
          <a:spcPct val="85000"/>
        </a:lnSpc>
        <a:spcBef>
          <a:spcPct val="0"/>
        </a:spcBef>
        <a:spcAft>
          <a:spcPct val="0"/>
        </a:spcAft>
        <a:defRPr sz="3600">
          <a:solidFill>
            <a:schemeClr val="tx2"/>
          </a:solidFill>
          <a:latin typeface="Arial" charset="0"/>
        </a:defRPr>
      </a:lvl2pPr>
      <a:lvl3pPr algn="l" rtl="0" eaLnBrk="0" fontAlgn="base" hangingPunct="0">
        <a:lnSpc>
          <a:spcPct val="85000"/>
        </a:lnSpc>
        <a:spcBef>
          <a:spcPct val="0"/>
        </a:spcBef>
        <a:spcAft>
          <a:spcPct val="0"/>
        </a:spcAft>
        <a:defRPr sz="3600">
          <a:solidFill>
            <a:schemeClr val="tx2"/>
          </a:solidFill>
          <a:latin typeface="Arial" charset="0"/>
        </a:defRPr>
      </a:lvl3pPr>
      <a:lvl4pPr algn="l" rtl="0" eaLnBrk="0" fontAlgn="base" hangingPunct="0">
        <a:lnSpc>
          <a:spcPct val="85000"/>
        </a:lnSpc>
        <a:spcBef>
          <a:spcPct val="0"/>
        </a:spcBef>
        <a:spcAft>
          <a:spcPct val="0"/>
        </a:spcAft>
        <a:defRPr sz="3600">
          <a:solidFill>
            <a:schemeClr val="tx2"/>
          </a:solidFill>
          <a:latin typeface="Arial" charset="0"/>
        </a:defRPr>
      </a:lvl4pPr>
      <a:lvl5pPr algn="l" rtl="0" eaLnBrk="0" fontAlgn="base" hangingPunct="0">
        <a:lnSpc>
          <a:spcPct val="85000"/>
        </a:lnSpc>
        <a:spcBef>
          <a:spcPct val="0"/>
        </a:spcBef>
        <a:spcAft>
          <a:spcPct val="0"/>
        </a:spcAft>
        <a:defRPr sz="3600">
          <a:solidFill>
            <a:schemeClr val="tx2"/>
          </a:solidFill>
          <a:latin typeface="Arial" charset="0"/>
        </a:defRPr>
      </a:lvl5pPr>
      <a:lvl6pPr marL="457200" algn="l" rtl="0" eaLnBrk="0" fontAlgn="base" hangingPunct="0">
        <a:lnSpc>
          <a:spcPct val="85000"/>
        </a:lnSpc>
        <a:spcBef>
          <a:spcPct val="0"/>
        </a:spcBef>
        <a:spcAft>
          <a:spcPct val="0"/>
        </a:spcAft>
        <a:defRPr sz="3600">
          <a:solidFill>
            <a:schemeClr val="tx2"/>
          </a:solidFill>
          <a:latin typeface="Arial" charset="0"/>
        </a:defRPr>
      </a:lvl6pPr>
      <a:lvl7pPr marL="914400" algn="l" rtl="0" eaLnBrk="0" fontAlgn="base" hangingPunct="0">
        <a:lnSpc>
          <a:spcPct val="85000"/>
        </a:lnSpc>
        <a:spcBef>
          <a:spcPct val="0"/>
        </a:spcBef>
        <a:spcAft>
          <a:spcPct val="0"/>
        </a:spcAft>
        <a:defRPr sz="3600">
          <a:solidFill>
            <a:schemeClr val="tx2"/>
          </a:solidFill>
          <a:latin typeface="Arial" charset="0"/>
        </a:defRPr>
      </a:lvl7pPr>
      <a:lvl8pPr marL="1371600" algn="l" rtl="0" eaLnBrk="0" fontAlgn="base" hangingPunct="0">
        <a:lnSpc>
          <a:spcPct val="85000"/>
        </a:lnSpc>
        <a:spcBef>
          <a:spcPct val="0"/>
        </a:spcBef>
        <a:spcAft>
          <a:spcPct val="0"/>
        </a:spcAft>
        <a:defRPr sz="3600">
          <a:solidFill>
            <a:schemeClr val="tx2"/>
          </a:solidFill>
          <a:latin typeface="Arial" charset="0"/>
        </a:defRPr>
      </a:lvl8pPr>
      <a:lvl9pPr marL="1828800" algn="l" rtl="0" eaLnBrk="0" fontAlgn="base" hangingPunct="0">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0000"/>
        </a:lnSpc>
        <a:spcBef>
          <a:spcPct val="35000"/>
        </a:spcBef>
        <a:spcAft>
          <a:spcPct val="15000"/>
        </a:spcAft>
        <a:buClr>
          <a:schemeClr val="tx2"/>
        </a:buClr>
        <a:buFont typeface="Times" pitchFamily="18" charset="0"/>
        <a:buChar char="•"/>
        <a:defRPr sz="2800">
          <a:solidFill>
            <a:schemeClr val="tx1"/>
          </a:solidFill>
          <a:latin typeface="+mn-lt"/>
          <a:ea typeface="+mn-ea"/>
          <a:cs typeface="+mn-cs"/>
        </a:defRPr>
      </a:lvl1pPr>
      <a:lvl2pPr marL="571500" indent="-228600" algn="l" rtl="0" eaLnBrk="0" fontAlgn="base" hangingPunct="0">
        <a:lnSpc>
          <a:spcPct val="90000"/>
        </a:lnSpc>
        <a:spcBef>
          <a:spcPct val="15000"/>
        </a:spcBef>
        <a:spcAft>
          <a:spcPct val="15000"/>
        </a:spcAft>
        <a:buClr>
          <a:schemeClr val="tx2"/>
        </a:buClr>
        <a:buChar char="–"/>
        <a:defRPr sz="2400">
          <a:solidFill>
            <a:schemeClr val="tx1"/>
          </a:solidFill>
          <a:latin typeface="+mn-lt"/>
        </a:defRPr>
      </a:lvl2pPr>
      <a:lvl3pPr marL="914400" indent="-228600" algn="l" rtl="0" eaLnBrk="0" fontAlgn="base" hangingPunct="0">
        <a:lnSpc>
          <a:spcPct val="90000"/>
        </a:lnSpc>
        <a:spcBef>
          <a:spcPct val="15000"/>
        </a:spcBef>
        <a:spcAft>
          <a:spcPct val="15000"/>
        </a:spcAft>
        <a:buClr>
          <a:schemeClr val="tx2"/>
        </a:buClr>
        <a:buChar char="–"/>
        <a:defRPr sz="2000">
          <a:solidFill>
            <a:schemeClr val="tx1"/>
          </a:solidFill>
          <a:latin typeface="+mn-lt"/>
        </a:defRPr>
      </a:lvl3pPr>
      <a:lvl4pPr marL="1200150" indent="-171450" algn="l" rtl="0" eaLnBrk="0" fontAlgn="base" hangingPunct="0">
        <a:lnSpc>
          <a:spcPct val="85000"/>
        </a:lnSpc>
        <a:spcBef>
          <a:spcPct val="15000"/>
        </a:spcBef>
        <a:spcAft>
          <a:spcPct val="10000"/>
        </a:spcAft>
        <a:buClr>
          <a:schemeClr val="tx2"/>
        </a:buClr>
        <a:buChar char="–"/>
        <a:defRPr sz="2000">
          <a:solidFill>
            <a:schemeClr val="tx1"/>
          </a:solidFill>
          <a:latin typeface="+mn-lt"/>
        </a:defRPr>
      </a:lvl4pPr>
      <a:lvl5pPr marL="14859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5pPr>
      <a:lvl6pPr marL="19431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10000"/>
              </a:schemeClr>
            </a:gs>
            <a:gs pos="39000">
              <a:schemeClr val="accent4">
                <a:lumMod val="10000"/>
              </a:schemeClr>
            </a:gs>
            <a:gs pos="100000">
              <a:schemeClr val="accent4">
                <a:lumMod val="10000"/>
                <a:alpha val="87000"/>
              </a:schemeClr>
            </a:gs>
          </a:gsLst>
          <a:lin ang="5400000" scaled="0"/>
          <a:tileRect/>
        </a:gradFill>
        <a:effectLst/>
      </p:bgPr>
    </p:bg>
    <p:spTree>
      <p:nvGrpSpPr>
        <p:cNvPr id="1" name=""/>
        <p:cNvGrpSpPr/>
        <p:nvPr/>
      </p:nvGrpSpPr>
      <p:grpSpPr>
        <a:xfrm>
          <a:off x="0" y="0"/>
          <a:ext cx="0" cy="0"/>
          <a:chOff x="0" y="0"/>
          <a:chExt cx="0" cy="0"/>
        </a:xfrm>
      </p:grpSpPr>
      <p:pic>
        <p:nvPicPr>
          <p:cNvPr id="46082" name="Picture 14" descr="Background Graphic.png"/>
          <p:cNvPicPr>
            <a:picLocks noChangeAspect="1"/>
          </p:cNvPicPr>
          <p:nvPr/>
        </p:nvPicPr>
        <p:blipFill>
          <a:blip r:embed="rId25"/>
          <a:srcRect l="151" t="11452" r="604"/>
          <a:stretch>
            <a:fillRect/>
          </a:stretch>
        </p:blipFill>
        <p:spPr bwMode="auto">
          <a:xfrm>
            <a:off x="-1586" y="4021138"/>
            <a:ext cx="12166601" cy="2862262"/>
          </a:xfrm>
          <a:prstGeom prst="rect">
            <a:avLst/>
          </a:prstGeom>
          <a:noFill/>
          <a:ln w="9525">
            <a:noFill/>
            <a:miter lim="800000"/>
            <a:headEnd/>
            <a:tailEnd/>
          </a:ln>
        </p:spPr>
      </p:pic>
      <p:sp>
        <p:nvSpPr>
          <p:cNvPr id="46083" name="Rectangle 8"/>
          <p:cNvSpPr>
            <a:spLocks noGrp="1" noChangeArrowheads="1"/>
          </p:cNvSpPr>
          <p:nvPr>
            <p:ph type="title"/>
          </p:nvPr>
        </p:nvSpPr>
        <p:spPr bwMode="auto">
          <a:xfrm>
            <a:off x="774700" y="692151"/>
            <a:ext cx="106251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6084" name="Rectangle 15"/>
          <p:cNvSpPr>
            <a:spLocks noGrp="1" noChangeArrowheads="1"/>
          </p:cNvSpPr>
          <p:nvPr>
            <p:ph type="body" idx="1"/>
          </p:nvPr>
        </p:nvSpPr>
        <p:spPr bwMode="auto">
          <a:xfrm>
            <a:off x="774706" y="1471613"/>
            <a:ext cx="10634663" cy="4627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52"/>
          <p:cNvSpPr>
            <a:spLocks noGrp="1" noChangeArrowheads="1"/>
          </p:cNvSpPr>
          <p:nvPr>
            <p:ph type="ftr" sz="quarter" idx="3"/>
          </p:nvPr>
        </p:nvSpPr>
        <p:spPr bwMode="auto">
          <a:xfrm>
            <a:off x="760413" y="6418271"/>
            <a:ext cx="3656012" cy="365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fontAlgn="auto" hangingPunct="0">
              <a:spcBef>
                <a:spcPts val="0"/>
              </a:spcBef>
              <a:spcAft>
                <a:spcPts val="0"/>
              </a:spcAft>
              <a:defRPr sz="1000">
                <a:solidFill>
                  <a:schemeClr val="tx1">
                    <a:lumMod val="50000"/>
                  </a:schemeClr>
                </a:solidFill>
                <a:latin typeface="Trebuchet MS" pitchFamily="34" charset="0"/>
                <a:cs typeface="+mn-cs"/>
              </a:defRPr>
            </a:lvl1pPr>
          </a:lstStyle>
          <a:p>
            <a:pPr>
              <a:defRPr/>
            </a:pPr>
            <a:r>
              <a:rPr lang="en-US"/>
              <a:t>© 2008 – Citrix Systems, Inc.</a:t>
            </a:r>
          </a:p>
        </p:txBody>
      </p:sp>
      <p:sp>
        <p:nvSpPr>
          <p:cNvPr id="11" name="Rectangle 53"/>
          <p:cNvSpPr>
            <a:spLocks noGrp="1" noChangeArrowheads="1"/>
          </p:cNvSpPr>
          <p:nvPr>
            <p:ph type="sldNum" sz="quarter" idx="4"/>
          </p:nvPr>
        </p:nvSpPr>
        <p:spPr bwMode="auto">
          <a:xfrm>
            <a:off x="412750" y="6418271"/>
            <a:ext cx="336550" cy="365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fontAlgn="auto" hangingPunct="0">
              <a:spcBef>
                <a:spcPts val="0"/>
              </a:spcBef>
              <a:spcAft>
                <a:spcPts val="0"/>
              </a:spcAft>
              <a:defRPr sz="1000">
                <a:solidFill>
                  <a:schemeClr val="tx1">
                    <a:lumMod val="50000"/>
                  </a:schemeClr>
                </a:solidFill>
                <a:latin typeface="Trebuchet MS" pitchFamily="34" charset="0"/>
                <a:cs typeface="+mn-cs"/>
              </a:defRPr>
            </a:lvl1pPr>
          </a:lstStyle>
          <a:p>
            <a:pPr>
              <a:defRPr/>
            </a:pPr>
            <a:fld id="{4F415E9C-6933-4C2E-898B-D579ABCB1375}" type="slidenum">
              <a:rPr lang="en-US"/>
              <a:pPr>
                <a:defRPr/>
              </a:pPr>
              <a:t>‹#›</a:t>
            </a:fld>
            <a:endParaRPr lang="en-US"/>
          </a:p>
        </p:txBody>
      </p:sp>
      <p:pic>
        <p:nvPicPr>
          <p:cNvPr id="46087" name="Picture 11" descr="CTXS Logo 2tone.png"/>
          <p:cNvPicPr>
            <a:picLocks noChangeAspect="1"/>
          </p:cNvPicPr>
          <p:nvPr/>
        </p:nvPicPr>
        <p:blipFill>
          <a:blip r:embed="rId26"/>
          <a:srcRect/>
          <a:stretch>
            <a:fillRect/>
          </a:stretch>
        </p:blipFill>
        <p:spPr bwMode="auto">
          <a:xfrm>
            <a:off x="5708651" y="6337300"/>
            <a:ext cx="742950" cy="3048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 id="2147484081" r:id="rId19"/>
    <p:sldLayoutId id="2147484082" r:id="rId20"/>
    <p:sldLayoutId id="2147484083" r:id="rId21"/>
    <p:sldLayoutId id="2147484084" r:id="rId22"/>
    <p:sldLayoutId id="2147484085" r:id="rId23"/>
  </p:sldLayoutIdLst>
  <p:transition xmlns:p14="http://schemas.microsoft.com/office/powerpoint/2010/main">
    <p:fade/>
  </p:transition>
  <p:timing>
    <p:tnLst>
      <p:par>
        <p:cTn xmlns:p14="http://schemas.microsoft.com/office/powerpoint/2010/main" id="1" dur="indefinite" restart="never" nodeType="tmRoot"/>
      </p:par>
    </p:tnLst>
  </p:timing>
  <p:hf sldNum="0" hdr="0" dt="0"/>
  <p:txStyles>
    <p:titleStyle>
      <a:lvl1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3A87FF" mc:Ignorable=""/>
          </a:solidFill>
          <a:latin typeface="Trebuchet MS" pitchFamily="34" charset="0"/>
          <a:ea typeface="+mj-ea"/>
          <a:cs typeface="+mj-cs"/>
        </a:defRPr>
      </a:lvl1pPr>
      <a:lvl2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3A87FF" mc:Ignorable=""/>
          </a:solidFill>
          <a:latin typeface="Trebuchet MS" pitchFamily="34" charset="0"/>
        </a:defRPr>
      </a:lvl2pPr>
      <a:lvl3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3A87FF" mc:Ignorable=""/>
          </a:solidFill>
          <a:latin typeface="Trebuchet MS" pitchFamily="34" charset="0"/>
        </a:defRPr>
      </a:lvl3pPr>
      <a:lvl4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3A87FF" mc:Ignorable=""/>
          </a:solidFill>
          <a:latin typeface="Trebuchet MS" pitchFamily="34" charset="0"/>
        </a:defRPr>
      </a:lvl4pPr>
      <a:lvl5pPr algn="l"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3A87FF" mc:Ignorable=""/>
          </a:solidFill>
          <a:latin typeface="Trebuchet MS" pitchFamily="34" charset="0"/>
        </a:defRPr>
      </a:lvl5pPr>
      <a:lvl6pPr marL="457200" algn="l" rtl="0" eaLnBrk="1" fontAlgn="base" hangingPunct="1">
        <a:lnSpc>
          <a:spcPct val="85000"/>
        </a:lnSpc>
        <a:spcBef>
          <a:spcPct val="0"/>
        </a:spcBef>
        <a:spcAft>
          <a:spcPct val="0"/>
        </a:spcAft>
        <a:defRPr sz="3600">
          <a:solidFill>
            <a:schemeClr val="tx2"/>
          </a:solidFill>
          <a:latin typeface="Arial" charset="0"/>
        </a:defRPr>
      </a:lvl6pPr>
      <a:lvl7pPr marL="914400" algn="l" rtl="0" eaLnBrk="1" fontAlgn="base" hangingPunct="1">
        <a:lnSpc>
          <a:spcPct val="85000"/>
        </a:lnSpc>
        <a:spcBef>
          <a:spcPct val="0"/>
        </a:spcBef>
        <a:spcAft>
          <a:spcPct val="0"/>
        </a:spcAft>
        <a:defRPr sz="3600">
          <a:solidFill>
            <a:schemeClr val="tx2"/>
          </a:solidFill>
          <a:latin typeface="Arial" charset="0"/>
        </a:defRPr>
      </a:lvl7pPr>
      <a:lvl8pPr marL="1371600" algn="l" rtl="0" eaLnBrk="1" fontAlgn="base" hangingPunct="1">
        <a:lnSpc>
          <a:spcPct val="85000"/>
        </a:lnSpc>
        <a:spcBef>
          <a:spcPct val="0"/>
        </a:spcBef>
        <a:spcAft>
          <a:spcPct val="0"/>
        </a:spcAft>
        <a:defRPr sz="3600">
          <a:solidFill>
            <a:schemeClr val="tx2"/>
          </a:solidFill>
          <a:latin typeface="Arial" charset="0"/>
        </a:defRPr>
      </a:lvl8pPr>
      <a:lvl9pPr marL="1828800" algn="l" rtl="0" eaLnBrk="1" fontAlgn="base" hangingPunct="1">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0000"/>
        </a:lnSpc>
        <a:spcBef>
          <a:spcPct val="35000"/>
        </a:spcBef>
        <a:spcAft>
          <a:spcPct val="15000"/>
        </a:spcAft>
        <a:buClr>
          <a:schemeClr val="tx2"/>
        </a:buClr>
        <a:buFont typeface="Times" pitchFamily="18" charset="0"/>
        <a:buChar char="•"/>
        <a:defRPr sz="2800">
          <a:solidFill>
            <a:schemeClr val="tx1"/>
          </a:solidFill>
          <a:latin typeface="Trebuchet MS" pitchFamily="34" charset="0"/>
          <a:ea typeface="+mn-ea"/>
          <a:cs typeface="+mn-cs"/>
        </a:defRPr>
      </a:lvl1pPr>
      <a:lvl2pPr marL="571500" indent="-228600" algn="l" rtl="0" eaLnBrk="0" fontAlgn="base" hangingPunct="0">
        <a:lnSpc>
          <a:spcPct val="90000"/>
        </a:lnSpc>
        <a:spcBef>
          <a:spcPct val="15000"/>
        </a:spcBef>
        <a:spcAft>
          <a:spcPct val="15000"/>
        </a:spcAft>
        <a:buClr>
          <a:schemeClr val="tx2"/>
        </a:buClr>
        <a:buChar char="–"/>
        <a:defRPr sz="2400">
          <a:solidFill>
            <a:schemeClr val="tx1"/>
          </a:solidFill>
          <a:latin typeface="Trebuchet MS" pitchFamily="34" charset="0"/>
        </a:defRPr>
      </a:lvl2pPr>
      <a:lvl3pPr marL="914400" indent="-228600" algn="l" rtl="0" eaLnBrk="0" fontAlgn="base" hangingPunct="0">
        <a:lnSpc>
          <a:spcPct val="90000"/>
        </a:lnSpc>
        <a:spcBef>
          <a:spcPct val="15000"/>
        </a:spcBef>
        <a:spcAft>
          <a:spcPct val="15000"/>
        </a:spcAft>
        <a:buClr>
          <a:schemeClr val="tx2"/>
        </a:buClr>
        <a:buChar char="–"/>
        <a:defRPr sz="2000">
          <a:solidFill>
            <a:schemeClr val="tx1"/>
          </a:solidFill>
          <a:latin typeface="Trebuchet MS" pitchFamily="34" charset="0"/>
        </a:defRPr>
      </a:lvl3pPr>
      <a:lvl4pPr marL="1200150" indent="-171450" algn="l" rtl="0" eaLnBrk="0" fontAlgn="base" hangingPunct="0">
        <a:lnSpc>
          <a:spcPct val="85000"/>
        </a:lnSpc>
        <a:spcBef>
          <a:spcPct val="15000"/>
        </a:spcBef>
        <a:spcAft>
          <a:spcPct val="10000"/>
        </a:spcAft>
        <a:buClr>
          <a:schemeClr val="tx2"/>
        </a:buClr>
        <a:buChar char="–"/>
        <a:defRPr sz="2000">
          <a:solidFill>
            <a:schemeClr val="tx1"/>
          </a:solidFill>
          <a:latin typeface="Trebuchet MS" pitchFamily="34" charset="0"/>
        </a:defRPr>
      </a:lvl4pPr>
      <a:lvl5pPr marL="1485900" indent="-171450" algn="l" rtl="0" eaLnBrk="0" fontAlgn="base" hangingPunct="0">
        <a:lnSpc>
          <a:spcPct val="90000"/>
        </a:lnSpc>
        <a:spcBef>
          <a:spcPct val="15000"/>
        </a:spcBef>
        <a:spcAft>
          <a:spcPct val="10000"/>
        </a:spcAft>
        <a:buClr>
          <a:schemeClr val="tx2"/>
        </a:buClr>
        <a:buChar char="–"/>
        <a:defRPr sz="2000">
          <a:solidFill>
            <a:schemeClr val="tx1"/>
          </a:solidFill>
          <a:latin typeface="Trebuchet MS" pitchFamily="34" charset="0"/>
        </a:defRPr>
      </a:lvl5pPr>
      <a:lvl6pPr marL="19431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1" fontAlgn="base" hangingPunct="1">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584201" y="147638"/>
            <a:ext cx="11231562" cy="1477962"/>
          </a:xfrm>
          <a:prstGeom prst="rect">
            <a:avLst/>
          </a:prstGeom>
          <a:noFill/>
          <a:ln w="9525">
            <a:noFill/>
            <a:miter lim="800000"/>
            <a:headEnd/>
            <a:tailEnd/>
          </a:ln>
        </p:spPr>
        <p:txBody>
          <a:bodyPr vert="horz" wrap="square" lIns="121834" tIns="60917" rIns="121834" bIns="60917" numCol="1" anchor="b" anchorCtr="0" compatLnSpc="1">
            <a:prstTxWarp prst="textNoShape">
              <a:avLst/>
            </a:prstTxWarp>
          </a:bodyPr>
          <a:lstStyle/>
          <a:p>
            <a:pPr lvl="0"/>
            <a:r>
              <a:rPr lang="en-US" smtClean="0"/>
              <a:t>Click to edit Master title style</a:t>
            </a:r>
          </a:p>
        </p:txBody>
      </p:sp>
      <p:sp>
        <p:nvSpPr>
          <p:cNvPr id="70659" name="Rectangle 3"/>
          <p:cNvSpPr>
            <a:spLocks noGrp="1" noChangeArrowheads="1"/>
          </p:cNvSpPr>
          <p:nvPr>
            <p:ph type="body" idx="1"/>
          </p:nvPr>
        </p:nvSpPr>
        <p:spPr bwMode="auto">
          <a:xfrm>
            <a:off x="584200" y="1801813"/>
            <a:ext cx="11244263" cy="4495800"/>
          </a:xfrm>
          <a:prstGeom prst="rect">
            <a:avLst/>
          </a:prstGeom>
          <a:noFill/>
          <a:ln w="9525">
            <a:noFill/>
            <a:miter lim="800000"/>
            <a:headEnd/>
            <a:tailEnd/>
          </a:ln>
        </p:spPr>
        <p:txBody>
          <a:bodyPr vert="horz" wrap="square" lIns="121834" tIns="60917" rIns="121834" bIns="609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76" name="Rectangle 4"/>
          <p:cNvSpPr>
            <a:spLocks noGrp="1" noChangeArrowheads="1"/>
          </p:cNvSpPr>
          <p:nvPr>
            <p:ph type="sldNum" sz="quarter" idx="4"/>
          </p:nvPr>
        </p:nvSpPr>
        <p:spPr bwMode="auto">
          <a:xfrm>
            <a:off x="592138" y="6550033"/>
            <a:ext cx="515938" cy="219075"/>
          </a:xfrm>
          <a:prstGeom prst="rect">
            <a:avLst/>
          </a:prstGeom>
          <a:noFill/>
          <a:ln w="9525">
            <a:noFill/>
            <a:miter lim="800000"/>
            <a:headEnd/>
            <a:tailEnd/>
          </a:ln>
          <a:effectLst/>
        </p:spPr>
        <p:txBody>
          <a:bodyPr vert="horz" wrap="square" lIns="121834" tIns="60917" rIns="121834" bIns="60917" numCol="1" anchor="b" anchorCtr="0" compatLnSpc="1">
            <a:prstTxWarp prst="textNoShape">
              <a:avLst/>
            </a:prstTxWarp>
          </a:bodyPr>
          <a:lstStyle>
            <a:lvl1pPr algn="l" eaLnBrk="0" hangingPunct="0">
              <a:spcBef>
                <a:spcPct val="0"/>
              </a:spcBef>
              <a:defRPr sz="1200">
                <a:solidFill>
                  <a:srgbClr xmlns:mc="http://schemas.openxmlformats.org/markup-compatibility/2006" xmlns:a14="http://schemas.microsoft.com/office/drawing/2010/main" val="848589" mc:Ignorable=""/>
                </a:solidFill>
                <a:latin typeface="Futura Bk" pitchFamily="34" charset="0"/>
                <a:cs typeface="+mn-cs"/>
              </a:defRPr>
            </a:lvl1pPr>
          </a:lstStyle>
          <a:p>
            <a:pPr>
              <a:defRPr/>
            </a:pPr>
            <a:fld id="{C43C03E0-1F8A-4326-A445-6071F83640F0}" type="slidenum">
              <a:rPr lang="en-US"/>
              <a:pPr>
                <a:defRPr/>
              </a:pPr>
              <a:t>‹#›</a:t>
            </a:fld>
            <a:endParaRPr lang="en-US"/>
          </a:p>
        </p:txBody>
      </p:sp>
      <p:sp>
        <p:nvSpPr>
          <p:cNvPr id="105477" name="Rectangle 5"/>
          <p:cNvSpPr>
            <a:spLocks noGrp="1" noChangeArrowheads="1"/>
          </p:cNvSpPr>
          <p:nvPr>
            <p:ph type="dt" sz="half" idx="2"/>
          </p:nvPr>
        </p:nvSpPr>
        <p:spPr bwMode="auto">
          <a:xfrm>
            <a:off x="1279530" y="6562733"/>
            <a:ext cx="1976439" cy="195263"/>
          </a:xfrm>
          <a:prstGeom prst="rect">
            <a:avLst/>
          </a:prstGeom>
          <a:noFill/>
          <a:ln w="9525">
            <a:noFill/>
            <a:miter lim="800000"/>
            <a:headEnd/>
            <a:tailEnd/>
          </a:ln>
          <a:effectLst/>
        </p:spPr>
        <p:txBody>
          <a:bodyPr vert="horz" wrap="square" lIns="121834" tIns="60917" rIns="121834" bIns="60917" numCol="1" anchor="b" anchorCtr="0" compatLnSpc="1">
            <a:prstTxWarp prst="textNoShape">
              <a:avLst/>
            </a:prstTxWarp>
          </a:bodyPr>
          <a:lstStyle>
            <a:lvl1pPr algn="l" eaLnBrk="0" hangingPunct="0">
              <a:spcBef>
                <a:spcPct val="0"/>
              </a:spcBef>
              <a:defRPr sz="1200">
                <a:solidFill>
                  <a:srgbClr xmlns:mc="http://schemas.openxmlformats.org/markup-compatibility/2006" xmlns:a14="http://schemas.microsoft.com/office/drawing/2010/main" val="848589" mc:Ignorable=""/>
                </a:solidFill>
                <a:latin typeface="Futura Bk" pitchFamily="34" charset="0"/>
                <a:cs typeface="+mn-cs"/>
              </a:defRPr>
            </a:lvl1pPr>
          </a:lstStyle>
          <a:p>
            <a:pPr>
              <a:defRPr/>
            </a:pPr>
            <a:fld id="{7BBE6B77-8299-47EA-B39B-65B4F9ADEA47}" type="datetime3">
              <a:rPr lang="en-US"/>
              <a:pPr>
                <a:defRPr/>
              </a:pPr>
              <a:t>9 March 2010</a:t>
            </a:fld>
            <a:endParaRPr lang="en-US"/>
          </a:p>
        </p:txBody>
      </p:sp>
      <p:sp>
        <p:nvSpPr>
          <p:cNvPr id="105478" name="Rectangle 6"/>
          <p:cNvSpPr>
            <a:spLocks noGrp="1" noChangeArrowheads="1"/>
          </p:cNvSpPr>
          <p:nvPr>
            <p:ph type="ftr" sz="quarter" idx="3"/>
          </p:nvPr>
        </p:nvSpPr>
        <p:spPr bwMode="auto">
          <a:xfrm>
            <a:off x="3449637" y="6550033"/>
            <a:ext cx="6521451" cy="219075"/>
          </a:xfrm>
          <a:prstGeom prst="rect">
            <a:avLst/>
          </a:prstGeom>
          <a:noFill/>
          <a:ln w="9525">
            <a:noFill/>
            <a:miter lim="800000"/>
            <a:headEnd/>
            <a:tailEnd/>
          </a:ln>
          <a:effectLst/>
        </p:spPr>
        <p:txBody>
          <a:bodyPr vert="horz" wrap="square" lIns="121834" tIns="60917" rIns="121834" bIns="60917" numCol="1" anchor="b" anchorCtr="0" compatLnSpc="1">
            <a:prstTxWarp prst="textNoShape">
              <a:avLst/>
            </a:prstTxWarp>
          </a:bodyPr>
          <a:lstStyle>
            <a:lvl1pPr algn="l" eaLnBrk="0" hangingPunct="0">
              <a:spcBef>
                <a:spcPct val="0"/>
              </a:spcBef>
              <a:defRPr sz="1200">
                <a:solidFill>
                  <a:srgbClr xmlns:mc="http://schemas.openxmlformats.org/markup-compatibility/2006" xmlns:a14="http://schemas.microsoft.com/office/drawing/2010/main" val="848589" mc:Ignorable=""/>
                </a:solidFill>
                <a:latin typeface="Futura Bk" pitchFamily="34" charset="0"/>
                <a:cs typeface="+mn-cs"/>
              </a:defRPr>
            </a:lvl1pPr>
          </a:lstStyle>
          <a:p>
            <a:pPr>
              <a:defRPr/>
            </a:pPr>
            <a:endParaRPr lang="en-US"/>
          </a:p>
        </p:txBody>
      </p:sp>
      <p:sp>
        <p:nvSpPr>
          <p:cNvPr id="105479" name="Rectangle 7"/>
          <p:cNvSpPr>
            <a:spLocks noChangeArrowheads="1"/>
          </p:cNvSpPr>
          <p:nvPr/>
        </p:nvSpPr>
        <p:spPr bwMode="ltGray">
          <a:xfrm>
            <a:off x="0" y="1498600"/>
            <a:ext cx="342900" cy="5359400"/>
          </a:xfrm>
          <a:prstGeom prst="rect">
            <a:avLst/>
          </a:prstGeom>
          <a:solidFill>
            <a:srgbClr xmlns:mc="http://schemas.openxmlformats.org/markup-compatibility/2006" xmlns:a14="http://schemas.microsoft.com/office/drawing/2010/main" val="0071B4" mc:Ignorable=""/>
          </a:solidFill>
          <a:ln w="9525">
            <a:noFill/>
            <a:miter lim="800000"/>
            <a:headEnd/>
            <a:tailEnd/>
          </a:ln>
          <a:effectLst/>
        </p:spPr>
        <p:txBody>
          <a:bodyPr wrap="none" anchor="ctr"/>
          <a:lstStyle/>
          <a:p>
            <a:pPr algn="ctr">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sp>
        <p:nvSpPr>
          <p:cNvPr id="105480" name="Rectangle 8"/>
          <p:cNvSpPr>
            <a:spLocks noChangeArrowheads="1"/>
          </p:cNvSpPr>
          <p:nvPr/>
        </p:nvSpPr>
        <p:spPr bwMode="ltGray">
          <a:xfrm>
            <a:off x="0" y="8"/>
            <a:ext cx="342900" cy="1438275"/>
          </a:xfrm>
          <a:prstGeom prst="rect">
            <a:avLst/>
          </a:prstGeom>
          <a:solidFill>
            <a:srgbClr xmlns:mc="http://schemas.openxmlformats.org/markup-compatibility/2006" xmlns:a14="http://schemas.microsoft.com/office/drawing/2010/main" val="0071B4" mc:Ignorable=""/>
          </a:solidFill>
          <a:ln w="9525">
            <a:noFill/>
            <a:miter lim="800000"/>
            <a:headEnd/>
            <a:tailEnd/>
          </a:ln>
          <a:effectLst/>
        </p:spPr>
        <p:txBody>
          <a:bodyPr wrap="none" anchor="ctr"/>
          <a:lstStyle/>
          <a:p>
            <a:pPr algn="ctr">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sp>
        <p:nvSpPr>
          <p:cNvPr id="105481" name="AutoShape 9"/>
          <p:cNvSpPr>
            <a:spLocks noChangeAspect="1" noChangeArrowheads="1" noTextEdit="1"/>
          </p:cNvSpPr>
          <p:nvPr/>
        </p:nvSpPr>
        <p:spPr bwMode="auto">
          <a:xfrm>
            <a:off x="11250614" y="6119821"/>
            <a:ext cx="684212" cy="509587"/>
          </a:xfrm>
          <a:prstGeom prst="rect">
            <a:avLst/>
          </a:prstGeom>
          <a:noFill/>
          <a:ln w="9525">
            <a:noFill/>
            <a:miter lim="800000"/>
            <a:headEnd/>
            <a:tailEnd/>
          </a:ln>
        </p:spPr>
        <p:txBody>
          <a:bodyPr/>
          <a:lstStyle/>
          <a:p>
            <a:pPr algn="ctr">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sp>
        <p:nvSpPr>
          <p:cNvPr id="105482" name="Freeform 10"/>
          <p:cNvSpPr>
            <a:spLocks/>
          </p:cNvSpPr>
          <p:nvPr/>
        </p:nvSpPr>
        <p:spPr bwMode="auto">
          <a:xfrm>
            <a:off x="11250613" y="6119813"/>
            <a:ext cx="238125" cy="366712"/>
          </a:xfrm>
          <a:custGeom>
            <a:avLst/>
            <a:gdLst/>
            <a:ahLst/>
            <a:cxnLst>
              <a:cxn ang="0">
                <a:pos x="266" y="0"/>
              </a:cxn>
              <a:cxn ang="0">
                <a:pos x="43" y="0"/>
              </a:cxn>
              <a:cxn ang="0">
                <a:pos x="0" y="45"/>
              </a:cxn>
              <a:cxn ang="0">
                <a:pos x="0" y="371"/>
              </a:cxn>
              <a:cxn ang="0">
                <a:pos x="43" y="416"/>
              </a:cxn>
              <a:cxn ang="0">
                <a:pos x="257" y="416"/>
              </a:cxn>
              <a:cxn ang="0">
                <a:pos x="270" y="382"/>
              </a:cxn>
              <a:cxn ang="0">
                <a:pos x="137" y="204"/>
              </a:cxn>
              <a:cxn ang="0">
                <a:pos x="255" y="29"/>
              </a:cxn>
              <a:cxn ang="0">
                <a:pos x="266" y="0"/>
              </a:cxn>
            </a:cxnLst>
            <a:rect l="0" t="0" r="r" b="b"/>
            <a:pathLst>
              <a:path w="270" h="416">
                <a:moveTo>
                  <a:pt x="266" y="0"/>
                </a:moveTo>
                <a:cubicBezTo>
                  <a:pt x="43" y="0"/>
                  <a:pt x="43" y="0"/>
                  <a:pt x="43" y="0"/>
                </a:cubicBezTo>
                <a:cubicBezTo>
                  <a:pt x="19" y="0"/>
                  <a:pt x="0" y="20"/>
                  <a:pt x="0" y="45"/>
                </a:cubicBezTo>
                <a:cubicBezTo>
                  <a:pt x="0" y="371"/>
                  <a:pt x="0" y="371"/>
                  <a:pt x="0" y="371"/>
                </a:cubicBezTo>
                <a:cubicBezTo>
                  <a:pt x="0" y="396"/>
                  <a:pt x="19" y="416"/>
                  <a:pt x="43" y="416"/>
                </a:cubicBezTo>
                <a:cubicBezTo>
                  <a:pt x="257" y="416"/>
                  <a:pt x="257" y="416"/>
                  <a:pt x="257" y="416"/>
                </a:cubicBezTo>
                <a:cubicBezTo>
                  <a:pt x="270" y="382"/>
                  <a:pt x="270" y="382"/>
                  <a:pt x="270" y="382"/>
                </a:cubicBezTo>
                <a:cubicBezTo>
                  <a:pt x="194" y="365"/>
                  <a:pt x="137" y="291"/>
                  <a:pt x="137" y="204"/>
                </a:cubicBezTo>
                <a:cubicBezTo>
                  <a:pt x="137" y="122"/>
                  <a:pt x="187" y="52"/>
                  <a:pt x="255" y="29"/>
                </a:cubicBezTo>
                <a:lnTo>
                  <a:pt x="266" y="0"/>
                </a:lnTo>
                <a:close/>
              </a:path>
            </a:pathLst>
          </a:custGeom>
          <a:solidFill>
            <a:srgbClr xmlns:mc="http://schemas.openxmlformats.org/markup-compatibility/2006" xmlns:a14="http://schemas.microsoft.com/office/drawing/2010/main" val="000000" mc:Ignorable=""/>
          </a:solidFill>
          <a:ln w="9525">
            <a:noFill/>
            <a:round/>
            <a:headEnd/>
            <a:tailEnd/>
          </a:ln>
        </p:spPr>
        <p:txBody>
          <a:bodyPr/>
          <a:lstStyle/>
          <a:p>
            <a:pPr algn="ctr">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sp>
        <p:nvSpPr>
          <p:cNvPr id="105483" name="Freeform 11"/>
          <p:cNvSpPr>
            <a:spLocks/>
          </p:cNvSpPr>
          <p:nvPr/>
        </p:nvSpPr>
        <p:spPr bwMode="auto">
          <a:xfrm>
            <a:off x="11558594" y="6119813"/>
            <a:ext cx="280987" cy="366712"/>
          </a:xfrm>
          <a:custGeom>
            <a:avLst/>
            <a:gdLst/>
            <a:ahLst/>
            <a:cxnLst>
              <a:cxn ang="0">
                <a:pos x="11" y="386"/>
              </a:cxn>
              <a:cxn ang="0">
                <a:pos x="179" y="207"/>
              </a:cxn>
              <a:cxn ang="0">
                <a:pos x="11" y="28"/>
              </a:cxn>
              <a:cxn ang="0">
                <a:pos x="0" y="29"/>
              </a:cxn>
              <a:cxn ang="0">
                <a:pos x="9" y="0"/>
              </a:cxn>
              <a:cxn ang="0">
                <a:pos x="277" y="0"/>
              </a:cxn>
              <a:cxn ang="0">
                <a:pos x="320" y="45"/>
              </a:cxn>
              <a:cxn ang="0">
                <a:pos x="320" y="371"/>
              </a:cxn>
              <a:cxn ang="0">
                <a:pos x="277" y="416"/>
              </a:cxn>
              <a:cxn ang="0">
                <a:pos x="0" y="416"/>
              </a:cxn>
              <a:cxn ang="0">
                <a:pos x="11" y="386"/>
              </a:cxn>
            </a:cxnLst>
            <a:rect l="0" t="0" r="r" b="b"/>
            <a:pathLst>
              <a:path w="320" h="416">
                <a:moveTo>
                  <a:pt x="11" y="386"/>
                </a:moveTo>
                <a:cubicBezTo>
                  <a:pt x="104" y="386"/>
                  <a:pt x="179" y="306"/>
                  <a:pt x="179" y="207"/>
                </a:cubicBezTo>
                <a:cubicBezTo>
                  <a:pt x="179" y="108"/>
                  <a:pt x="104" y="28"/>
                  <a:pt x="11" y="28"/>
                </a:cubicBezTo>
                <a:cubicBezTo>
                  <a:pt x="7" y="28"/>
                  <a:pt x="4" y="28"/>
                  <a:pt x="0" y="29"/>
                </a:cubicBezTo>
                <a:cubicBezTo>
                  <a:pt x="9" y="0"/>
                  <a:pt x="9" y="0"/>
                  <a:pt x="9" y="0"/>
                </a:cubicBezTo>
                <a:cubicBezTo>
                  <a:pt x="277" y="0"/>
                  <a:pt x="277" y="0"/>
                  <a:pt x="277" y="0"/>
                </a:cubicBezTo>
                <a:cubicBezTo>
                  <a:pt x="300" y="0"/>
                  <a:pt x="320" y="20"/>
                  <a:pt x="320" y="45"/>
                </a:cubicBezTo>
                <a:cubicBezTo>
                  <a:pt x="320" y="371"/>
                  <a:pt x="320" y="371"/>
                  <a:pt x="320" y="371"/>
                </a:cubicBezTo>
                <a:cubicBezTo>
                  <a:pt x="320" y="396"/>
                  <a:pt x="300" y="416"/>
                  <a:pt x="277" y="416"/>
                </a:cubicBezTo>
                <a:cubicBezTo>
                  <a:pt x="0" y="416"/>
                  <a:pt x="0" y="416"/>
                  <a:pt x="0" y="416"/>
                </a:cubicBezTo>
                <a:lnTo>
                  <a:pt x="11" y="386"/>
                </a:lnTo>
                <a:close/>
              </a:path>
            </a:pathLst>
          </a:custGeom>
          <a:solidFill>
            <a:srgbClr xmlns:mc="http://schemas.openxmlformats.org/markup-compatibility/2006" xmlns:a14="http://schemas.microsoft.com/office/drawing/2010/main" val="000000" mc:Ignorable=""/>
          </a:solidFill>
          <a:ln w="9525">
            <a:noFill/>
            <a:round/>
            <a:headEnd/>
            <a:tailEnd/>
          </a:ln>
        </p:spPr>
        <p:txBody>
          <a:bodyPr/>
          <a:lstStyle/>
          <a:p>
            <a:pPr algn="ctr">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sp>
        <p:nvSpPr>
          <p:cNvPr id="105484" name="Freeform 12"/>
          <p:cNvSpPr>
            <a:spLocks noEditPoints="1"/>
          </p:cNvSpPr>
          <p:nvPr/>
        </p:nvSpPr>
        <p:spPr bwMode="auto">
          <a:xfrm>
            <a:off x="11496675" y="6229358"/>
            <a:ext cx="185738" cy="257175"/>
          </a:xfrm>
          <a:custGeom>
            <a:avLst/>
            <a:gdLst/>
            <a:ahLst/>
            <a:cxnLst>
              <a:cxn ang="0">
                <a:pos x="176" y="0"/>
              </a:cxn>
              <a:cxn ang="0">
                <a:pos x="103" y="0"/>
              </a:cxn>
              <a:cxn ang="0">
                <a:pos x="0" y="291"/>
              </a:cxn>
              <a:cxn ang="0">
                <a:pos x="45" y="291"/>
              </a:cxn>
              <a:cxn ang="0">
                <a:pos x="89" y="167"/>
              </a:cxn>
              <a:cxn ang="0">
                <a:pos x="133" y="167"/>
              </a:cxn>
              <a:cxn ang="0">
                <a:pos x="161" y="149"/>
              </a:cxn>
              <a:cxn ang="0">
                <a:pos x="202" y="34"/>
              </a:cxn>
              <a:cxn ang="0">
                <a:pos x="176" y="0"/>
              </a:cxn>
              <a:cxn ang="0">
                <a:pos x="120" y="143"/>
              </a:cxn>
              <a:cxn ang="0">
                <a:pos x="97" y="143"/>
              </a:cxn>
              <a:cxn ang="0">
                <a:pos x="139" y="25"/>
              </a:cxn>
              <a:cxn ang="0">
                <a:pos x="162" y="25"/>
              </a:cxn>
              <a:cxn ang="0">
                <a:pos x="120" y="143"/>
              </a:cxn>
            </a:cxnLst>
            <a:rect l="0" t="0" r="r" b="b"/>
            <a:pathLst>
              <a:path w="210" h="291">
                <a:moveTo>
                  <a:pt x="176" y="0"/>
                </a:moveTo>
                <a:cubicBezTo>
                  <a:pt x="103" y="0"/>
                  <a:pt x="103" y="0"/>
                  <a:pt x="103" y="0"/>
                </a:cubicBezTo>
                <a:cubicBezTo>
                  <a:pt x="0" y="291"/>
                  <a:pt x="0" y="291"/>
                  <a:pt x="0" y="291"/>
                </a:cubicBezTo>
                <a:cubicBezTo>
                  <a:pt x="45" y="291"/>
                  <a:pt x="45" y="291"/>
                  <a:pt x="45" y="291"/>
                </a:cubicBezTo>
                <a:cubicBezTo>
                  <a:pt x="89" y="167"/>
                  <a:pt x="89" y="167"/>
                  <a:pt x="89" y="167"/>
                </a:cubicBezTo>
                <a:cubicBezTo>
                  <a:pt x="133" y="167"/>
                  <a:pt x="133" y="167"/>
                  <a:pt x="133" y="167"/>
                </a:cubicBezTo>
                <a:cubicBezTo>
                  <a:pt x="143" y="167"/>
                  <a:pt x="156" y="164"/>
                  <a:pt x="161" y="149"/>
                </a:cubicBezTo>
                <a:cubicBezTo>
                  <a:pt x="166" y="134"/>
                  <a:pt x="194" y="57"/>
                  <a:pt x="202" y="34"/>
                </a:cubicBezTo>
                <a:cubicBezTo>
                  <a:pt x="210" y="10"/>
                  <a:pt x="191" y="0"/>
                  <a:pt x="176" y="0"/>
                </a:cubicBezTo>
                <a:close/>
                <a:moveTo>
                  <a:pt x="120" y="143"/>
                </a:moveTo>
                <a:cubicBezTo>
                  <a:pt x="97" y="143"/>
                  <a:pt x="97" y="143"/>
                  <a:pt x="97" y="143"/>
                </a:cubicBezTo>
                <a:cubicBezTo>
                  <a:pt x="139" y="25"/>
                  <a:pt x="139" y="25"/>
                  <a:pt x="139" y="25"/>
                </a:cubicBezTo>
                <a:cubicBezTo>
                  <a:pt x="162" y="25"/>
                  <a:pt x="162" y="25"/>
                  <a:pt x="162" y="25"/>
                </a:cubicBezTo>
                <a:lnTo>
                  <a:pt x="120" y="143"/>
                </a:lnTo>
                <a:close/>
              </a:path>
            </a:pathLst>
          </a:custGeom>
          <a:solidFill>
            <a:srgbClr xmlns:mc="http://schemas.openxmlformats.org/markup-compatibility/2006" xmlns:a14="http://schemas.microsoft.com/office/drawing/2010/main" val="000000" mc:Ignorable=""/>
          </a:solidFill>
          <a:ln w="9525">
            <a:noFill/>
            <a:round/>
            <a:headEnd/>
            <a:tailEnd/>
          </a:ln>
        </p:spPr>
        <p:txBody>
          <a:bodyPr/>
          <a:lstStyle/>
          <a:p>
            <a:pPr algn="ctr">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sp>
        <p:nvSpPr>
          <p:cNvPr id="105485" name="Freeform 13"/>
          <p:cNvSpPr>
            <a:spLocks/>
          </p:cNvSpPr>
          <p:nvPr/>
        </p:nvSpPr>
        <p:spPr bwMode="auto">
          <a:xfrm>
            <a:off x="11415715" y="6119813"/>
            <a:ext cx="144462" cy="252412"/>
          </a:xfrm>
          <a:custGeom>
            <a:avLst/>
            <a:gdLst/>
            <a:ahLst/>
            <a:cxnLst>
              <a:cxn ang="0">
                <a:pos x="156" y="162"/>
              </a:cxn>
              <a:cxn ang="0">
                <a:pos x="112" y="286"/>
              </a:cxn>
              <a:cxn ang="0">
                <a:pos x="68" y="286"/>
              </a:cxn>
              <a:cxn ang="0">
                <a:pos x="116" y="150"/>
              </a:cxn>
              <a:cxn ang="0">
                <a:pos x="93" y="150"/>
              </a:cxn>
              <a:cxn ang="0">
                <a:pos x="45" y="286"/>
              </a:cxn>
              <a:cxn ang="0">
                <a:pos x="0" y="286"/>
              </a:cxn>
              <a:cxn ang="0">
                <a:pos x="102" y="0"/>
              </a:cxn>
              <a:cxn ang="0">
                <a:pos x="147" y="0"/>
              </a:cxn>
              <a:cxn ang="0">
                <a:pos x="102" y="126"/>
              </a:cxn>
              <a:cxn ang="0">
                <a:pos x="132" y="126"/>
              </a:cxn>
              <a:cxn ang="0">
                <a:pos x="156" y="162"/>
              </a:cxn>
            </a:cxnLst>
            <a:rect l="0" t="0" r="r" b="b"/>
            <a:pathLst>
              <a:path w="163" h="286">
                <a:moveTo>
                  <a:pt x="156" y="162"/>
                </a:moveTo>
                <a:cubicBezTo>
                  <a:pt x="112" y="286"/>
                  <a:pt x="112" y="286"/>
                  <a:pt x="112" y="286"/>
                </a:cubicBezTo>
                <a:cubicBezTo>
                  <a:pt x="68" y="286"/>
                  <a:pt x="68" y="286"/>
                  <a:pt x="68" y="286"/>
                </a:cubicBezTo>
                <a:cubicBezTo>
                  <a:pt x="116" y="150"/>
                  <a:pt x="116" y="150"/>
                  <a:pt x="116" y="150"/>
                </a:cubicBezTo>
                <a:cubicBezTo>
                  <a:pt x="93" y="150"/>
                  <a:pt x="93" y="150"/>
                  <a:pt x="93" y="150"/>
                </a:cubicBezTo>
                <a:cubicBezTo>
                  <a:pt x="45" y="286"/>
                  <a:pt x="45" y="286"/>
                  <a:pt x="45" y="286"/>
                </a:cubicBezTo>
                <a:cubicBezTo>
                  <a:pt x="0" y="286"/>
                  <a:pt x="0" y="286"/>
                  <a:pt x="0" y="286"/>
                </a:cubicBezTo>
                <a:cubicBezTo>
                  <a:pt x="102" y="0"/>
                  <a:pt x="102" y="0"/>
                  <a:pt x="102" y="0"/>
                </a:cubicBezTo>
                <a:cubicBezTo>
                  <a:pt x="147" y="0"/>
                  <a:pt x="147" y="0"/>
                  <a:pt x="147" y="0"/>
                </a:cubicBezTo>
                <a:cubicBezTo>
                  <a:pt x="102" y="126"/>
                  <a:pt x="102" y="126"/>
                  <a:pt x="102" y="126"/>
                </a:cubicBezTo>
                <a:cubicBezTo>
                  <a:pt x="132" y="126"/>
                  <a:pt x="132" y="126"/>
                  <a:pt x="132" y="126"/>
                </a:cubicBezTo>
                <a:cubicBezTo>
                  <a:pt x="154" y="126"/>
                  <a:pt x="163" y="143"/>
                  <a:pt x="156" y="162"/>
                </a:cubicBezTo>
                <a:close/>
              </a:path>
            </a:pathLst>
          </a:custGeom>
          <a:solidFill>
            <a:srgbClr xmlns:mc="http://schemas.openxmlformats.org/markup-compatibility/2006" xmlns:a14="http://schemas.microsoft.com/office/drawing/2010/main" val="000000" mc:Ignorable=""/>
          </a:solidFill>
          <a:ln w="9525">
            <a:noFill/>
            <a:round/>
            <a:headEnd/>
            <a:tailEnd/>
          </a:ln>
        </p:spPr>
        <p:txBody>
          <a:bodyPr/>
          <a:lstStyle/>
          <a:p>
            <a:pPr algn="ctr">
              <a:spcBef>
                <a:spcPct val="50000"/>
              </a:spcBef>
              <a:defRPr/>
            </a:pPr>
            <a:endParaRPr lang="en-US" sz="2100">
              <a:solidFill>
                <a:srgbClr xmlns:mc="http://schemas.openxmlformats.org/markup-compatibility/2006" xmlns:a14="http://schemas.microsoft.com/office/drawing/2010/main" val="000000" mc:Ignorable=""/>
              </a:solidFill>
              <a:latin typeface="Futura Bk" pitchFamily="34" charset="0"/>
            </a:endParaRPr>
          </a:p>
        </p:txBody>
      </p:sp>
    </p:spTree>
  </p:cSld>
  <p:clrMap bg1="lt1" tx1="dk1" bg2="lt2" tx2="dk2" accent1="accent1" accent2="accent2" accent3="accent3" accent4="accent4" accent5="accent5" accent6="accent6" hlink="hlink" folHlink="folHlink"/>
  <p:sldLayoutIdLst>
    <p:sldLayoutId id="2147484086"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1219200" rtl="0" eaLnBrk="0" fontAlgn="base" hangingPunct="0">
        <a:lnSpc>
          <a:spcPct val="90000"/>
        </a:lnSpc>
        <a:spcBef>
          <a:spcPct val="25000"/>
        </a:spcBef>
        <a:spcAft>
          <a:spcPct val="0"/>
        </a:spcAft>
        <a:defRPr sz="4800">
          <a:solidFill>
            <a:schemeClr val="tx2"/>
          </a:solidFill>
          <a:latin typeface="+mj-lt"/>
          <a:ea typeface="+mj-ea"/>
          <a:cs typeface="+mj-cs"/>
        </a:defRPr>
      </a:lvl1pPr>
      <a:lvl2pPr algn="l" defTabSz="1219200" rtl="0" eaLnBrk="0" fontAlgn="base" hangingPunct="0">
        <a:lnSpc>
          <a:spcPct val="90000"/>
        </a:lnSpc>
        <a:spcBef>
          <a:spcPct val="25000"/>
        </a:spcBef>
        <a:spcAft>
          <a:spcPct val="0"/>
        </a:spcAft>
        <a:defRPr sz="4800">
          <a:solidFill>
            <a:schemeClr val="tx2"/>
          </a:solidFill>
          <a:latin typeface="Futura Bk" pitchFamily="34" charset="0"/>
        </a:defRPr>
      </a:lvl2pPr>
      <a:lvl3pPr algn="l" defTabSz="1219200" rtl="0" eaLnBrk="0" fontAlgn="base" hangingPunct="0">
        <a:lnSpc>
          <a:spcPct val="90000"/>
        </a:lnSpc>
        <a:spcBef>
          <a:spcPct val="25000"/>
        </a:spcBef>
        <a:spcAft>
          <a:spcPct val="0"/>
        </a:spcAft>
        <a:defRPr sz="4800">
          <a:solidFill>
            <a:schemeClr val="tx2"/>
          </a:solidFill>
          <a:latin typeface="Futura Bk" pitchFamily="34" charset="0"/>
        </a:defRPr>
      </a:lvl3pPr>
      <a:lvl4pPr algn="l" defTabSz="1219200" rtl="0" eaLnBrk="0" fontAlgn="base" hangingPunct="0">
        <a:lnSpc>
          <a:spcPct val="90000"/>
        </a:lnSpc>
        <a:spcBef>
          <a:spcPct val="25000"/>
        </a:spcBef>
        <a:spcAft>
          <a:spcPct val="0"/>
        </a:spcAft>
        <a:defRPr sz="4800">
          <a:solidFill>
            <a:schemeClr val="tx2"/>
          </a:solidFill>
          <a:latin typeface="Futura Bk" pitchFamily="34" charset="0"/>
        </a:defRPr>
      </a:lvl4pPr>
      <a:lvl5pPr algn="l" defTabSz="1219200" rtl="0" eaLnBrk="0" fontAlgn="base" hangingPunct="0">
        <a:lnSpc>
          <a:spcPct val="90000"/>
        </a:lnSpc>
        <a:spcBef>
          <a:spcPct val="25000"/>
        </a:spcBef>
        <a:spcAft>
          <a:spcPct val="0"/>
        </a:spcAft>
        <a:defRPr sz="4800">
          <a:solidFill>
            <a:schemeClr val="tx2"/>
          </a:solidFill>
          <a:latin typeface="Futura Bk" pitchFamily="34" charset="0"/>
        </a:defRPr>
      </a:lvl5pPr>
      <a:lvl6pPr marL="457200" algn="l" defTabSz="1219200" rtl="0" fontAlgn="base">
        <a:lnSpc>
          <a:spcPct val="90000"/>
        </a:lnSpc>
        <a:spcBef>
          <a:spcPct val="25000"/>
        </a:spcBef>
        <a:spcAft>
          <a:spcPct val="0"/>
        </a:spcAft>
        <a:defRPr sz="4800">
          <a:solidFill>
            <a:schemeClr val="tx2"/>
          </a:solidFill>
          <a:latin typeface="Futura Bk" pitchFamily="34" charset="0"/>
        </a:defRPr>
      </a:lvl6pPr>
      <a:lvl7pPr marL="914400" algn="l" defTabSz="1219200" rtl="0" fontAlgn="base">
        <a:lnSpc>
          <a:spcPct val="90000"/>
        </a:lnSpc>
        <a:spcBef>
          <a:spcPct val="25000"/>
        </a:spcBef>
        <a:spcAft>
          <a:spcPct val="0"/>
        </a:spcAft>
        <a:defRPr sz="4800">
          <a:solidFill>
            <a:schemeClr val="tx2"/>
          </a:solidFill>
          <a:latin typeface="Futura Bk" pitchFamily="34" charset="0"/>
        </a:defRPr>
      </a:lvl7pPr>
      <a:lvl8pPr marL="1371600" algn="l" defTabSz="1219200" rtl="0" fontAlgn="base">
        <a:lnSpc>
          <a:spcPct val="90000"/>
        </a:lnSpc>
        <a:spcBef>
          <a:spcPct val="25000"/>
        </a:spcBef>
        <a:spcAft>
          <a:spcPct val="0"/>
        </a:spcAft>
        <a:defRPr sz="4800">
          <a:solidFill>
            <a:schemeClr val="tx2"/>
          </a:solidFill>
          <a:latin typeface="Futura Bk" pitchFamily="34" charset="0"/>
        </a:defRPr>
      </a:lvl8pPr>
      <a:lvl9pPr marL="1828800" algn="l" defTabSz="1219200" rtl="0" fontAlgn="base">
        <a:lnSpc>
          <a:spcPct val="90000"/>
        </a:lnSpc>
        <a:spcBef>
          <a:spcPct val="25000"/>
        </a:spcBef>
        <a:spcAft>
          <a:spcPct val="0"/>
        </a:spcAft>
        <a:defRPr sz="4800">
          <a:solidFill>
            <a:schemeClr val="tx2"/>
          </a:solidFill>
          <a:latin typeface="Futura Bk" pitchFamily="34" charset="0"/>
        </a:defRPr>
      </a:lvl9pPr>
    </p:titleStyle>
    <p:bodyStyle>
      <a:lvl1pPr marL="304800" indent="-304800" algn="l" defTabSz="1219200" rtl="0" eaLnBrk="0" fontAlgn="base" hangingPunct="0">
        <a:lnSpc>
          <a:spcPct val="90000"/>
        </a:lnSpc>
        <a:spcBef>
          <a:spcPct val="25000"/>
        </a:spcBef>
        <a:spcAft>
          <a:spcPct val="10000"/>
        </a:spcAft>
        <a:buClr>
          <a:srgbClr xmlns:mc="http://schemas.openxmlformats.org/markup-compatibility/2006" xmlns:a14="http://schemas.microsoft.com/office/drawing/2010/main" val="ABA69F" mc:Ignorable=""/>
        </a:buClr>
        <a:buSzPct val="80000"/>
        <a:buChar char="•"/>
        <a:defRPr sz="3700">
          <a:solidFill>
            <a:schemeClr val="tx1"/>
          </a:solidFill>
          <a:latin typeface="+mn-lt"/>
          <a:ea typeface="+mn-ea"/>
          <a:cs typeface="+mn-cs"/>
        </a:defRPr>
      </a:lvl1pPr>
      <a:lvl2pPr marL="762000" indent="-304800" algn="l" defTabSz="1219200" rtl="0" eaLnBrk="0" fontAlgn="base" hangingPunct="0">
        <a:lnSpc>
          <a:spcPct val="90000"/>
        </a:lnSpc>
        <a:spcBef>
          <a:spcPct val="25000"/>
        </a:spcBef>
        <a:spcAft>
          <a:spcPct val="10000"/>
        </a:spcAft>
        <a:buClr>
          <a:srgbClr xmlns:mc="http://schemas.openxmlformats.org/markup-compatibility/2006" xmlns:a14="http://schemas.microsoft.com/office/drawing/2010/main" val="ABA69F" mc:Ignorable=""/>
        </a:buClr>
        <a:buFont typeface="Futura Bk" pitchFamily="34" charset="0"/>
        <a:buChar char="−"/>
        <a:defRPr sz="3200">
          <a:solidFill>
            <a:schemeClr val="tx1"/>
          </a:solidFill>
          <a:latin typeface="+mn-lt"/>
        </a:defRPr>
      </a:lvl2pPr>
      <a:lvl3pPr marL="1219200" indent="-304800" algn="l" defTabSz="1219200" rtl="0" eaLnBrk="0" fontAlgn="base" hangingPunct="0">
        <a:lnSpc>
          <a:spcPct val="90000"/>
        </a:lnSpc>
        <a:spcBef>
          <a:spcPct val="25000"/>
        </a:spcBef>
        <a:spcAft>
          <a:spcPct val="10000"/>
        </a:spcAft>
        <a:buClr>
          <a:srgbClr xmlns:mc="http://schemas.openxmlformats.org/markup-compatibility/2006" xmlns:a14="http://schemas.microsoft.com/office/drawing/2010/main" val="ABA69F" mc:Ignorable=""/>
        </a:buClr>
        <a:buChar char="•"/>
        <a:defRPr sz="2700">
          <a:solidFill>
            <a:schemeClr val="tx1"/>
          </a:solidFill>
          <a:latin typeface="+mn-lt"/>
        </a:defRPr>
      </a:lvl3pPr>
      <a:lvl4pPr marL="1674813" indent="-303213" algn="l" defTabSz="1219200" rtl="0" eaLnBrk="0" fontAlgn="base" hangingPunct="0">
        <a:lnSpc>
          <a:spcPct val="90000"/>
        </a:lnSpc>
        <a:spcBef>
          <a:spcPct val="25000"/>
        </a:spcBef>
        <a:spcAft>
          <a:spcPct val="10000"/>
        </a:spcAft>
        <a:buClr>
          <a:srgbClr xmlns:mc="http://schemas.openxmlformats.org/markup-compatibility/2006" xmlns:a14="http://schemas.microsoft.com/office/drawing/2010/main" val="ABA69F" mc:Ignorable=""/>
        </a:buClr>
        <a:buFont typeface="Futura Bk" pitchFamily="34" charset="0"/>
        <a:buChar char="−"/>
        <a:defRPr sz="2700">
          <a:solidFill>
            <a:schemeClr val="tx1"/>
          </a:solidFill>
          <a:latin typeface="+mn-lt"/>
        </a:defRPr>
      </a:lvl4pPr>
      <a:lvl5pPr marL="2132013" indent="-304800" algn="l" defTabSz="1219200" rtl="0" eaLnBrk="0" fontAlgn="base" hangingPunct="0">
        <a:lnSpc>
          <a:spcPct val="90000"/>
        </a:lnSpc>
        <a:spcBef>
          <a:spcPct val="25000"/>
        </a:spcBef>
        <a:spcAft>
          <a:spcPct val="10000"/>
        </a:spcAft>
        <a:buClr>
          <a:srgbClr xmlns:mc="http://schemas.openxmlformats.org/markup-compatibility/2006" xmlns:a14="http://schemas.microsoft.com/office/drawing/2010/main" val="ABA69F" mc:Ignorable=""/>
        </a:buClr>
        <a:buChar char="•"/>
        <a:defRPr sz="2700">
          <a:solidFill>
            <a:schemeClr val="tx1"/>
          </a:solidFill>
          <a:latin typeface="+mn-lt"/>
        </a:defRPr>
      </a:lvl5pPr>
      <a:lvl6pPr marL="2589213" indent="-304800" algn="l" defTabSz="1219200" rtl="0" fontAlgn="base">
        <a:lnSpc>
          <a:spcPct val="90000"/>
        </a:lnSpc>
        <a:spcBef>
          <a:spcPct val="25000"/>
        </a:spcBef>
        <a:spcAft>
          <a:spcPct val="10000"/>
        </a:spcAft>
        <a:buClr>
          <a:srgbClr xmlns:mc="http://schemas.openxmlformats.org/markup-compatibility/2006" xmlns:a14="http://schemas.microsoft.com/office/drawing/2010/main" val="ABA69F" mc:Ignorable=""/>
        </a:buClr>
        <a:buChar char="•"/>
        <a:defRPr sz="2700">
          <a:solidFill>
            <a:schemeClr val="tx1"/>
          </a:solidFill>
          <a:latin typeface="+mn-lt"/>
        </a:defRPr>
      </a:lvl6pPr>
      <a:lvl7pPr marL="3046413" indent="-304800" algn="l" defTabSz="1219200" rtl="0" fontAlgn="base">
        <a:lnSpc>
          <a:spcPct val="90000"/>
        </a:lnSpc>
        <a:spcBef>
          <a:spcPct val="25000"/>
        </a:spcBef>
        <a:spcAft>
          <a:spcPct val="10000"/>
        </a:spcAft>
        <a:buClr>
          <a:srgbClr xmlns:mc="http://schemas.openxmlformats.org/markup-compatibility/2006" xmlns:a14="http://schemas.microsoft.com/office/drawing/2010/main" val="ABA69F" mc:Ignorable=""/>
        </a:buClr>
        <a:buChar char="•"/>
        <a:defRPr sz="2700">
          <a:solidFill>
            <a:schemeClr val="tx1"/>
          </a:solidFill>
          <a:latin typeface="+mn-lt"/>
        </a:defRPr>
      </a:lvl7pPr>
      <a:lvl8pPr marL="3503613" indent="-304800" algn="l" defTabSz="1219200" rtl="0" fontAlgn="base">
        <a:lnSpc>
          <a:spcPct val="90000"/>
        </a:lnSpc>
        <a:spcBef>
          <a:spcPct val="25000"/>
        </a:spcBef>
        <a:spcAft>
          <a:spcPct val="10000"/>
        </a:spcAft>
        <a:buClr>
          <a:srgbClr xmlns:mc="http://schemas.openxmlformats.org/markup-compatibility/2006" xmlns:a14="http://schemas.microsoft.com/office/drawing/2010/main" val="ABA69F" mc:Ignorable=""/>
        </a:buClr>
        <a:buChar char="•"/>
        <a:defRPr sz="2700">
          <a:solidFill>
            <a:schemeClr val="tx1"/>
          </a:solidFill>
          <a:latin typeface="+mn-lt"/>
        </a:defRPr>
      </a:lvl8pPr>
      <a:lvl9pPr marL="3960813" indent="-304800" algn="l" defTabSz="1219200" rtl="0" fontAlgn="base">
        <a:lnSpc>
          <a:spcPct val="90000"/>
        </a:lnSpc>
        <a:spcBef>
          <a:spcPct val="25000"/>
        </a:spcBef>
        <a:spcAft>
          <a:spcPct val="10000"/>
        </a:spcAft>
        <a:buClr>
          <a:srgbClr xmlns:mc="http://schemas.openxmlformats.org/markup-compatibility/2006" xmlns:a14="http://schemas.microsoft.com/office/drawing/2010/main" val="ABA69F" mc:Ignorable=""/>
        </a:buClr>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title"/>
          </p:nvPr>
        </p:nvSpPr>
        <p:spPr bwMode="auto">
          <a:xfrm>
            <a:off x="774700" y="692151"/>
            <a:ext cx="106251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2947" name="Rectangle 15"/>
          <p:cNvSpPr>
            <a:spLocks noGrp="1" noChangeArrowheads="1"/>
          </p:cNvSpPr>
          <p:nvPr>
            <p:ph type="body" idx="1"/>
          </p:nvPr>
        </p:nvSpPr>
        <p:spPr bwMode="auto">
          <a:xfrm>
            <a:off x="774706" y="1471613"/>
            <a:ext cx="10634663" cy="4627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53"/>
          <p:cNvSpPr>
            <a:spLocks noGrp="1" noChangeArrowheads="1"/>
          </p:cNvSpPr>
          <p:nvPr>
            <p:ph type="sldNum" sz="quarter" idx="4"/>
          </p:nvPr>
        </p:nvSpPr>
        <p:spPr bwMode="auto">
          <a:xfrm>
            <a:off x="11072813" y="6408746"/>
            <a:ext cx="336550"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solidFill>
                  <a:srgbClr xmlns:mc="http://schemas.openxmlformats.org/markup-compatibility/2006" xmlns:a14="http://schemas.microsoft.com/office/drawing/2010/main" val="4D4D4D" mc:Ignorable=""/>
                </a:solidFill>
                <a:cs typeface="Arial" charset="0"/>
              </a:defRPr>
            </a:lvl1pPr>
          </a:lstStyle>
          <a:p>
            <a:pPr>
              <a:defRPr/>
            </a:pPr>
            <a:fld id="{3124926D-8338-4872-BDD6-2DBF4630F67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87" r:id="rId1"/>
    <p:sldLayoutId id="2147484088" r:id="rId2"/>
    <p:sldLayoutId id="2147484089" r:id="rId3"/>
    <p:sldLayoutId id="2147484006" r:id="rId4"/>
    <p:sldLayoutId id="2147484007" r:id="rId5"/>
    <p:sldLayoutId id="2147484008" r:id="rId6"/>
    <p:sldLayoutId id="2147484090" r:id="rId7"/>
    <p:sldLayoutId id="2147484091" r:id="rId8"/>
    <p:sldLayoutId id="2147484092" r:id="rId9"/>
    <p:sldLayoutId id="2147484093" r:id="rId10"/>
    <p:sldLayoutId id="2147484094" r:id="rId11"/>
    <p:sldLayoutId id="2147484009" r:id="rId12"/>
    <p:sldLayoutId id="2147484095" r:id="rId13"/>
    <p:sldLayoutId id="2147484096" r:id="rId14"/>
    <p:sldLayoutId id="2147484097" r:id="rId15"/>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rtl="0" eaLnBrk="0" fontAlgn="base" hangingPunct="0">
        <a:lnSpc>
          <a:spcPct val="85000"/>
        </a:lnSpc>
        <a:spcBef>
          <a:spcPct val="0"/>
        </a:spcBef>
        <a:spcAft>
          <a:spcPct val="0"/>
        </a:spcAft>
        <a:defRPr sz="3600">
          <a:solidFill>
            <a:schemeClr val="tx2"/>
          </a:solidFill>
          <a:latin typeface="+mj-lt"/>
          <a:ea typeface="+mj-ea"/>
          <a:cs typeface="+mj-cs"/>
        </a:defRPr>
      </a:lvl1pPr>
      <a:lvl2pPr algn="l" rtl="0" eaLnBrk="0" fontAlgn="base" hangingPunct="0">
        <a:lnSpc>
          <a:spcPct val="85000"/>
        </a:lnSpc>
        <a:spcBef>
          <a:spcPct val="0"/>
        </a:spcBef>
        <a:spcAft>
          <a:spcPct val="0"/>
        </a:spcAft>
        <a:defRPr sz="3600">
          <a:solidFill>
            <a:schemeClr val="tx2"/>
          </a:solidFill>
          <a:latin typeface="Arial" charset="0"/>
        </a:defRPr>
      </a:lvl2pPr>
      <a:lvl3pPr algn="l" rtl="0" eaLnBrk="0" fontAlgn="base" hangingPunct="0">
        <a:lnSpc>
          <a:spcPct val="85000"/>
        </a:lnSpc>
        <a:spcBef>
          <a:spcPct val="0"/>
        </a:spcBef>
        <a:spcAft>
          <a:spcPct val="0"/>
        </a:spcAft>
        <a:defRPr sz="3600">
          <a:solidFill>
            <a:schemeClr val="tx2"/>
          </a:solidFill>
          <a:latin typeface="Arial" charset="0"/>
        </a:defRPr>
      </a:lvl3pPr>
      <a:lvl4pPr algn="l" rtl="0" eaLnBrk="0" fontAlgn="base" hangingPunct="0">
        <a:lnSpc>
          <a:spcPct val="85000"/>
        </a:lnSpc>
        <a:spcBef>
          <a:spcPct val="0"/>
        </a:spcBef>
        <a:spcAft>
          <a:spcPct val="0"/>
        </a:spcAft>
        <a:defRPr sz="3600">
          <a:solidFill>
            <a:schemeClr val="tx2"/>
          </a:solidFill>
          <a:latin typeface="Arial" charset="0"/>
        </a:defRPr>
      </a:lvl4pPr>
      <a:lvl5pPr algn="l" rtl="0" eaLnBrk="0" fontAlgn="base" hangingPunct="0">
        <a:lnSpc>
          <a:spcPct val="85000"/>
        </a:lnSpc>
        <a:spcBef>
          <a:spcPct val="0"/>
        </a:spcBef>
        <a:spcAft>
          <a:spcPct val="0"/>
        </a:spcAft>
        <a:defRPr sz="3600">
          <a:solidFill>
            <a:schemeClr val="tx2"/>
          </a:solidFill>
          <a:latin typeface="Arial" charset="0"/>
        </a:defRPr>
      </a:lvl5pPr>
      <a:lvl6pPr marL="457200" algn="l" rtl="0" eaLnBrk="0" fontAlgn="base" hangingPunct="0">
        <a:lnSpc>
          <a:spcPct val="85000"/>
        </a:lnSpc>
        <a:spcBef>
          <a:spcPct val="0"/>
        </a:spcBef>
        <a:spcAft>
          <a:spcPct val="0"/>
        </a:spcAft>
        <a:defRPr sz="3600">
          <a:solidFill>
            <a:schemeClr val="tx2"/>
          </a:solidFill>
          <a:latin typeface="Arial" charset="0"/>
        </a:defRPr>
      </a:lvl6pPr>
      <a:lvl7pPr marL="914400" algn="l" rtl="0" eaLnBrk="0" fontAlgn="base" hangingPunct="0">
        <a:lnSpc>
          <a:spcPct val="85000"/>
        </a:lnSpc>
        <a:spcBef>
          <a:spcPct val="0"/>
        </a:spcBef>
        <a:spcAft>
          <a:spcPct val="0"/>
        </a:spcAft>
        <a:defRPr sz="3600">
          <a:solidFill>
            <a:schemeClr val="tx2"/>
          </a:solidFill>
          <a:latin typeface="Arial" charset="0"/>
        </a:defRPr>
      </a:lvl7pPr>
      <a:lvl8pPr marL="1371600" algn="l" rtl="0" eaLnBrk="0" fontAlgn="base" hangingPunct="0">
        <a:lnSpc>
          <a:spcPct val="85000"/>
        </a:lnSpc>
        <a:spcBef>
          <a:spcPct val="0"/>
        </a:spcBef>
        <a:spcAft>
          <a:spcPct val="0"/>
        </a:spcAft>
        <a:defRPr sz="3600">
          <a:solidFill>
            <a:schemeClr val="tx2"/>
          </a:solidFill>
          <a:latin typeface="Arial" charset="0"/>
        </a:defRPr>
      </a:lvl8pPr>
      <a:lvl9pPr marL="1828800" algn="l" rtl="0" eaLnBrk="0" fontAlgn="base" hangingPunct="0">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0000"/>
        </a:lnSpc>
        <a:spcBef>
          <a:spcPct val="35000"/>
        </a:spcBef>
        <a:spcAft>
          <a:spcPct val="15000"/>
        </a:spcAft>
        <a:buClr>
          <a:schemeClr val="tx2"/>
        </a:buClr>
        <a:buFont typeface="Times" pitchFamily="18" charset="0"/>
        <a:buChar char="•"/>
        <a:defRPr sz="2800">
          <a:solidFill>
            <a:schemeClr val="tx1"/>
          </a:solidFill>
          <a:latin typeface="+mn-lt"/>
          <a:ea typeface="+mn-ea"/>
          <a:cs typeface="+mn-cs"/>
        </a:defRPr>
      </a:lvl1pPr>
      <a:lvl2pPr marL="571500" indent="-228600" algn="l" rtl="0" eaLnBrk="0" fontAlgn="base" hangingPunct="0">
        <a:lnSpc>
          <a:spcPct val="90000"/>
        </a:lnSpc>
        <a:spcBef>
          <a:spcPct val="15000"/>
        </a:spcBef>
        <a:spcAft>
          <a:spcPct val="15000"/>
        </a:spcAft>
        <a:buClr>
          <a:schemeClr val="tx2"/>
        </a:buClr>
        <a:buChar char="–"/>
        <a:defRPr sz="2400">
          <a:solidFill>
            <a:schemeClr val="tx1"/>
          </a:solidFill>
          <a:latin typeface="+mn-lt"/>
        </a:defRPr>
      </a:lvl2pPr>
      <a:lvl3pPr marL="914400" indent="-228600" algn="l" rtl="0" eaLnBrk="0" fontAlgn="base" hangingPunct="0">
        <a:lnSpc>
          <a:spcPct val="90000"/>
        </a:lnSpc>
        <a:spcBef>
          <a:spcPct val="15000"/>
        </a:spcBef>
        <a:spcAft>
          <a:spcPct val="15000"/>
        </a:spcAft>
        <a:buClr>
          <a:schemeClr val="tx2"/>
        </a:buClr>
        <a:buChar char="–"/>
        <a:defRPr sz="2000">
          <a:solidFill>
            <a:schemeClr val="tx1"/>
          </a:solidFill>
          <a:latin typeface="+mn-lt"/>
        </a:defRPr>
      </a:lvl3pPr>
      <a:lvl4pPr marL="1200150" indent="-171450" algn="l" rtl="0" eaLnBrk="0" fontAlgn="base" hangingPunct="0">
        <a:lnSpc>
          <a:spcPct val="85000"/>
        </a:lnSpc>
        <a:spcBef>
          <a:spcPct val="15000"/>
        </a:spcBef>
        <a:spcAft>
          <a:spcPct val="10000"/>
        </a:spcAft>
        <a:buClr>
          <a:schemeClr val="tx2"/>
        </a:buClr>
        <a:buChar char="–"/>
        <a:defRPr sz="2000">
          <a:solidFill>
            <a:schemeClr val="tx1"/>
          </a:solidFill>
          <a:latin typeface="+mn-lt"/>
        </a:defRPr>
      </a:lvl4pPr>
      <a:lvl5pPr marL="14859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5pPr>
      <a:lvl6pPr marL="19431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99330" name="Rectangle 8"/>
          <p:cNvSpPr>
            <a:spLocks noGrp="1" noChangeArrowheads="1"/>
          </p:cNvSpPr>
          <p:nvPr>
            <p:ph type="title"/>
          </p:nvPr>
        </p:nvSpPr>
        <p:spPr bwMode="auto">
          <a:xfrm>
            <a:off x="608018" y="609601"/>
            <a:ext cx="11039475"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9331" name="Rectangle 15"/>
          <p:cNvSpPr>
            <a:spLocks noGrp="1" noChangeArrowheads="1"/>
          </p:cNvSpPr>
          <p:nvPr>
            <p:ph type="body" idx="1"/>
          </p:nvPr>
        </p:nvSpPr>
        <p:spPr bwMode="auto">
          <a:xfrm>
            <a:off x="608017" y="1471613"/>
            <a:ext cx="11049001" cy="462756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53"/>
          <p:cNvSpPr>
            <a:spLocks noGrp="1" noChangeArrowheads="1"/>
          </p:cNvSpPr>
          <p:nvPr>
            <p:ph type="sldNum" sz="quarter" idx="4"/>
          </p:nvPr>
        </p:nvSpPr>
        <p:spPr bwMode="auto">
          <a:xfrm>
            <a:off x="11852275" y="6492883"/>
            <a:ext cx="336550"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solidFill>
                  <a:srgbClr xmlns:mc="http://schemas.openxmlformats.org/markup-compatibility/2006" xmlns:a14="http://schemas.microsoft.com/office/drawing/2010/main" val="000000" mc:Ignorable=""/>
                </a:solidFill>
                <a:cs typeface="Arial" charset="0"/>
              </a:defRPr>
            </a:lvl1pPr>
          </a:lstStyle>
          <a:p>
            <a:pPr>
              <a:defRPr/>
            </a:pPr>
            <a:fld id="{F145CC00-33ED-4968-BF26-73500731E789}" type="slidenum">
              <a:rPr lang="en-US"/>
              <a:pPr>
                <a:defRPr/>
              </a:pPr>
              <a:t>‹#›</a:t>
            </a:fld>
            <a:endParaRPr lang="en-US"/>
          </a:p>
        </p:txBody>
      </p:sp>
      <p:pic>
        <p:nvPicPr>
          <p:cNvPr id="99333" name="Picture 5" descr="intellogo"/>
          <p:cNvPicPr>
            <a:picLocks noChangeAspect="1" noChangeArrowheads="1"/>
          </p:cNvPicPr>
          <p:nvPr userDrawn="1"/>
        </p:nvPicPr>
        <p:blipFill>
          <a:blip r:embed="rId6"/>
          <a:srcRect/>
          <a:stretch>
            <a:fillRect/>
          </a:stretch>
        </p:blipFill>
        <p:spPr bwMode="black">
          <a:xfrm>
            <a:off x="303213" y="6019808"/>
            <a:ext cx="887412" cy="6397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ctr"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FE49F" mc:Ignorable=""/>
          </a:solidFill>
          <a:latin typeface="+mj-lt"/>
          <a:ea typeface="+mj-ea"/>
          <a:cs typeface="+mj-cs"/>
        </a:defRPr>
      </a:lvl1pPr>
      <a:lvl2pPr algn="ctr"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FE49F" mc:Ignorable=""/>
          </a:solidFill>
          <a:latin typeface="Arial" charset="0"/>
        </a:defRPr>
      </a:lvl2pPr>
      <a:lvl3pPr algn="ctr"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FE49F" mc:Ignorable=""/>
          </a:solidFill>
          <a:latin typeface="Arial" charset="0"/>
        </a:defRPr>
      </a:lvl3pPr>
      <a:lvl4pPr algn="ctr"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FE49F" mc:Ignorable=""/>
          </a:solidFill>
          <a:latin typeface="Arial" charset="0"/>
        </a:defRPr>
      </a:lvl4pPr>
      <a:lvl5pPr algn="ctr" rtl="0" eaLnBrk="0" fontAlgn="base" hangingPunct="0">
        <a:lnSpc>
          <a:spcPct val="85000"/>
        </a:lnSpc>
        <a:spcBef>
          <a:spcPct val="0"/>
        </a:spcBef>
        <a:spcAft>
          <a:spcPct val="0"/>
        </a:spcAft>
        <a:defRPr sz="3600">
          <a:solidFill>
            <a:srgbClr xmlns:mc="http://schemas.openxmlformats.org/markup-compatibility/2006" xmlns:a14="http://schemas.microsoft.com/office/drawing/2010/main" val="FFE49F" mc:Ignorable=""/>
          </a:solidFill>
          <a:latin typeface="Arial" charset="0"/>
        </a:defRPr>
      </a:lvl5pPr>
      <a:lvl6pPr marL="457200" algn="l" rtl="0" eaLnBrk="0" fontAlgn="base" hangingPunct="0">
        <a:lnSpc>
          <a:spcPct val="85000"/>
        </a:lnSpc>
        <a:spcBef>
          <a:spcPct val="0"/>
        </a:spcBef>
        <a:spcAft>
          <a:spcPct val="0"/>
        </a:spcAft>
        <a:defRPr sz="3600">
          <a:solidFill>
            <a:schemeClr val="tx2"/>
          </a:solidFill>
          <a:latin typeface="Arial" charset="0"/>
        </a:defRPr>
      </a:lvl6pPr>
      <a:lvl7pPr marL="914400" algn="l" rtl="0" eaLnBrk="0" fontAlgn="base" hangingPunct="0">
        <a:lnSpc>
          <a:spcPct val="85000"/>
        </a:lnSpc>
        <a:spcBef>
          <a:spcPct val="0"/>
        </a:spcBef>
        <a:spcAft>
          <a:spcPct val="0"/>
        </a:spcAft>
        <a:defRPr sz="3600">
          <a:solidFill>
            <a:schemeClr val="tx2"/>
          </a:solidFill>
          <a:latin typeface="Arial" charset="0"/>
        </a:defRPr>
      </a:lvl7pPr>
      <a:lvl8pPr marL="1371600" algn="l" rtl="0" eaLnBrk="0" fontAlgn="base" hangingPunct="0">
        <a:lnSpc>
          <a:spcPct val="85000"/>
        </a:lnSpc>
        <a:spcBef>
          <a:spcPct val="0"/>
        </a:spcBef>
        <a:spcAft>
          <a:spcPct val="0"/>
        </a:spcAft>
        <a:defRPr sz="3600">
          <a:solidFill>
            <a:schemeClr val="tx2"/>
          </a:solidFill>
          <a:latin typeface="Arial" charset="0"/>
        </a:defRPr>
      </a:lvl8pPr>
      <a:lvl9pPr marL="1828800" algn="l" rtl="0" eaLnBrk="0" fontAlgn="base" hangingPunct="0">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0000"/>
        </a:lnSpc>
        <a:spcBef>
          <a:spcPct val="35000"/>
        </a:spcBef>
        <a:spcAft>
          <a:spcPct val="15000"/>
        </a:spcAft>
        <a:buClr>
          <a:schemeClr val="tx2"/>
        </a:buClr>
        <a:buFont typeface="Times" pitchFamily="18" charset="0"/>
        <a:buChar char="•"/>
        <a:defRPr sz="2800">
          <a:solidFill>
            <a:schemeClr val="tx1"/>
          </a:solidFill>
          <a:latin typeface="+mn-lt"/>
          <a:ea typeface="+mn-ea"/>
          <a:cs typeface="+mn-cs"/>
        </a:defRPr>
      </a:lvl1pPr>
      <a:lvl2pPr marL="571500" indent="-228600" algn="l" rtl="0" eaLnBrk="0" fontAlgn="base" hangingPunct="0">
        <a:lnSpc>
          <a:spcPct val="90000"/>
        </a:lnSpc>
        <a:spcBef>
          <a:spcPct val="15000"/>
        </a:spcBef>
        <a:spcAft>
          <a:spcPct val="15000"/>
        </a:spcAft>
        <a:buClr>
          <a:schemeClr val="tx2"/>
        </a:buClr>
        <a:buSzPct val="70000"/>
        <a:buFont typeface="Wingdings" pitchFamily="2" charset="2"/>
        <a:buChar char="Ø"/>
        <a:defRPr sz="2400">
          <a:solidFill>
            <a:schemeClr val="tx1"/>
          </a:solidFill>
          <a:latin typeface="+mn-lt"/>
        </a:defRPr>
      </a:lvl2pPr>
      <a:lvl3pPr marL="914400" indent="-228600" algn="l" rtl="0" eaLnBrk="0" fontAlgn="base" hangingPunct="0">
        <a:lnSpc>
          <a:spcPct val="90000"/>
        </a:lnSpc>
        <a:spcBef>
          <a:spcPct val="15000"/>
        </a:spcBef>
        <a:spcAft>
          <a:spcPct val="15000"/>
        </a:spcAft>
        <a:buClr>
          <a:schemeClr val="tx2"/>
        </a:buClr>
        <a:buChar char="–"/>
        <a:defRPr sz="2000">
          <a:solidFill>
            <a:schemeClr val="tx1"/>
          </a:solidFill>
          <a:latin typeface="+mn-lt"/>
        </a:defRPr>
      </a:lvl3pPr>
      <a:lvl4pPr marL="1200150" indent="-171450" algn="l" rtl="0" eaLnBrk="0" fontAlgn="base" hangingPunct="0">
        <a:lnSpc>
          <a:spcPct val="85000"/>
        </a:lnSpc>
        <a:spcBef>
          <a:spcPct val="15000"/>
        </a:spcBef>
        <a:spcAft>
          <a:spcPct val="10000"/>
        </a:spcAft>
        <a:buClr>
          <a:schemeClr val="tx2"/>
        </a:buClr>
        <a:buChar char="–"/>
        <a:defRPr sz="2000">
          <a:solidFill>
            <a:schemeClr val="tx1"/>
          </a:solidFill>
          <a:latin typeface="+mn-lt"/>
        </a:defRPr>
      </a:lvl4pPr>
      <a:lvl5pPr marL="14859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5pPr>
      <a:lvl6pPr marL="19431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title"/>
          </p:nvPr>
        </p:nvSpPr>
        <p:spPr bwMode="auto">
          <a:xfrm>
            <a:off x="774700" y="692151"/>
            <a:ext cx="106251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4451" name="Rectangle 15"/>
          <p:cNvSpPr>
            <a:spLocks noGrp="1" noChangeArrowheads="1"/>
          </p:cNvSpPr>
          <p:nvPr>
            <p:ph type="body" idx="1"/>
          </p:nvPr>
        </p:nvSpPr>
        <p:spPr bwMode="auto">
          <a:xfrm>
            <a:off x="774706" y="1471613"/>
            <a:ext cx="10634663" cy="4627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53"/>
          <p:cNvSpPr>
            <a:spLocks noGrp="1" noChangeArrowheads="1"/>
          </p:cNvSpPr>
          <p:nvPr>
            <p:ph type="sldNum" sz="quarter" idx="4"/>
          </p:nvPr>
        </p:nvSpPr>
        <p:spPr bwMode="auto">
          <a:xfrm>
            <a:off x="11072813" y="6408746"/>
            <a:ext cx="336550"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solidFill>
                  <a:srgbClr xmlns:mc="http://schemas.openxmlformats.org/markup-compatibility/2006" xmlns:a14="http://schemas.microsoft.com/office/drawing/2010/main" val="4D4D4D" mc:Ignorable=""/>
                </a:solidFill>
                <a:cs typeface="Arial" charset="0"/>
              </a:defRPr>
            </a:lvl1pPr>
          </a:lstStyle>
          <a:p>
            <a:pPr>
              <a:defRPr/>
            </a:pPr>
            <a:fld id="{960167CF-FCE9-4689-9948-7C4CE17E4B8E}"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98" r:id="rId1"/>
    <p:sldLayoutId id="2147484014" r:id="rId2"/>
    <p:sldLayoutId id="2147484099" r:id="rId3"/>
    <p:sldLayoutId id="2147484015" r:id="rId4"/>
    <p:sldLayoutId id="2147484016" r:id="rId5"/>
    <p:sldLayoutId id="2147484017" r:id="rId6"/>
    <p:sldLayoutId id="2147484100" r:id="rId7"/>
    <p:sldLayoutId id="2147484101" r:id="rId8"/>
    <p:sldLayoutId id="2147484102" r:id="rId9"/>
    <p:sldLayoutId id="2147484103" r:id="rId10"/>
    <p:sldLayoutId id="2147484104" r:id="rId11"/>
    <p:sldLayoutId id="2147484018" r:id="rId12"/>
    <p:sldLayoutId id="2147484105" r:id="rId13"/>
    <p:sldLayoutId id="2147484106" r:id="rId14"/>
    <p:sldLayoutId id="2147484107" r:id="rId15"/>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rtl="0" eaLnBrk="0" fontAlgn="base" hangingPunct="0">
        <a:lnSpc>
          <a:spcPct val="85000"/>
        </a:lnSpc>
        <a:spcBef>
          <a:spcPct val="0"/>
        </a:spcBef>
        <a:spcAft>
          <a:spcPct val="0"/>
        </a:spcAft>
        <a:defRPr sz="3600">
          <a:solidFill>
            <a:schemeClr val="tx2"/>
          </a:solidFill>
          <a:latin typeface="+mj-lt"/>
          <a:ea typeface="+mj-ea"/>
          <a:cs typeface="+mj-cs"/>
        </a:defRPr>
      </a:lvl1pPr>
      <a:lvl2pPr algn="l" rtl="0" eaLnBrk="0" fontAlgn="base" hangingPunct="0">
        <a:lnSpc>
          <a:spcPct val="85000"/>
        </a:lnSpc>
        <a:spcBef>
          <a:spcPct val="0"/>
        </a:spcBef>
        <a:spcAft>
          <a:spcPct val="0"/>
        </a:spcAft>
        <a:defRPr sz="3600">
          <a:solidFill>
            <a:schemeClr val="tx2"/>
          </a:solidFill>
          <a:latin typeface="Arial" charset="0"/>
        </a:defRPr>
      </a:lvl2pPr>
      <a:lvl3pPr algn="l" rtl="0" eaLnBrk="0" fontAlgn="base" hangingPunct="0">
        <a:lnSpc>
          <a:spcPct val="85000"/>
        </a:lnSpc>
        <a:spcBef>
          <a:spcPct val="0"/>
        </a:spcBef>
        <a:spcAft>
          <a:spcPct val="0"/>
        </a:spcAft>
        <a:defRPr sz="3600">
          <a:solidFill>
            <a:schemeClr val="tx2"/>
          </a:solidFill>
          <a:latin typeface="Arial" charset="0"/>
        </a:defRPr>
      </a:lvl3pPr>
      <a:lvl4pPr algn="l" rtl="0" eaLnBrk="0" fontAlgn="base" hangingPunct="0">
        <a:lnSpc>
          <a:spcPct val="85000"/>
        </a:lnSpc>
        <a:spcBef>
          <a:spcPct val="0"/>
        </a:spcBef>
        <a:spcAft>
          <a:spcPct val="0"/>
        </a:spcAft>
        <a:defRPr sz="3600">
          <a:solidFill>
            <a:schemeClr val="tx2"/>
          </a:solidFill>
          <a:latin typeface="Arial" charset="0"/>
        </a:defRPr>
      </a:lvl4pPr>
      <a:lvl5pPr algn="l" rtl="0" eaLnBrk="0" fontAlgn="base" hangingPunct="0">
        <a:lnSpc>
          <a:spcPct val="85000"/>
        </a:lnSpc>
        <a:spcBef>
          <a:spcPct val="0"/>
        </a:spcBef>
        <a:spcAft>
          <a:spcPct val="0"/>
        </a:spcAft>
        <a:defRPr sz="3600">
          <a:solidFill>
            <a:schemeClr val="tx2"/>
          </a:solidFill>
          <a:latin typeface="Arial" charset="0"/>
        </a:defRPr>
      </a:lvl5pPr>
      <a:lvl6pPr marL="457200" algn="l" rtl="0" eaLnBrk="0" fontAlgn="base" hangingPunct="0">
        <a:lnSpc>
          <a:spcPct val="85000"/>
        </a:lnSpc>
        <a:spcBef>
          <a:spcPct val="0"/>
        </a:spcBef>
        <a:spcAft>
          <a:spcPct val="0"/>
        </a:spcAft>
        <a:defRPr sz="3600">
          <a:solidFill>
            <a:schemeClr val="tx2"/>
          </a:solidFill>
          <a:latin typeface="Arial" charset="0"/>
        </a:defRPr>
      </a:lvl6pPr>
      <a:lvl7pPr marL="914400" algn="l" rtl="0" eaLnBrk="0" fontAlgn="base" hangingPunct="0">
        <a:lnSpc>
          <a:spcPct val="85000"/>
        </a:lnSpc>
        <a:spcBef>
          <a:spcPct val="0"/>
        </a:spcBef>
        <a:spcAft>
          <a:spcPct val="0"/>
        </a:spcAft>
        <a:defRPr sz="3600">
          <a:solidFill>
            <a:schemeClr val="tx2"/>
          </a:solidFill>
          <a:latin typeface="Arial" charset="0"/>
        </a:defRPr>
      </a:lvl7pPr>
      <a:lvl8pPr marL="1371600" algn="l" rtl="0" eaLnBrk="0" fontAlgn="base" hangingPunct="0">
        <a:lnSpc>
          <a:spcPct val="85000"/>
        </a:lnSpc>
        <a:spcBef>
          <a:spcPct val="0"/>
        </a:spcBef>
        <a:spcAft>
          <a:spcPct val="0"/>
        </a:spcAft>
        <a:defRPr sz="3600">
          <a:solidFill>
            <a:schemeClr val="tx2"/>
          </a:solidFill>
          <a:latin typeface="Arial" charset="0"/>
        </a:defRPr>
      </a:lvl8pPr>
      <a:lvl9pPr marL="1828800" algn="l" rtl="0" eaLnBrk="0" fontAlgn="base" hangingPunct="0">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0000"/>
        </a:lnSpc>
        <a:spcBef>
          <a:spcPct val="35000"/>
        </a:spcBef>
        <a:spcAft>
          <a:spcPct val="15000"/>
        </a:spcAft>
        <a:buClr>
          <a:schemeClr val="tx2"/>
        </a:buClr>
        <a:buFont typeface="Times" pitchFamily="18" charset="0"/>
        <a:buChar char="•"/>
        <a:defRPr sz="2800">
          <a:solidFill>
            <a:schemeClr val="tx1"/>
          </a:solidFill>
          <a:latin typeface="+mn-lt"/>
          <a:ea typeface="+mn-ea"/>
          <a:cs typeface="+mn-cs"/>
        </a:defRPr>
      </a:lvl1pPr>
      <a:lvl2pPr marL="571500" indent="-228600" algn="l" rtl="0" eaLnBrk="0" fontAlgn="base" hangingPunct="0">
        <a:lnSpc>
          <a:spcPct val="90000"/>
        </a:lnSpc>
        <a:spcBef>
          <a:spcPct val="15000"/>
        </a:spcBef>
        <a:spcAft>
          <a:spcPct val="15000"/>
        </a:spcAft>
        <a:buClr>
          <a:schemeClr val="tx2"/>
        </a:buClr>
        <a:buChar char="–"/>
        <a:defRPr sz="2400">
          <a:solidFill>
            <a:schemeClr val="tx1"/>
          </a:solidFill>
          <a:latin typeface="+mn-lt"/>
        </a:defRPr>
      </a:lvl2pPr>
      <a:lvl3pPr marL="914400" indent="-228600" algn="l" rtl="0" eaLnBrk="0" fontAlgn="base" hangingPunct="0">
        <a:lnSpc>
          <a:spcPct val="90000"/>
        </a:lnSpc>
        <a:spcBef>
          <a:spcPct val="15000"/>
        </a:spcBef>
        <a:spcAft>
          <a:spcPct val="15000"/>
        </a:spcAft>
        <a:buClr>
          <a:schemeClr val="tx2"/>
        </a:buClr>
        <a:buChar char="–"/>
        <a:defRPr sz="2000">
          <a:solidFill>
            <a:schemeClr val="tx1"/>
          </a:solidFill>
          <a:latin typeface="+mn-lt"/>
        </a:defRPr>
      </a:lvl3pPr>
      <a:lvl4pPr marL="1200150" indent="-171450" algn="l" rtl="0" eaLnBrk="0" fontAlgn="base" hangingPunct="0">
        <a:lnSpc>
          <a:spcPct val="85000"/>
        </a:lnSpc>
        <a:spcBef>
          <a:spcPct val="15000"/>
        </a:spcBef>
        <a:spcAft>
          <a:spcPct val="10000"/>
        </a:spcAft>
        <a:buClr>
          <a:schemeClr val="tx2"/>
        </a:buClr>
        <a:buChar char="–"/>
        <a:defRPr sz="2000">
          <a:solidFill>
            <a:schemeClr val="tx1"/>
          </a:solidFill>
          <a:latin typeface="+mn-lt"/>
        </a:defRPr>
      </a:lvl4pPr>
      <a:lvl5pPr marL="14859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5pPr>
      <a:lvl6pPr marL="19431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120834" name="Rectangle 8"/>
          <p:cNvSpPr>
            <a:spLocks noGrp="1" noChangeArrowheads="1"/>
          </p:cNvSpPr>
          <p:nvPr>
            <p:ph type="title"/>
          </p:nvPr>
        </p:nvSpPr>
        <p:spPr bwMode="auto">
          <a:xfrm>
            <a:off x="774700" y="692151"/>
            <a:ext cx="10625138" cy="506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0835" name="Rectangle 15"/>
          <p:cNvSpPr>
            <a:spLocks noGrp="1" noChangeArrowheads="1"/>
          </p:cNvSpPr>
          <p:nvPr>
            <p:ph type="body" idx="1"/>
          </p:nvPr>
        </p:nvSpPr>
        <p:spPr bwMode="auto">
          <a:xfrm>
            <a:off x="774706" y="1471613"/>
            <a:ext cx="10634663" cy="4627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53"/>
          <p:cNvSpPr>
            <a:spLocks noGrp="1" noChangeArrowheads="1"/>
          </p:cNvSpPr>
          <p:nvPr>
            <p:ph type="sldNum" sz="quarter" idx="4"/>
          </p:nvPr>
        </p:nvSpPr>
        <p:spPr bwMode="auto">
          <a:xfrm>
            <a:off x="11072813" y="6408746"/>
            <a:ext cx="336550"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solidFill>
                  <a:srgbClr xmlns:mc="http://schemas.openxmlformats.org/markup-compatibility/2006" xmlns:a14="http://schemas.microsoft.com/office/drawing/2010/main" val="4D4D4D" mc:Ignorable=""/>
                </a:solidFill>
                <a:cs typeface="Arial" charset="0"/>
              </a:defRPr>
            </a:lvl1pPr>
          </a:lstStyle>
          <a:p>
            <a:pPr>
              <a:defRPr/>
            </a:pPr>
            <a:fld id="{7BD82715-7915-4330-80B5-30BB78911B8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108" r:id="rId1"/>
    <p:sldLayoutId id="2147484019" r:id="rId2"/>
    <p:sldLayoutId id="2147484109" r:id="rId3"/>
    <p:sldLayoutId id="2147484020" r:id="rId4"/>
    <p:sldLayoutId id="2147484021" r:id="rId5"/>
    <p:sldLayoutId id="2147484022" r:id="rId6"/>
    <p:sldLayoutId id="2147484110" r:id="rId7"/>
    <p:sldLayoutId id="2147484111" r:id="rId8"/>
    <p:sldLayoutId id="2147484112" r:id="rId9"/>
    <p:sldLayoutId id="2147484113" r:id="rId10"/>
    <p:sldLayoutId id="2147484114" r:id="rId11"/>
    <p:sldLayoutId id="2147484023" r:id="rId12"/>
    <p:sldLayoutId id="2147484115" r:id="rId13"/>
    <p:sldLayoutId id="2147484116" r:id="rId14"/>
    <p:sldLayoutId id="2147484117" r:id="rId15"/>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rtl="0" eaLnBrk="0" fontAlgn="base" hangingPunct="0">
        <a:lnSpc>
          <a:spcPct val="85000"/>
        </a:lnSpc>
        <a:spcBef>
          <a:spcPct val="0"/>
        </a:spcBef>
        <a:spcAft>
          <a:spcPct val="0"/>
        </a:spcAft>
        <a:defRPr sz="3600">
          <a:solidFill>
            <a:schemeClr val="tx2"/>
          </a:solidFill>
          <a:latin typeface="+mj-lt"/>
          <a:ea typeface="+mj-ea"/>
          <a:cs typeface="+mj-cs"/>
        </a:defRPr>
      </a:lvl1pPr>
      <a:lvl2pPr algn="l" rtl="0" eaLnBrk="0" fontAlgn="base" hangingPunct="0">
        <a:lnSpc>
          <a:spcPct val="85000"/>
        </a:lnSpc>
        <a:spcBef>
          <a:spcPct val="0"/>
        </a:spcBef>
        <a:spcAft>
          <a:spcPct val="0"/>
        </a:spcAft>
        <a:defRPr sz="3600">
          <a:solidFill>
            <a:schemeClr val="tx2"/>
          </a:solidFill>
          <a:latin typeface="Arial" charset="0"/>
        </a:defRPr>
      </a:lvl2pPr>
      <a:lvl3pPr algn="l" rtl="0" eaLnBrk="0" fontAlgn="base" hangingPunct="0">
        <a:lnSpc>
          <a:spcPct val="85000"/>
        </a:lnSpc>
        <a:spcBef>
          <a:spcPct val="0"/>
        </a:spcBef>
        <a:spcAft>
          <a:spcPct val="0"/>
        </a:spcAft>
        <a:defRPr sz="3600">
          <a:solidFill>
            <a:schemeClr val="tx2"/>
          </a:solidFill>
          <a:latin typeface="Arial" charset="0"/>
        </a:defRPr>
      </a:lvl3pPr>
      <a:lvl4pPr algn="l" rtl="0" eaLnBrk="0" fontAlgn="base" hangingPunct="0">
        <a:lnSpc>
          <a:spcPct val="85000"/>
        </a:lnSpc>
        <a:spcBef>
          <a:spcPct val="0"/>
        </a:spcBef>
        <a:spcAft>
          <a:spcPct val="0"/>
        </a:spcAft>
        <a:defRPr sz="3600">
          <a:solidFill>
            <a:schemeClr val="tx2"/>
          </a:solidFill>
          <a:latin typeface="Arial" charset="0"/>
        </a:defRPr>
      </a:lvl4pPr>
      <a:lvl5pPr algn="l" rtl="0" eaLnBrk="0" fontAlgn="base" hangingPunct="0">
        <a:lnSpc>
          <a:spcPct val="85000"/>
        </a:lnSpc>
        <a:spcBef>
          <a:spcPct val="0"/>
        </a:spcBef>
        <a:spcAft>
          <a:spcPct val="0"/>
        </a:spcAft>
        <a:defRPr sz="3600">
          <a:solidFill>
            <a:schemeClr val="tx2"/>
          </a:solidFill>
          <a:latin typeface="Arial" charset="0"/>
        </a:defRPr>
      </a:lvl5pPr>
      <a:lvl6pPr marL="457200" algn="l" rtl="0" eaLnBrk="0" fontAlgn="base" hangingPunct="0">
        <a:lnSpc>
          <a:spcPct val="85000"/>
        </a:lnSpc>
        <a:spcBef>
          <a:spcPct val="0"/>
        </a:spcBef>
        <a:spcAft>
          <a:spcPct val="0"/>
        </a:spcAft>
        <a:defRPr sz="3600">
          <a:solidFill>
            <a:schemeClr val="tx2"/>
          </a:solidFill>
          <a:latin typeface="Arial" charset="0"/>
        </a:defRPr>
      </a:lvl6pPr>
      <a:lvl7pPr marL="914400" algn="l" rtl="0" eaLnBrk="0" fontAlgn="base" hangingPunct="0">
        <a:lnSpc>
          <a:spcPct val="85000"/>
        </a:lnSpc>
        <a:spcBef>
          <a:spcPct val="0"/>
        </a:spcBef>
        <a:spcAft>
          <a:spcPct val="0"/>
        </a:spcAft>
        <a:defRPr sz="3600">
          <a:solidFill>
            <a:schemeClr val="tx2"/>
          </a:solidFill>
          <a:latin typeface="Arial" charset="0"/>
        </a:defRPr>
      </a:lvl7pPr>
      <a:lvl8pPr marL="1371600" algn="l" rtl="0" eaLnBrk="0" fontAlgn="base" hangingPunct="0">
        <a:lnSpc>
          <a:spcPct val="85000"/>
        </a:lnSpc>
        <a:spcBef>
          <a:spcPct val="0"/>
        </a:spcBef>
        <a:spcAft>
          <a:spcPct val="0"/>
        </a:spcAft>
        <a:defRPr sz="3600">
          <a:solidFill>
            <a:schemeClr val="tx2"/>
          </a:solidFill>
          <a:latin typeface="Arial" charset="0"/>
        </a:defRPr>
      </a:lvl8pPr>
      <a:lvl9pPr marL="1828800" algn="l" rtl="0" eaLnBrk="0" fontAlgn="base" hangingPunct="0">
        <a:lnSpc>
          <a:spcPct val="85000"/>
        </a:lnSpc>
        <a:spcBef>
          <a:spcPct val="0"/>
        </a:spcBef>
        <a:spcAft>
          <a:spcPct val="0"/>
        </a:spcAft>
        <a:defRPr sz="3600">
          <a:solidFill>
            <a:schemeClr val="tx2"/>
          </a:solidFill>
          <a:latin typeface="Arial" charset="0"/>
        </a:defRPr>
      </a:lvl9pPr>
    </p:titleStyle>
    <p:bodyStyle>
      <a:lvl1pPr marL="228600" indent="-228600" algn="l" rtl="0" eaLnBrk="0" fontAlgn="base" hangingPunct="0">
        <a:lnSpc>
          <a:spcPct val="90000"/>
        </a:lnSpc>
        <a:spcBef>
          <a:spcPct val="35000"/>
        </a:spcBef>
        <a:spcAft>
          <a:spcPct val="15000"/>
        </a:spcAft>
        <a:buClr>
          <a:schemeClr val="tx2"/>
        </a:buClr>
        <a:buFont typeface="Times" pitchFamily="18" charset="0"/>
        <a:buChar char="•"/>
        <a:defRPr sz="2800">
          <a:solidFill>
            <a:schemeClr val="tx1"/>
          </a:solidFill>
          <a:latin typeface="+mn-lt"/>
          <a:ea typeface="+mn-ea"/>
          <a:cs typeface="+mn-cs"/>
        </a:defRPr>
      </a:lvl1pPr>
      <a:lvl2pPr marL="571500" indent="-228600" algn="l" rtl="0" eaLnBrk="0" fontAlgn="base" hangingPunct="0">
        <a:lnSpc>
          <a:spcPct val="90000"/>
        </a:lnSpc>
        <a:spcBef>
          <a:spcPct val="15000"/>
        </a:spcBef>
        <a:spcAft>
          <a:spcPct val="15000"/>
        </a:spcAft>
        <a:buClr>
          <a:schemeClr val="tx2"/>
        </a:buClr>
        <a:buChar char="–"/>
        <a:defRPr sz="2400">
          <a:solidFill>
            <a:schemeClr val="tx1"/>
          </a:solidFill>
          <a:latin typeface="+mn-lt"/>
        </a:defRPr>
      </a:lvl2pPr>
      <a:lvl3pPr marL="914400" indent="-228600" algn="l" rtl="0" eaLnBrk="0" fontAlgn="base" hangingPunct="0">
        <a:lnSpc>
          <a:spcPct val="90000"/>
        </a:lnSpc>
        <a:spcBef>
          <a:spcPct val="15000"/>
        </a:spcBef>
        <a:spcAft>
          <a:spcPct val="15000"/>
        </a:spcAft>
        <a:buClr>
          <a:schemeClr val="tx2"/>
        </a:buClr>
        <a:buChar char="–"/>
        <a:defRPr sz="2000">
          <a:solidFill>
            <a:schemeClr val="tx1"/>
          </a:solidFill>
          <a:latin typeface="+mn-lt"/>
        </a:defRPr>
      </a:lvl3pPr>
      <a:lvl4pPr marL="1200150" indent="-171450" algn="l" rtl="0" eaLnBrk="0" fontAlgn="base" hangingPunct="0">
        <a:lnSpc>
          <a:spcPct val="85000"/>
        </a:lnSpc>
        <a:spcBef>
          <a:spcPct val="15000"/>
        </a:spcBef>
        <a:spcAft>
          <a:spcPct val="10000"/>
        </a:spcAft>
        <a:buClr>
          <a:schemeClr val="tx2"/>
        </a:buClr>
        <a:buChar char="–"/>
        <a:defRPr sz="2000">
          <a:solidFill>
            <a:schemeClr val="tx1"/>
          </a:solidFill>
          <a:latin typeface="+mn-lt"/>
        </a:defRPr>
      </a:lvl4pPr>
      <a:lvl5pPr marL="14859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5pPr>
      <a:lvl6pPr marL="19431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6pPr>
      <a:lvl7pPr marL="24003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7pPr>
      <a:lvl8pPr marL="28575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8pPr>
      <a:lvl9pPr marL="3314700" indent="-171450" algn="l" rtl="0" eaLnBrk="0" fontAlgn="base" hangingPunct="0">
        <a:lnSpc>
          <a:spcPct val="90000"/>
        </a:lnSpc>
        <a:spcBef>
          <a:spcPct val="15000"/>
        </a:spcBef>
        <a:spcAft>
          <a:spcPct val="1000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14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2.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jpeg"/><Relationship Id="rId3" Type="http://schemas.openxmlformats.org/officeDocument/2006/relationships/image" Target="../media/image85.png"/><Relationship Id="rId7" Type="http://schemas.openxmlformats.org/officeDocument/2006/relationships/image" Target="../media/image89.jpeg"/><Relationship Id="rId12" Type="http://schemas.openxmlformats.org/officeDocument/2006/relationships/image" Target="../media/image94.jpeg"/><Relationship Id="rId2" Type="http://schemas.openxmlformats.org/officeDocument/2006/relationships/notesSlide" Target="../notesSlides/notesSlide12.xml"/><Relationship Id="rId1" Type="http://schemas.openxmlformats.org/officeDocument/2006/relationships/slideLayout" Target="../slideLayouts/slideLayout148.xml"/><Relationship Id="rId6" Type="http://schemas.openxmlformats.org/officeDocument/2006/relationships/image" Target="../media/image88.png"/><Relationship Id="rId11" Type="http://schemas.openxmlformats.org/officeDocument/2006/relationships/image" Target="../media/image93.jpeg"/><Relationship Id="rId5" Type="http://schemas.openxmlformats.org/officeDocument/2006/relationships/image" Target="../media/image87.png"/><Relationship Id="rId10" Type="http://schemas.openxmlformats.org/officeDocument/2006/relationships/image" Target="../media/image92.jpeg"/><Relationship Id="rId4" Type="http://schemas.openxmlformats.org/officeDocument/2006/relationships/image" Target="../media/image86.png"/><Relationship Id="rId9" Type="http://schemas.openxmlformats.org/officeDocument/2006/relationships/image" Target="../media/image91.jpeg"/><Relationship Id="rId14" Type="http://schemas.openxmlformats.org/officeDocument/2006/relationships/image" Target="../media/image96.jpeg"/></Relationships>
</file>

<file path=ppt/slides/_rels/slide1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notesSlide" Target="../notesSlides/notesSlide13.xml"/><Relationship Id="rId1" Type="http://schemas.openxmlformats.org/officeDocument/2006/relationships/slideLayout" Target="../slideLayouts/slideLayout14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5.xml"/><Relationship Id="rId1" Type="http://schemas.openxmlformats.org/officeDocument/2006/relationships/slideLayout" Target="../slideLayouts/slideLayout148.xml"/><Relationship Id="rId4" Type="http://schemas.openxmlformats.org/officeDocument/2006/relationships/image" Target="../media/image109.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1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1.png"/><Relationship Id="rId7" Type="http://schemas.openxmlformats.org/officeDocument/2006/relationships/image" Target="../media/image114.png"/><Relationship Id="rId2" Type="http://schemas.openxmlformats.org/officeDocument/2006/relationships/notesSlide" Target="../notesSlides/notesSlide18.xml"/><Relationship Id="rId1" Type="http://schemas.openxmlformats.org/officeDocument/2006/relationships/slideLayout" Target="../slideLayouts/slideLayout167.xml"/><Relationship Id="rId6" Type="http://schemas.openxmlformats.org/officeDocument/2006/relationships/image" Target="../media/image77.png"/><Relationship Id="rId11" Type="http://schemas.openxmlformats.org/officeDocument/2006/relationships/image" Target="../media/image118.png"/><Relationship Id="rId5" Type="http://schemas.openxmlformats.org/officeDocument/2006/relationships/image" Target="../media/image113.png"/><Relationship Id="rId10" Type="http://schemas.openxmlformats.org/officeDocument/2006/relationships/image" Target="../media/image117.png"/><Relationship Id="rId4" Type="http://schemas.openxmlformats.org/officeDocument/2006/relationships/image" Target="../media/image112.png"/><Relationship Id="rId9" Type="http://schemas.openxmlformats.org/officeDocument/2006/relationships/image" Target="../media/image116.png"/></Relationships>
</file>

<file path=ppt/slides/_rels/slide1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19.xml"/><Relationship Id="rId1" Type="http://schemas.openxmlformats.org/officeDocument/2006/relationships/slideLayout" Target="../slideLayouts/slideLayout166.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7.xml"/></Relationships>
</file>

<file path=ppt/slides/_rels/slide20.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20.xml"/><Relationship Id="rId1" Type="http://schemas.openxmlformats.org/officeDocument/2006/relationships/slideLayout" Target="../slideLayouts/slideLayout16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1.xml"/><Relationship Id="rId1" Type="http://schemas.openxmlformats.org/officeDocument/2006/relationships/slideLayout" Target="../slideLayouts/slideLayout160.xml"/></Relationships>
</file>

<file path=ppt/slides/_rels/slide2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68.xml"/></Relationships>
</file>

<file path=ppt/slides/_rels/slide23.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47.png"/><Relationship Id="rId3" Type="http://schemas.openxmlformats.org/officeDocument/2006/relationships/image" Target="../media/image132.png"/><Relationship Id="rId21" Type="http://schemas.openxmlformats.org/officeDocument/2006/relationships/image" Target="../media/image150.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png"/><Relationship Id="rId2" Type="http://schemas.openxmlformats.org/officeDocument/2006/relationships/notesSlide" Target="../notesSlides/notesSlide22.xml"/><Relationship Id="rId16" Type="http://schemas.openxmlformats.org/officeDocument/2006/relationships/image" Target="../media/image145.png"/><Relationship Id="rId20" Type="http://schemas.openxmlformats.org/officeDocument/2006/relationships/image" Target="../media/image149.png"/><Relationship Id="rId1" Type="http://schemas.openxmlformats.org/officeDocument/2006/relationships/slideLayout" Target="../slideLayouts/slideLayout168.xml"/><Relationship Id="rId6" Type="http://schemas.openxmlformats.org/officeDocument/2006/relationships/image" Target="../media/image135.png"/><Relationship Id="rId11" Type="http://schemas.openxmlformats.org/officeDocument/2006/relationships/image" Target="../media/image140.png"/><Relationship Id="rId24" Type="http://schemas.openxmlformats.org/officeDocument/2006/relationships/image" Target="../media/image153.png"/><Relationship Id="rId5" Type="http://schemas.openxmlformats.org/officeDocument/2006/relationships/image" Target="../media/image134.png"/><Relationship Id="rId15" Type="http://schemas.openxmlformats.org/officeDocument/2006/relationships/image" Target="../media/image144.png"/><Relationship Id="rId23" Type="http://schemas.openxmlformats.org/officeDocument/2006/relationships/image" Target="../media/image152.png"/><Relationship Id="rId10" Type="http://schemas.openxmlformats.org/officeDocument/2006/relationships/image" Target="../media/image139.png"/><Relationship Id="rId19" Type="http://schemas.openxmlformats.org/officeDocument/2006/relationships/image" Target="../media/image148.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 Id="rId22" Type="http://schemas.openxmlformats.org/officeDocument/2006/relationships/image" Target="../media/image151.png"/></Relationships>
</file>

<file path=ppt/slides/_rels/slide24.xml.rels><?xml version="1.0" encoding="UTF-8" standalone="yes"?>
<Relationships xmlns="http://schemas.openxmlformats.org/package/2006/relationships"><Relationship Id="rId8" Type="http://schemas.openxmlformats.org/officeDocument/2006/relationships/image" Target="../media/image158.jpeg"/><Relationship Id="rId13" Type="http://schemas.openxmlformats.org/officeDocument/2006/relationships/image" Target="../media/image151.png"/><Relationship Id="rId3" Type="http://schemas.openxmlformats.org/officeDocument/2006/relationships/image" Target="../media/image139.png"/><Relationship Id="rId7" Type="http://schemas.openxmlformats.org/officeDocument/2006/relationships/image" Target="../media/image157.png"/><Relationship Id="rId12" Type="http://schemas.openxmlformats.org/officeDocument/2006/relationships/image" Target="../media/image161.png"/><Relationship Id="rId2" Type="http://schemas.openxmlformats.org/officeDocument/2006/relationships/notesSlide" Target="../notesSlides/notesSlide23.xml"/><Relationship Id="rId1" Type="http://schemas.openxmlformats.org/officeDocument/2006/relationships/slideLayout" Target="../slideLayouts/slideLayout168.xml"/><Relationship Id="rId6" Type="http://schemas.openxmlformats.org/officeDocument/2006/relationships/image" Target="../media/image156.jpeg"/><Relationship Id="rId11" Type="http://schemas.openxmlformats.org/officeDocument/2006/relationships/image" Target="../media/image160.png"/><Relationship Id="rId5" Type="http://schemas.openxmlformats.org/officeDocument/2006/relationships/image" Target="../media/image155.png"/><Relationship Id="rId15" Type="http://schemas.openxmlformats.org/officeDocument/2006/relationships/image" Target="../media/image153.png"/><Relationship Id="rId10" Type="http://schemas.openxmlformats.org/officeDocument/2006/relationships/image" Target="../media/image159.png"/><Relationship Id="rId4" Type="http://schemas.openxmlformats.org/officeDocument/2006/relationships/image" Target="../media/image154.png"/><Relationship Id="rId9" Type="http://schemas.openxmlformats.org/officeDocument/2006/relationships/hyperlink" Target="http://upload.wikimedia.org/wikipedia/en/2/23/MS_Word_2007.png" TargetMode="External"/><Relationship Id="rId14" Type="http://schemas.openxmlformats.org/officeDocument/2006/relationships/image" Target="../media/image152.png"/></Relationships>
</file>

<file path=ppt/slides/_rels/slide2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4.xml"/><Relationship Id="rId1" Type="http://schemas.openxmlformats.org/officeDocument/2006/relationships/slideLayout" Target="../slideLayouts/slideLayout147.xml"/></Relationships>
</file>

<file path=ppt/slides/_rels/slide26.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4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4.png"/><Relationship Id="rId4" Type="http://schemas.openxmlformats.org/officeDocument/2006/relationships/diagramLayout" Target="../diagrams/layout1.xml"/><Relationship Id="rId9" Type="http://schemas.openxmlformats.org/officeDocument/2006/relationships/image" Target="../media/image163.png"/></Relationships>
</file>

<file path=ppt/slides/_rels/slide2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26.xml"/><Relationship Id="rId1" Type="http://schemas.openxmlformats.org/officeDocument/2006/relationships/slideLayout" Target="../slideLayouts/slideLayout1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9.xml"/></Relationships>
</file>

<file path=ppt/slides/_rels/slide3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2.xml"/><Relationship Id="rId1" Type="http://schemas.openxmlformats.org/officeDocument/2006/relationships/slideLayout" Target="../slideLayouts/slideLayout148.xml"/><Relationship Id="rId5" Type="http://schemas.openxmlformats.org/officeDocument/2006/relationships/image" Target="../media/image168.png"/><Relationship Id="rId4" Type="http://schemas.openxmlformats.org/officeDocument/2006/relationships/image" Target="../media/image167.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4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4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4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47.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user/Desktop2020Blog" TargetMode="External"/><Relationship Id="rId2" Type="http://schemas.openxmlformats.org/officeDocument/2006/relationships/image" Target="../media/image169.jpeg"/><Relationship Id="rId1" Type="http://schemas.openxmlformats.org/officeDocument/2006/relationships/slideLayout" Target="../slideLayouts/slideLayout170.xml"/></Relationships>
</file>

<file path=ppt/slides/_rels/slide3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7.xml"/><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tiff"/><Relationship Id="rId2" Type="http://schemas.openxmlformats.org/officeDocument/2006/relationships/notesSlide" Target="../notesSlides/notesSlide4.xml"/><Relationship Id="rId1" Type="http://schemas.openxmlformats.org/officeDocument/2006/relationships/slideLayout" Target="../slideLayouts/slideLayout16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4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8.xml"/><Relationship Id="rId1" Type="http://schemas.openxmlformats.org/officeDocument/2006/relationships/slideLayout" Target="../slideLayouts/slideLayout147.xml"/></Relationships>
</file>

<file path=ppt/slides/_rels/slide41.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notesSlide" Target="../notesSlides/notesSlide39.xml"/><Relationship Id="rId1" Type="http://schemas.openxmlformats.org/officeDocument/2006/relationships/slideLayout" Target="../slideLayouts/slideLayout167.xml"/><Relationship Id="rId6" Type="http://schemas.openxmlformats.org/officeDocument/2006/relationships/image" Target="../media/image173.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41.xml"/><Relationship Id="rId1" Type="http://schemas.openxmlformats.org/officeDocument/2006/relationships/slideLayout" Target="../slideLayouts/slideLayout149.xml"/><Relationship Id="rId5" Type="http://schemas.openxmlformats.org/officeDocument/2006/relationships/image" Target="../media/image180.png"/><Relationship Id="rId4" Type="http://schemas.openxmlformats.org/officeDocument/2006/relationships/image" Target="../media/image179.png"/></Relationships>
</file>

<file path=ppt/slides/_rels/slide44.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42.xml"/><Relationship Id="rId1" Type="http://schemas.openxmlformats.org/officeDocument/2006/relationships/slideLayout" Target="../slideLayouts/slideLayout148.xml"/><Relationship Id="rId5" Type="http://schemas.openxmlformats.org/officeDocument/2006/relationships/image" Target="../media/image183.png"/><Relationship Id="rId4" Type="http://schemas.openxmlformats.org/officeDocument/2006/relationships/image" Target="../media/image182.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4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44.xml"/><Relationship Id="rId1" Type="http://schemas.openxmlformats.org/officeDocument/2006/relationships/slideLayout" Target="../slideLayouts/slideLayout148.xml"/></Relationships>
</file>

<file path=ppt/slides/_rels/slide47.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45.xml"/><Relationship Id="rId1" Type="http://schemas.openxmlformats.org/officeDocument/2006/relationships/slideLayout" Target="../slideLayouts/slideLayout148.xml"/><Relationship Id="rId5" Type="http://schemas.openxmlformats.org/officeDocument/2006/relationships/image" Target="../media/image186.png"/><Relationship Id="rId4" Type="http://schemas.openxmlformats.org/officeDocument/2006/relationships/image" Target="../media/image185.png"/></Relationships>
</file>

<file path=ppt/slides/_rels/slide48.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64.png"/><Relationship Id="rId7" Type="http://schemas.openxmlformats.org/officeDocument/2006/relationships/image" Target="../media/image187.png"/><Relationship Id="rId2" Type="http://schemas.openxmlformats.org/officeDocument/2006/relationships/notesSlide" Target="../notesSlides/notesSlide46.xml"/><Relationship Id="rId1" Type="http://schemas.openxmlformats.org/officeDocument/2006/relationships/slideLayout" Target="../slideLayouts/slideLayout16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3.xml"/></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5.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148.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7.xml"/></Relationships>
</file>

<file path=ppt/slides/_rels/slide51.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49.xml"/><Relationship Id="rId1" Type="http://schemas.openxmlformats.org/officeDocument/2006/relationships/slideLayout" Target="../slideLayouts/slideLayout188.xml"/><Relationship Id="rId4" Type="http://schemas.openxmlformats.org/officeDocument/2006/relationships/image" Target="../media/image19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5.xml"/></Relationships>
</file>

<file path=ppt/slides/_rels/slide5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2.xml"/><Relationship Id="rId1" Type="http://schemas.openxmlformats.org/officeDocument/2006/relationships/slideLayout" Target="../slideLayouts/slideLayout186.xml"/><Relationship Id="rId4" Type="http://schemas.openxmlformats.org/officeDocument/2006/relationships/image" Target="../media/image191.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151.xml"/><Relationship Id="rId5" Type="http://schemas.openxmlformats.org/officeDocument/2006/relationships/image" Target="../media/image77.png"/><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147.xml"/><Relationship Id="rId5" Type="http://schemas.openxmlformats.org/officeDocument/2006/relationships/image" Target="../media/image80.png"/><Relationship Id="rId4" Type="http://schemas.openxmlformats.org/officeDocument/2006/relationships/image" Target="../media/image79.png"/></Relationships>
</file>

<file path=ppt/slides/_rels/slide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147.xml"/><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5"/>
          <p:cNvSpPr txBox="1">
            <a:spLocks noChangeArrowheads="1"/>
          </p:cNvSpPr>
          <p:nvPr/>
        </p:nvSpPr>
        <p:spPr bwMode="auto">
          <a:xfrm>
            <a:off x="642938" y="1295408"/>
            <a:ext cx="6383158" cy="1200329"/>
          </a:xfrm>
          <a:prstGeom prst="rect">
            <a:avLst/>
          </a:prstGeom>
          <a:noFill/>
          <a:ln w="9525">
            <a:noFill/>
            <a:miter lim="800000"/>
            <a:headEnd/>
            <a:tailEnd/>
          </a:ln>
        </p:spPr>
        <p:txBody>
          <a:bodyPr wrap="none">
            <a:spAutoFit/>
          </a:bodyPr>
          <a:lstStyle/>
          <a:p>
            <a:pPr defTabSz="914400"/>
            <a:r>
              <a:rPr lang="en-US" sz="3600" dirty="0" smtClean="0"/>
              <a:t>Citrix &amp; Microsoft:</a:t>
            </a:r>
          </a:p>
          <a:p>
            <a:pPr defTabSz="914400"/>
            <a:r>
              <a:rPr lang="en-US" sz="3600" dirty="0" smtClean="0"/>
              <a:t>Partner to Win in Virtualization</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oosely coupled"/>
          <p:cNvSpPr txBox="1"/>
          <p:nvPr/>
        </p:nvSpPr>
        <p:spPr>
          <a:xfrm>
            <a:off x="1325830" y="632286"/>
            <a:ext cx="3238170"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effectLst/>
                <a:uLnTx/>
                <a:uFillTx/>
                <a:latin typeface="Arial"/>
              </a:rPr>
              <a:t>Virtualized &amp; Isolated Desktop Components</a:t>
            </a:r>
          </a:p>
        </p:txBody>
      </p:sp>
      <p:grpSp>
        <p:nvGrpSpPr>
          <p:cNvPr id="2" name="Single instances"/>
          <p:cNvGrpSpPr/>
          <p:nvPr/>
        </p:nvGrpSpPr>
        <p:grpSpPr>
          <a:xfrm>
            <a:off x="8663443" y="2001627"/>
            <a:ext cx="2733852" cy="3103753"/>
            <a:chOff x="8669539" y="1995531"/>
            <a:chExt cx="2733852" cy="3103753"/>
          </a:xfrm>
        </p:grpSpPr>
        <p:cxnSp>
          <p:nvCxnSpPr>
            <p:cNvPr id="41" name="Straight Connector 40"/>
            <p:cNvCxnSpPr/>
            <p:nvPr/>
          </p:nvCxnSpPr>
          <p:spPr>
            <a:xfrm flipV="1">
              <a:off x="8669539" y="2999407"/>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42" name="Straight Connector 41"/>
            <p:cNvCxnSpPr/>
            <p:nvPr/>
          </p:nvCxnSpPr>
          <p:spPr>
            <a:xfrm flipV="1">
              <a:off x="8669539" y="4074288"/>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grpSp>
          <p:nvGrpSpPr>
            <p:cNvPr id="3" name="Apps (big)"/>
            <p:cNvGrpSpPr>
              <a:grpSpLocks/>
            </p:cNvGrpSpPr>
            <p:nvPr/>
          </p:nvGrpSpPr>
          <p:grpSpPr bwMode="auto">
            <a:xfrm>
              <a:off x="8807635" y="3090208"/>
              <a:ext cx="2578817" cy="914400"/>
              <a:chOff x="8775865" y="3118414"/>
              <a:chExt cx="1556257" cy="646546"/>
            </a:xfrm>
          </p:grpSpPr>
          <p:sp>
            <p:nvSpPr>
              <p:cNvPr id="50" name="Rounded Rectangle 148"/>
              <p:cNvSpPr>
                <a:spLocks noChangeArrowheads="1"/>
              </p:cNvSpPr>
              <p:nvPr/>
            </p:nvSpPr>
            <p:spPr bwMode="auto">
              <a:xfrm>
                <a:off x="8775865" y="3118414"/>
                <a:ext cx="1556257" cy="646546"/>
              </a:xfrm>
              <a:prstGeom prst="roundRect">
                <a:avLst>
                  <a:gd name="adj" fmla="val 9167"/>
                </a:avLst>
              </a:prstGeom>
              <a:gradFill rotWithShape="1">
                <a:gsLst>
                  <a:gs pos="0">
                    <a:srgbClr xmlns:mc="http://schemas.openxmlformats.org/markup-compatibility/2006" xmlns:a14="http://schemas.microsoft.com/office/drawing/2010/main" val="CE8E00" mc:Ignorable="">
                      <a:lumMod val="60000"/>
                      <a:lumOff val="40000"/>
                    </a:srgbClr>
                  </a:gs>
                  <a:gs pos="50000">
                    <a:srgbClr xmlns:mc="http://schemas.openxmlformats.org/markup-compatibility/2006" xmlns:a14="http://schemas.microsoft.com/office/drawing/2010/main" val="CE8E00" mc:Ignorable=""/>
                  </a:gs>
                  <a:gs pos="51000">
                    <a:srgbClr xmlns:mc="http://schemas.openxmlformats.org/markup-compatibility/2006" xmlns:a14="http://schemas.microsoft.com/office/drawing/2010/main" val="CE8E00" mc:Ignorable="">
                      <a:lumMod val="75000"/>
                    </a:srgbClr>
                  </a:gs>
                  <a:gs pos="100000">
                    <a:srgbClr xmlns:mc="http://schemas.openxmlformats.org/markup-compatibility/2006" xmlns:a14="http://schemas.microsoft.com/office/drawing/2010/main" val="CE8E00" mc:Ignorable="">
                      <a:lumMod val="50000"/>
                    </a:srgbClr>
                  </a:gs>
                </a:gsLst>
                <a:lin ang="5400000" scaled="0"/>
              </a:gradFill>
              <a:ln w="25400" cap="flat" cmpd="sng" algn="ctr">
                <a:solidFill>
                  <a:srgbClr xmlns:mc="http://schemas.openxmlformats.org/markup-compatibility/2006" xmlns:a14="http://schemas.microsoft.com/office/drawing/2010/main" val="CE8E0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pitchFamily="34" charset="0"/>
                  <a:ea typeface="+mn-ea"/>
                  <a:cs typeface="Arial" charset="0"/>
                  <a:sym typeface="Gill Sans"/>
                </a:endParaRPr>
              </a:p>
            </p:txBody>
          </p:sp>
          <p:sp>
            <p:nvSpPr>
              <p:cNvPr id="51" name="TextBox 149"/>
              <p:cNvSpPr txBox="1">
                <a:spLocks noChangeArrowheads="1"/>
              </p:cNvSpPr>
              <p:nvPr/>
            </p:nvSpPr>
            <p:spPr bwMode="auto">
              <a:xfrm>
                <a:off x="8826277" y="3318890"/>
                <a:ext cx="1453836" cy="194526"/>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Apps</a:t>
                </a:r>
              </a:p>
            </p:txBody>
          </p:sp>
        </p:grpSp>
        <p:grpSp>
          <p:nvGrpSpPr>
            <p:cNvPr id="4" name="Profile (big)"/>
            <p:cNvGrpSpPr>
              <a:grpSpLocks/>
            </p:cNvGrpSpPr>
            <p:nvPr/>
          </p:nvGrpSpPr>
          <p:grpSpPr bwMode="auto">
            <a:xfrm>
              <a:off x="8807638" y="1995531"/>
              <a:ext cx="2578820" cy="914400"/>
              <a:chOff x="8775871" y="2377549"/>
              <a:chExt cx="1556258" cy="644679"/>
            </a:xfrm>
          </p:grpSpPr>
          <p:sp>
            <p:nvSpPr>
              <p:cNvPr id="48" name="Rounded Rectangle 155"/>
              <p:cNvSpPr>
                <a:spLocks noChangeArrowheads="1"/>
              </p:cNvSpPr>
              <p:nvPr/>
            </p:nvSpPr>
            <p:spPr bwMode="auto">
              <a:xfrm>
                <a:off x="8775871" y="2377549"/>
                <a:ext cx="1556258" cy="644679"/>
              </a:xfrm>
              <a:prstGeom prst="roundRect">
                <a:avLst>
                  <a:gd name="adj" fmla="val 9167"/>
                </a:avLst>
              </a:prstGeom>
              <a:gradFill rotWithShape="1">
                <a:gsLst>
                  <a:gs pos="1000">
                    <a:srgbClr xmlns:mc="http://schemas.openxmlformats.org/markup-compatibility/2006" xmlns:a14="http://schemas.microsoft.com/office/drawing/2010/main" val="FFFFFF" mc:Ignorable="">
                      <a:lumMod val="75000"/>
                    </a:srgbClr>
                  </a:gs>
                  <a:gs pos="50000">
                    <a:srgbClr xmlns:mc="http://schemas.openxmlformats.org/markup-compatibility/2006" xmlns:a14="http://schemas.microsoft.com/office/drawing/2010/main" val="3E4554" mc:Ignorable=""/>
                  </a:gs>
                  <a:gs pos="51000">
                    <a:srgbClr xmlns:mc="http://schemas.openxmlformats.org/markup-compatibility/2006" xmlns:a14="http://schemas.microsoft.com/office/drawing/2010/main" val="3E4554" mc:Ignorable="">
                      <a:lumMod val="75000"/>
                    </a:srgbClr>
                  </a:gs>
                  <a:gs pos="100000">
                    <a:srgbClr xmlns:mc="http://schemas.openxmlformats.org/markup-compatibility/2006" xmlns:a14="http://schemas.microsoft.com/office/drawing/2010/main" val="3E4554" mc:Ignorable="">
                      <a:lumMod val="50000"/>
                    </a:srgbClr>
                  </a:gs>
                </a:gsLst>
                <a:lin ang="5400000" scaled="0"/>
              </a:gradFill>
              <a:ln w="25400" cap="flat" cmpd="sng" algn="ctr">
                <a:solidFill>
                  <a:srgbClr xmlns:mc="http://schemas.openxmlformats.org/markup-compatibility/2006" xmlns:a14="http://schemas.microsoft.com/office/drawing/2010/main" val="3E4554"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49" name="TextBox 156"/>
              <p:cNvSpPr txBox="1">
                <a:spLocks noChangeArrowheads="1"/>
              </p:cNvSpPr>
              <p:nvPr/>
            </p:nvSpPr>
            <p:spPr bwMode="auto">
              <a:xfrm>
                <a:off x="8801949" y="2602507"/>
                <a:ext cx="1504864"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User Profile</a:t>
                </a:r>
                <a:endParaRPr kumimoji="0" lang="en-US" sz="2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grpSp>
        <p:grpSp>
          <p:nvGrpSpPr>
            <p:cNvPr id="5" name="Desktop (big)"/>
            <p:cNvGrpSpPr>
              <a:grpSpLocks/>
            </p:cNvGrpSpPr>
            <p:nvPr/>
          </p:nvGrpSpPr>
          <p:grpSpPr bwMode="auto">
            <a:xfrm>
              <a:off x="8813882" y="4184884"/>
              <a:ext cx="2578817" cy="914400"/>
              <a:chOff x="8775865" y="3780195"/>
              <a:chExt cx="1556257" cy="644680"/>
            </a:xfrm>
          </p:grpSpPr>
          <p:sp>
            <p:nvSpPr>
              <p:cNvPr id="46" name="Rounded Rectangle 163"/>
              <p:cNvSpPr>
                <a:spLocks noChangeArrowheads="1"/>
              </p:cNvSpPr>
              <p:nvPr/>
            </p:nvSpPr>
            <p:spPr bwMode="auto">
              <a:xfrm>
                <a:off x="8775865" y="3780195"/>
                <a:ext cx="1556257" cy="644680"/>
              </a:xfrm>
              <a:prstGeom prst="roundRect">
                <a:avLst>
                  <a:gd name="adj" fmla="val 9167"/>
                </a:avLst>
              </a:prstGeom>
              <a:gradFill rotWithShape="1">
                <a:gsLst>
                  <a:gs pos="0">
                    <a:srgbClr xmlns:mc="http://schemas.openxmlformats.org/markup-compatibility/2006" xmlns:a14="http://schemas.microsoft.com/office/drawing/2010/main" val="0175B0" mc:Ignorable="">
                      <a:lumMod val="60000"/>
                      <a:lumOff val="40000"/>
                    </a:srgbClr>
                  </a:gs>
                  <a:gs pos="50000">
                    <a:srgbClr xmlns:mc="http://schemas.openxmlformats.org/markup-compatibility/2006" xmlns:a14="http://schemas.microsoft.com/office/drawing/2010/main" val="0175B0" mc:Ignorable=""/>
                  </a:gs>
                  <a:gs pos="51000">
                    <a:srgbClr xmlns:mc="http://schemas.openxmlformats.org/markup-compatibility/2006" xmlns:a14="http://schemas.microsoft.com/office/drawing/2010/main" val="0040A8" mc:Ignorable=""/>
                  </a:gs>
                  <a:gs pos="100000">
                    <a:srgbClr xmlns:mc="http://schemas.openxmlformats.org/markup-compatibility/2006" xmlns:a14="http://schemas.microsoft.com/office/drawing/2010/main" val="0040A8" mc:Ignorable="">
                      <a:lumMod val="75000"/>
                    </a:srgbClr>
                  </a:gs>
                </a:gsLst>
                <a:lin ang="5400000" scaled="0"/>
              </a:gra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pitchFamily="34" charset="0"/>
                  <a:ea typeface="+mn-ea"/>
                  <a:cs typeface="Arial" charset="0"/>
                  <a:sym typeface="Gill Sans"/>
                </a:endParaRPr>
              </a:p>
            </p:txBody>
          </p:sp>
          <p:sp>
            <p:nvSpPr>
              <p:cNvPr id="47" name="TextBox 164"/>
              <p:cNvSpPr txBox="1">
                <a:spLocks noChangeArrowheads="1"/>
              </p:cNvSpPr>
              <p:nvPr/>
            </p:nvSpPr>
            <p:spPr bwMode="auto">
              <a:xfrm>
                <a:off x="8795866" y="3994949"/>
                <a:ext cx="1514667"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Desktop OS</a:t>
                </a:r>
                <a:endParaRPr kumimoji="0" lang="en-US" sz="2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grpSp>
      </p:grpSp>
      <p:sp>
        <p:nvSpPr>
          <p:cNvPr id="52" name="AutoShape 39"/>
          <p:cNvSpPr>
            <a:spLocks noChangeArrowheads="1"/>
          </p:cNvSpPr>
          <p:nvPr/>
        </p:nvSpPr>
        <p:spPr bwMode="auto">
          <a:xfrm>
            <a:off x="1881051" y="4811940"/>
            <a:ext cx="2158138" cy="617680"/>
          </a:xfrm>
          <a:prstGeom prst="roundRect">
            <a:avLst>
              <a:gd name="adj" fmla="val 16667"/>
            </a:avLst>
          </a:prstGeom>
          <a:solidFill>
            <a:srgbClr xmlns:mc="http://schemas.openxmlformats.org/markup-compatibility/2006" xmlns:a14="http://schemas.microsoft.com/office/drawing/2010/main" val="080808" mc:Ignorable=""/>
          </a:soli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Client</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53" name="AutoShape 39"/>
          <p:cNvSpPr>
            <a:spLocks noChangeArrowheads="1"/>
          </p:cNvSpPr>
          <p:nvPr/>
        </p:nvSpPr>
        <p:spPr bwMode="auto">
          <a:xfrm>
            <a:off x="1881051" y="2132302"/>
            <a:ext cx="2158138" cy="617680"/>
          </a:xfrm>
          <a:prstGeom prst="roundRect">
            <a:avLst>
              <a:gd name="adj" fmla="val 16667"/>
            </a:avLst>
          </a:prstGeom>
          <a:solidFill>
            <a:srgbClr xmlns:mc="http://schemas.openxmlformats.org/markup-compatibility/2006" xmlns:a14="http://schemas.microsoft.com/office/drawing/2010/main" val="080808" mc:Ignorable=""/>
          </a:soli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User</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grpSp>
        <p:nvGrpSpPr>
          <p:cNvPr id="6" name="Single instances"/>
          <p:cNvGrpSpPr/>
          <p:nvPr/>
        </p:nvGrpSpPr>
        <p:grpSpPr>
          <a:xfrm>
            <a:off x="8669539" y="1995531"/>
            <a:ext cx="2733852" cy="3103753"/>
            <a:chOff x="8669539" y="1995531"/>
            <a:chExt cx="2733852" cy="3103753"/>
          </a:xfrm>
        </p:grpSpPr>
        <p:cxnSp>
          <p:nvCxnSpPr>
            <p:cNvPr id="55" name="Straight Connector 54"/>
            <p:cNvCxnSpPr/>
            <p:nvPr/>
          </p:nvCxnSpPr>
          <p:spPr>
            <a:xfrm flipV="1">
              <a:off x="8669539" y="2999407"/>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56" name="Straight Connector 5"/>
            <p:cNvCxnSpPr/>
            <p:nvPr/>
          </p:nvCxnSpPr>
          <p:spPr>
            <a:xfrm flipV="1">
              <a:off x="8669539" y="4074288"/>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grpSp>
          <p:nvGrpSpPr>
            <p:cNvPr id="7" name="Apps (big)"/>
            <p:cNvGrpSpPr>
              <a:grpSpLocks/>
            </p:cNvGrpSpPr>
            <p:nvPr/>
          </p:nvGrpSpPr>
          <p:grpSpPr bwMode="auto">
            <a:xfrm>
              <a:off x="8807635" y="3090208"/>
              <a:ext cx="2578817" cy="914400"/>
              <a:chOff x="8775865" y="3118414"/>
              <a:chExt cx="1556257" cy="646546"/>
            </a:xfrm>
          </p:grpSpPr>
          <p:sp>
            <p:nvSpPr>
              <p:cNvPr id="64" name="Rounded Rectangle 148"/>
              <p:cNvSpPr>
                <a:spLocks noChangeArrowheads="1"/>
              </p:cNvSpPr>
              <p:nvPr/>
            </p:nvSpPr>
            <p:spPr bwMode="auto">
              <a:xfrm>
                <a:off x="8775865" y="3118414"/>
                <a:ext cx="1556257" cy="646546"/>
              </a:xfrm>
              <a:prstGeom prst="roundRect">
                <a:avLst>
                  <a:gd name="adj" fmla="val 9167"/>
                </a:avLst>
              </a:prstGeom>
              <a:gradFill rotWithShape="1">
                <a:gsLst>
                  <a:gs pos="0">
                    <a:srgbClr xmlns:mc="http://schemas.openxmlformats.org/markup-compatibility/2006" xmlns:a14="http://schemas.microsoft.com/office/drawing/2010/main" val="CE8E00" mc:Ignorable="">
                      <a:lumMod val="60000"/>
                      <a:lumOff val="40000"/>
                    </a:srgbClr>
                  </a:gs>
                  <a:gs pos="50000">
                    <a:srgbClr xmlns:mc="http://schemas.openxmlformats.org/markup-compatibility/2006" xmlns:a14="http://schemas.microsoft.com/office/drawing/2010/main" val="CE8E00" mc:Ignorable=""/>
                  </a:gs>
                  <a:gs pos="51000">
                    <a:srgbClr xmlns:mc="http://schemas.openxmlformats.org/markup-compatibility/2006" xmlns:a14="http://schemas.microsoft.com/office/drawing/2010/main" val="CE8E00" mc:Ignorable="">
                      <a:lumMod val="75000"/>
                    </a:srgbClr>
                  </a:gs>
                  <a:gs pos="100000">
                    <a:srgbClr xmlns:mc="http://schemas.openxmlformats.org/markup-compatibility/2006" xmlns:a14="http://schemas.microsoft.com/office/drawing/2010/main" val="CE8E00" mc:Ignorable="">
                      <a:lumMod val="50000"/>
                    </a:srgbClr>
                  </a:gs>
                </a:gsLst>
                <a:lin ang="5400000" scaled="0"/>
              </a:gradFill>
              <a:ln w="25400" cap="flat" cmpd="sng" algn="ctr">
                <a:solidFill>
                  <a:srgbClr xmlns:mc="http://schemas.openxmlformats.org/markup-compatibility/2006" xmlns:a14="http://schemas.microsoft.com/office/drawing/2010/main" val="CE8E0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pitchFamily="34" charset="0"/>
                  <a:ea typeface="+mn-ea"/>
                  <a:cs typeface="Arial" charset="0"/>
                  <a:sym typeface="Gill Sans"/>
                </a:endParaRPr>
              </a:p>
            </p:txBody>
          </p:sp>
          <p:sp>
            <p:nvSpPr>
              <p:cNvPr id="65" name="TextBox 149"/>
              <p:cNvSpPr txBox="1">
                <a:spLocks noChangeArrowheads="1"/>
              </p:cNvSpPr>
              <p:nvPr/>
            </p:nvSpPr>
            <p:spPr bwMode="auto">
              <a:xfrm>
                <a:off x="8826277" y="3318890"/>
                <a:ext cx="1453836" cy="194526"/>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Apps</a:t>
                </a:r>
              </a:p>
            </p:txBody>
          </p:sp>
        </p:grpSp>
        <p:grpSp>
          <p:nvGrpSpPr>
            <p:cNvPr id="8" name="Profile (big)"/>
            <p:cNvGrpSpPr>
              <a:grpSpLocks/>
            </p:cNvGrpSpPr>
            <p:nvPr/>
          </p:nvGrpSpPr>
          <p:grpSpPr bwMode="auto">
            <a:xfrm>
              <a:off x="8807638" y="1995531"/>
              <a:ext cx="2578820" cy="914400"/>
              <a:chOff x="8775871" y="2377549"/>
              <a:chExt cx="1556258" cy="644679"/>
            </a:xfrm>
          </p:grpSpPr>
          <p:sp>
            <p:nvSpPr>
              <p:cNvPr id="62" name="Rounded Rectangle 155"/>
              <p:cNvSpPr>
                <a:spLocks noChangeArrowheads="1"/>
              </p:cNvSpPr>
              <p:nvPr/>
            </p:nvSpPr>
            <p:spPr bwMode="auto">
              <a:xfrm>
                <a:off x="8775871" y="2377549"/>
                <a:ext cx="1556258" cy="644679"/>
              </a:xfrm>
              <a:prstGeom prst="roundRect">
                <a:avLst>
                  <a:gd name="adj" fmla="val 9167"/>
                </a:avLst>
              </a:prstGeom>
              <a:gradFill rotWithShape="1">
                <a:gsLst>
                  <a:gs pos="1000">
                    <a:srgbClr xmlns:mc="http://schemas.openxmlformats.org/markup-compatibility/2006" xmlns:a14="http://schemas.microsoft.com/office/drawing/2010/main" val="FFFFFF" mc:Ignorable="">
                      <a:lumMod val="75000"/>
                    </a:srgbClr>
                  </a:gs>
                  <a:gs pos="50000">
                    <a:srgbClr xmlns:mc="http://schemas.openxmlformats.org/markup-compatibility/2006" xmlns:a14="http://schemas.microsoft.com/office/drawing/2010/main" val="3E4554" mc:Ignorable=""/>
                  </a:gs>
                  <a:gs pos="51000">
                    <a:srgbClr xmlns:mc="http://schemas.openxmlformats.org/markup-compatibility/2006" xmlns:a14="http://schemas.microsoft.com/office/drawing/2010/main" val="3E4554" mc:Ignorable="">
                      <a:lumMod val="75000"/>
                    </a:srgbClr>
                  </a:gs>
                  <a:gs pos="100000">
                    <a:srgbClr xmlns:mc="http://schemas.openxmlformats.org/markup-compatibility/2006" xmlns:a14="http://schemas.microsoft.com/office/drawing/2010/main" val="3E4554" mc:Ignorable="">
                      <a:lumMod val="50000"/>
                    </a:srgbClr>
                  </a:gs>
                </a:gsLst>
                <a:lin ang="5400000" scaled="0"/>
              </a:gradFill>
              <a:ln w="25400" cap="flat" cmpd="sng" algn="ctr">
                <a:solidFill>
                  <a:srgbClr xmlns:mc="http://schemas.openxmlformats.org/markup-compatibility/2006" xmlns:a14="http://schemas.microsoft.com/office/drawing/2010/main" val="3E4554"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63" name="TextBox 156"/>
              <p:cNvSpPr txBox="1">
                <a:spLocks noChangeArrowheads="1"/>
              </p:cNvSpPr>
              <p:nvPr/>
            </p:nvSpPr>
            <p:spPr bwMode="auto">
              <a:xfrm>
                <a:off x="8801949" y="2602507"/>
                <a:ext cx="1504864"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User Profile</a:t>
                </a:r>
                <a:endParaRPr kumimoji="0" lang="en-US" sz="2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grpSp>
        <p:grpSp>
          <p:nvGrpSpPr>
            <p:cNvPr id="9" name="Desktop (big)"/>
            <p:cNvGrpSpPr>
              <a:grpSpLocks/>
            </p:cNvGrpSpPr>
            <p:nvPr/>
          </p:nvGrpSpPr>
          <p:grpSpPr bwMode="auto">
            <a:xfrm>
              <a:off x="8813882" y="4184884"/>
              <a:ext cx="2578817" cy="914400"/>
              <a:chOff x="8775865" y="3780195"/>
              <a:chExt cx="1556257" cy="644680"/>
            </a:xfrm>
          </p:grpSpPr>
          <p:sp>
            <p:nvSpPr>
              <p:cNvPr id="60" name="Rounded Rectangle 163"/>
              <p:cNvSpPr>
                <a:spLocks noChangeArrowheads="1"/>
              </p:cNvSpPr>
              <p:nvPr/>
            </p:nvSpPr>
            <p:spPr bwMode="auto">
              <a:xfrm>
                <a:off x="8775865" y="3780195"/>
                <a:ext cx="1556257" cy="644680"/>
              </a:xfrm>
              <a:prstGeom prst="roundRect">
                <a:avLst>
                  <a:gd name="adj" fmla="val 9167"/>
                </a:avLst>
              </a:prstGeom>
              <a:gradFill rotWithShape="1">
                <a:gsLst>
                  <a:gs pos="0">
                    <a:srgbClr xmlns:mc="http://schemas.openxmlformats.org/markup-compatibility/2006" xmlns:a14="http://schemas.microsoft.com/office/drawing/2010/main" val="0175B0" mc:Ignorable="">
                      <a:lumMod val="60000"/>
                      <a:lumOff val="40000"/>
                    </a:srgbClr>
                  </a:gs>
                  <a:gs pos="50000">
                    <a:srgbClr xmlns:mc="http://schemas.openxmlformats.org/markup-compatibility/2006" xmlns:a14="http://schemas.microsoft.com/office/drawing/2010/main" val="0175B0" mc:Ignorable=""/>
                  </a:gs>
                  <a:gs pos="51000">
                    <a:srgbClr xmlns:mc="http://schemas.openxmlformats.org/markup-compatibility/2006" xmlns:a14="http://schemas.microsoft.com/office/drawing/2010/main" val="0040A8" mc:Ignorable=""/>
                  </a:gs>
                  <a:gs pos="100000">
                    <a:srgbClr xmlns:mc="http://schemas.openxmlformats.org/markup-compatibility/2006" xmlns:a14="http://schemas.microsoft.com/office/drawing/2010/main" val="0040A8" mc:Ignorable="">
                      <a:lumMod val="75000"/>
                    </a:srgbClr>
                  </a:gs>
                </a:gsLst>
                <a:lin ang="5400000" scaled="0"/>
              </a:gra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pitchFamily="34" charset="0"/>
                  <a:ea typeface="+mn-ea"/>
                  <a:cs typeface="Arial" charset="0"/>
                  <a:sym typeface="Gill Sans"/>
                </a:endParaRPr>
              </a:p>
            </p:txBody>
          </p:sp>
          <p:sp>
            <p:nvSpPr>
              <p:cNvPr id="61" name="TextBox 164"/>
              <p:cNvSpPr txBox="1">
                <a:spLocks noChangeArrowheads="1"/>
              </p:cNvSpPr>
              <p:nvPr/>
            </p:nvSpPr>
            <p:spPr bwMode="auto">
              <a:xfrm>
                <a:off x="8795866" y="3994949"/>
                <a:ext cx="1514667"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Desktop OS</a:t>
                </a:r>
                <a:endParaRPr kumimoji="0" lang="en-US" sz="2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grpSp>
      </p:grpSp>
      <p:sp>
        <p:nvSpPr>
          <p:cNvPr id="66" name="Client"/>
          <p:cNvSpPr>
            <a:spLocks noChangeArrowheads="1"/>
          </p:cNvSpPr>
          <p:nvPr/>
        </p:nvSpPr>
        <p:spPr bwMode="auto">
          <a:xfrm>
            <a:off x="1881051" y="4991746"/>
            <a:ext cx="2158138" cy="617680"/>
          </a:xfrm>
          <a:prstGeom prst="roundRect">
            <a:avLst>
              <a:gd name="adj" fmla="val 16667"/>
            </a:avLst>
          </a:prstGeom>
          <a:solidFill>
            <a:srgbClr xmlns:mc="http://schemas.openxmlformats.org/markup-compatibility/2006" xmlns:a14="http://schemas.microsoft.com/office/drawing/2010/main" val="080808" mc:Ignorable=""/>
          </a:soli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Client</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67" name="User"/>
          <p:cNvSpPr>
            <a:spLocks noChangeArrowheads="1"/>
          </p:cNvSpPr>
          <p:nvPr/>
        </p:nvSpPr>
        <p:spPr bwMode="auto">
          <a:xfrm>
            <a:off x="1881051" y="1973278"/>
            <a:ext cx="2158138" cy="617680"/>
          </a:xfrm>
          <a:prstGeom prst="roundRect">
            <a:avLst>
              <a:gd name="adj" fmla="val 16667"/>
            </a:avLst>
          </a:prstGeom>
          <a:solidFill>
            <a:srgbClr xmlns:mc="http://schemas.openxmlformats.org/markup-compatibility/2006" xmlns:a14="http://schemas.microsoft.com/office/drawing/2010/main" val="080808" mc:Ignorable=""/>
          </a:soli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User</a:t>
            </a:r>
          </a:p>
        </p:txBody>
      </p:sp>
      <p:grpSp>
        <p:nvGrpSpPr>
          <p:cNvPr id="10" name="Virtual instances"/>
          <p:cNvGrpSpPr/>
          <p:nvPr/>
        </p:nvGrpSpPr>
        <p:grpSpPr>
          <a:xfrm>
            <a:off x="1594663" y="2671176"/>
            <a:ext cx="2733852" cy="2265885"/>
            <a:chOff x="1594663" y="2671176"/>
            <a:chExt cx="2733852" cy="2265885"/>
          </a:xfrm>
        </p:grpSpPr>
        <p:sp>
          <p:nvSpPr>
            <p:cNvPr id="69" name="Apps (small)"/>
            <p:cNvSpPr>
              <a:spLocks noChangeArrowheads="1"/>
            </p:cNvSpPr>
            <p:nvPr/>
          </p:nvSpPr>
          <p:spPr bwMode="auto">
            <a:xfrm>
              <a:off x="1881051" y="3472120"/>
              <a:ext cx="2158138" cy="617680"/>
            </a:xfrm>
            <a:prstGeom prst="roundRect">
              <a:avLst>
                <a:gd name="adj" fmla="val 16667"/>
              </a:avLst>
            </a:prstGeom>
            <a:gradFill rotWithShape="1">
              <a:gsLst>
                <a:gs pos="0">
                  <a:srgbClr xmlns:mc="http://schemas.openxmlformats.org/markup-compatibility/2006" xmlns:a14="http://schemas.microsoft.com/office/drawing/2010/main" val="CE8E00" mc:Ignorable="">
                    <a:lumMod val="60000"/>
                    <a:lumOff val="40000"/>
                  </a:srgbClr>
                </a:gs>
                <a:gs pos="50000">
                  <a:srgbClr xmlns:mc="http://schemas.openxmlformats.org/markup-compatibility/2006" xmlns:a14="http://schemas.microsoft.com/office/drawing/2010/main" val="CE8E00" mc:Ignorable=""/>
                </a:gs>
                <a:gs pos="51000">
                  <a:srgbClr xmlns:mc="http://schemas.openxmlformats.org/markup-compatibility/2006" xmlns:a14="http://schemas.microsoft.com/office/drawing/2010/main" val="CE8E00" mc:Ignorable="">
                    <a:lumMod val="75000"/>
                  </a:srgbClr>
                </a:gs>
                <a:gs pos="100000">
                  <a:srgbClr xmlns:mc="http://schemas.openxmlformats.org/markup-compatibility/2006" xmlns:a14="http://schemas.microsoft.com/office/drawing/2010/main" val="CE8E00" mc:Ignorable="">
                    <a:lumMod val="50000"/>
                  </a:srgbClr>
                </a:gs>
              </a:gsLst>
              <a:lin ang="5400000" scaled="0"/>
            </a:gradFill>
            <a:ln w="25400" cap="flat" cmpd="sng" algn="ctr">
              <a:solidFill>
                <a:srgbClr xmlns:mc="http://schemas.openxmlformats.org/markup-compatibility/2006" xmlns:a14="http://schemas.microsoft.com/office/drawing/2010/main" val="CE8E0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Apps</a:t>
              </a:r>
              <a:endParaRPr kumimoji="0" lang="en-US" sz="16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70" name="Desktop (small)"/>
            <p:cNvSpPr>
              <a:spLocks noChangeArrowheads="1"/>
            </p:cNvSpPr>
            <p:nvPr/>
          </p:nvSpPr>
          <p:spPr bwMode="auto">
            <a:xfrm>
              <a:off x="1881051" y="4221542"/>
              <a:ext cx="2158138" cy="617680"/>
            </a:xfrm>
            <a:prstGeom prst="roundRect">
              <a:avLst>
                <a:gd name="adj" fmla="val 16667"/>
              </a:avLst>
            </a:prstGeom>
            <a:gradFill rotWithShape="1">
              <a:gsLst>
                <a:gs pos="0">
                  <a:srgbClr xmlns:mc="http://schemas.openxmlformats.org/markup-compatibility/2006" xmlns:a14="http://schemas.microsoft.com/office/drawing/2010/main" val="0175B0" mc:Ignorable="">
                    <a:lumMod val="60000"/>
                    <a:lumOff val="40000"/>
                  </a:srgbClr>
                </a:gs>
                <a:gs pos="50000">
                  <a:srgbClr xmlns:mc="http://schemas.openxmlformats.org/markup-compatibility/2006" xmlns:a14="http://schemas.microsoft.com/office/drawing/2010/main" val="0175B0" mc:Ignorable=""/>
                </a:gs>
                <a:gs pos="51000">
                  <a:srgbClr xmlns:mc="http://schemas.openxmlformats.org/markup-compatibility/2006" xmlns:a14="http://schemas.microsoft.com/office/drawing/2010/main" val="0040A8" mc:Ignorable=""/>
                </a:gs>
                <a:gs pos="100000">
                  <a:srgbClr xmlns:mc="http://schemas.openxmlformats.org/markup-compatibility/2006" xmlns:a14="http://schemas.microsoft.com/office/drawing/2010/main" val="0040A8" mc:Ignorable="">
                    <a:lumMod val="75000"/>
                  </a:srgbClr>
                </a:gs>
              </a:gsLst>
              <a:lin ang="5400000" scaled="0"/>
            </a:gra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Desktop OS</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71" name="Profile (small)"/>
            <p:cNvSpPr>
              <a:spLocks noChangeArrowheads="1"/>
            </p:cNvSpPr>
            <p:nvPr/>
          </p:nvSpPr>
          <p:spPr bwMode="auto">
            <a:xfrm>
              <a:off x="1881051" y="2722699"/>
              <a:ext cx="2158138" cy="617680"/>
            </a:xfrm>
            <a:prstGeom prst="roundRect">
              <a:avLst>
                <a:gd name="adj" fmla="val 16667"/>
              </a:avLst>
            </a:prstGeom>
            <a:gradFill rotWithShape="1">
              <a:gsLst>
                <a:gs pos="1000">
                  <a:srgbClr xmlns:mc="http://schemas.openxmlformats.org/markup-compatibility/2006" xmlns:a14="http://schemas.microsoft.com/office/drawing/2010/main" val="FFFFFF" mc:Ignorable="">
                    <a:lumMod val="75000"/>
                  </a:srgbClr>
                </a:gs>
                <a:gs pos="50000">
                  <a:srgbClr xmlns:mc="http://schemas.openxmlformats.org/markup-compatibility/2006" xmlns:a14="http://schemas.microsoft.com/office/drawing/2010/main" val="3E4554" mc:Ignorable=""/>
                </a:gs>
                <a:gs pos="51000">
                  <a:srgbClr xmlns:mc="http://schemas.openxmlformats.org/markup-compatibility/2006" xmlns:a14="http://schemas.microsoft.com/office/drawing/2010/main" val="3E4554" mc:Ignorable="">
                    <a:lumMod val="75000"/>
                  </a:srgbClr>
                </a:gs>
                <a:gs pos="100000">
                  <a:srgbClr xmlns:mc="http://schemas.openxmlformats.org/markup-compatibility/2006" xmlns:a14="http://schemas.microsoft.com/office/drawing/2010/main" val="3E4554" mc:Ignorable="">
                    <a:lumMod val="50000"/>
                  </a:srgbClr>
                </a:gs>
              </a:gsLst>
              <a:lin ang="5400000" scaled="0"/>
            </a:gradFill>
            <a:ln w="25400" cap="flat" cmpd="sng" algn="ctr">
              <a:solidFill>
                <a:srgbClr xmlns:mc="http://schemas.openxmlformats.org/markup-compatibility/2006" xmlns:a14="http://schemas.microsoft.com/office/drawing/2010/main" val="3E4554"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Profile</a:t>
              </a:r>
              <a:endParaRPr kumimoji="0" lang="en-US" sz="1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cxnSp>
          <p:nvCxnSpPr>
            <p:cNvPr id="72" name="Straight Connector 20"/>
            <p:cNvCxnSpPr/>
            <p:nvPr/>
          </p:nvCxnSpPr>
          <p:spPr>
            <a:xfrm flipV="1">
              <a:off x="1594663" y="4917384"/>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73" name="Straight Connector 21"/>
            <p:cNvCxnSpPr/>
            <p:nvPr/>
          </p:nvCxnSpPr>
          <p:spPr>
            <a:xfrm flipV="1">
              <a:off x="1594663" y="4168648"/>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74" name="Straight Connector 22"/>
            <p:cNvCxnSpPr/>
            <p:nvPr/>
          </p:nvCxnSpPr>
          <p:spPr>
            <a:xfrm flipV="1">
              <a:off x="1594663" y="3419912"/>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75" name="Straight Connector 23"/>
            <p:cNvCxnSpPr/>
            <p:nvPr/>
          </p:nvCxnSpPr>
          <p:spPr>
            <a:xfrm flipV="1">
              <a:off x="1594663" y="2671176"/>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53"/>
                                        </p:tgtEl>
                                      </p:cBhvr>
                                    </p:animEffect>
                                    <p:set>
                                      <p:cBhvr>
                                        <p:cTn id="7" dur="1" fill="hold">
                                          <p:stCondLst>
                                            <p:cond delay="999"/>
                                          </p:stCondLst>
                                        </p:cTn>
                                        <p:tgtEl>
                                          <p:spTgt spid="5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52"/>
                                        </p:tgtEl>
                                      </p:cBhvr>
                                    </p:animEffect>
                                    <p:set>
                                      <p:cBhvr>
                                        <p:cTn id="10" dur="1" fill="hold">
                                          <p:stCondLst>
                                            <p:cond delay="999"/>
                                          </p:stCondLst>
                                        </p:cTn>
                                        <p:tgtEl>
                                          <p:spTgt spid="5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7.45701E-6 -2.59259E-6 C -0.10123 -0.05671 -0.20233 -0.11342 -0.30016 -0.10717 C -0.398 -0.10092 -0.53948 0.01366 -0.58729 0.03773 " pathEditMode="relative" ptsTypes="aaA">
                                      <p:cBhvr>
                                        <p:cTn id="23" dur="2000" fill="hold"/>
                                        <p:tgtEl>
                                          <p:spTgt spid="6"/>
                                        </p:tgtEl>
                                        <p:attrNameLst>
                                          <p:attrName>ppt_x</p:attrName>
                                          <p:attrName>ppt_y</p:attrName>
                                        </p:attrNameLst>
                                      </p:cBhvr>
                                    </p:animMotion>
                                  </p:childTnLst>
                                </p:cTn>
                              </p:par>
                              <p:par>
                                <p:cTn id="24" presetID="9" presetClass="emph" presetSubtype="0" nodeType="withEffect">
                                  <p:stCondLst>
                                    <p:cond delay="0"/>
                                  </p:stCondLst>
                                  <p:childTnLst>
                                    <p:set>
                                      <p:cBhvr rctx="PPT">
                                        <p:cTn id="25" dur="indefinite"/>
                                        <p:tgtEl>
                                          <p:spTgt spid="6"/>
                                        </p:tgtEl>
                                        <p:attrNameLst>
                                          <p:attrName>style.opacity</p:attrName>
                                        </p:attrNameLst>
                                      </p:cBhvr>
                                      <p:to>
                                        <p:strVal val="0.25"/>
                                      </p:to>
                                    </p:set>
                                    <p:animEffect filter="image" prLst="opacity: 0.25">
                                      <p:cBhvr rctx="IE">
                                        <p:cTn id="26" dur="indefinite"/>
                                        <p:tgtEl>
                                          <p:spTgt spid="6"/>
                                        </p:tgtEl>
                                      </p:cBhvr>
                                    </p:animEffect>
                                  </p:childTnLst>
                                </p:cTn>
                              </p:par>
                              <p:par>
                                <p:cTn id="27" presetID="10" presetClass="exit" presetSubtype="0" fill="hold" nodeType="withEffect">
                                  <p:stCondLst>
                                    <p:cond delay="900"/>
                                  </p:stCondLst>
                                  <p:childTnLst>
                                    <p:animEffect transition="out" filter="fade">
                                      <p:cBhvr>
                                        <p:cTn id="28" dur="1100"/>
                                        <p:tgtEl>
                                          <p:spTgt spid="6"/>
                                        </p:tgtEl>
                                      </p:cBhvr>
                                    </p:animEffect>
                                    <p:set>
                                      <p:cBhvr>
                                        <p:cTn id="29" dur="1" fill="hold">
                                          <p:stCondLst>
                                            <p:cond delay="1099"/>
                                          </p:stCondLst>
                                        </p:cTn>
                                        <p:tgtEl>
                                          <p:spTgt spid="6"/>
                                        </p:tgtEl>
                                        <p:attrNameLst>
                                          <p:attrName>style.visibility</p:attrName>
                                        </p:attrNameLst>
                                      </p:cBhvr>
                                      <p:to>
                                        <p:strVal val="hidden"/>
                                      </p:to>
                                    </p:set>
                                  </p:childTnLst>
                                </p:cTn>
                              </p:par>
                              <p:par>
                                <p:cTn id="30" presetID="6" presetClass="emph" presetSubtype="0" fill="hold" nodeType="withEffect">
                                  <p:stCondLst>
                                    <p:cond delay="1000"/>
                                  </p:stCondLst>
                                  <p:childTnLst>
                                    <p:animScale>
                                      <p:cBhvr>
                                        <p:cTn id="31" dur="1300" fill="hold"/>
                                        <p:tgtEl>
                                          <p:spTgt spid="6"/>
                                        </p:tgtEl>
                                      </p:cBhvr>
                                      <p:by x="70000" y="70000"/>
                                    </p:animScale>
                                  </p:childTnLst>
                                </p:cTn>
                              </p:par>
                              <p:par>
                                <p:cTn id="32" presetID="10" presetClass="entr" presetSubtype="0"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2" grpId="0" animBg="1"/>
      <p:bldP spid="53" grpId="0" animBg="1"/>
      <p:bldP spid="66"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4108453" y="1374459"/>
            <a:ext cx="6146800" cy="3683317"/>
            <a:chOff x="4108287" y="1374484"/>
            <a:chExt cx="6146883" cy="3683653"/>
          </a:xfrm>
        </p:grpSpPr>
        <p:pic>
          <p:nvPicPr>
            <p:cNvPr id="182303" name="Picture 4" descr="G:\single-small.png"/>
            <p:cNvPicPr>
              <a:picLocks noChangeAspect="1" noChangeArrowheads="1"/>
            </p:cNvPicPr>
            <p:nvPr/>
          </p:nvPicPr>
          <p:blipFill>
            <a:blip r:embed="rId3" cstate="print"/>
            <a:srcRect/>
            <a:stretch>
              <a:fillRect/>
            </a:stretch>
          </p:blipFill>
          <p:spPr bwMode="auto">
            <a:xfrm>
              <a:off x="7957887" y="2206401"/>
              <a:ext cx="2297283" cy="514995"/>
            </a:xfrm>
            <a:prstGeom prst="rect">
              <a:avLst/>
            </a:prstGeom>
            <a:noFill/>
            <a:ln w="9525">
              <a:noFill/>
              <a:miter lim="800000"/>
              <a:headEnd/>
              <a:tailEnd/>
            </a:ln>
          </p:spPr>
        </p:pic>
        <p:pic>
          <p:nvPicPr>
            <p:cNvPr id="182304" name="Picture 4" descr="G:\single-small.png"/>
            <p:cNvPicPr>
              <a:picLocks noChangeAspect="1" noChangeArrowheads="1"/>
            </p:cNvPicPr>
            <p:nvPr/>
          </p:nvPicPr>
          <p:blipFill>
            <a:blip r:embed="rId3" cstate="print"/>
            <a:srcRect/>
            <a:stretch>
              <a:fillRect/>
            </a:stretch>
          </p:blipFill>
          <p:spPr bwMode="auto">
            <a:xfrm>
              <a:off x="7957887" y="3271272"/>
              <a:ext cx="2297283" cy="514995"/>
            </a:xfrm>
            <a:prstGeom prst="rect">
              <a:avLst/>
            </a:prstGeom>
            <a:noFill/>
            <a:ln w="9525">
              <a:noFill/>
              <a:miter lim="800000"/>
              <a:headEnd/>
              <a:tailEnd/>
            </a:ln>
          </p:spPr>
        </p:pic>
        <p:pic>
          <p:nvPicPr>
            <p:cNvPr id="182305" name="Picture 4" descr="G:\single-small.png"/>
            <p:cNvPicPr>
              <a:picLocks noChangeAspect="1" noChangeArrowheads="1"/>
            </p:cNvPicPr>
            <p:nvPr/>
          </p:nvPicPr>
          <p:blipFill>
            <a:blip r:embed="rId3" cstate="print"/>
            <a:srcRect/>
            <a:stretch>
              <a:fillRect/>
            </a:stretch>
          </p:blipFill>
          <p:spPr bwMode="auto">
            <a:xfrm>
              <a:off x="7957887" y="4301419"/>
              <a:ext cx="2297283" cy="514995"/>
            </a:xfrm>
            <a:prstGeom prst="rect">
              <a:avLst/>
            </a:prstGeom>
            <a:noFill/>
            <a:ln w="9525">
              <a:noFill/>
              <a:miter lim="800000"/>
              <a:headEnd/>
              <a:tailEnd/>
            </a:ln>
          </p:spPr>
        </p:pic>
        <p:grpSp>
          <p:nvGrpSpPr>
            <p:cNvPr id="4" name="Group 52"/>
            <p:cNvGrpSpPr>
              <a:grpSpLocks/>
            </p:cNvGrpSpPr>
            <p:nvPr/>
          </p:nvGrpSpPr>
          <p:grpSpPr bwMode="auto">
            <a:xfrm>
              <a:off x="4108287" y="1374484"/>
              <a:ext cx="3995663" cy="3683653"/>
              <a:chOff x="4108287" y="1374484"/>
              <a:chExt cx="3995663" cy="3683653"/>
            </a:xfrm>
          </p:grpSpPr>
          <p:pic>
            <p:nvPicPr>
              <p:cNvPr id="182308" name="Picture 4" descr="G:\box.png"/>
              <p:cNvPicPr>
                <a:picLocks noChangeAspect="1" noChangeArrowheads="1"/>
              </p:cNvPicPr>
              <p:nvPr/>
            </p:nvPicPr>
            <p:blipFill>
              <a:blip r:embed="rId4" cstate="print"/>
              <a:srcRect/>
              <a:stretch>
                <a:fillRect/>
              </a:stretch>
            </p:blipFill>
            <p:spPr bwMode="auto">
              <a:xfrm>
                <a:off x="5098473" y="2141317"/>
                <a:ext cx="2872004" cy="2916820"/>
              </a:xfrm>
              <a:prstGeom prst="rect">
                <a:avLst/>
              </a:prstGeom>
              <a:noFill/>
              <a:ln w="9525">
                <a:noFill/>
                <a:miter lim="800000"/>
                <a:headEnd/>
                <a:tailEnd/>
              </a:ln>
            </p:spPr>
          </p:pic>
          <p:sp>
            <p:nvSpPr>
              <p:cNvPr id="38" name="Real-time"/>
              <p:cNvSpPr/>
              <p:nvPr/>
            </p:nvSpPr>
            <p:spPr>
              <a:xfrm>
                <a:off x="5086074" y="1374484"/>
                <a:ext cx="3017876" cy="523268"/>
              </a:xfrm>
              <a:prstGeom prst="rect">
                <a:avLst/>
              </a:prstGeom>
            </p:spPr>
            <p:txBody>
              <a:bodyPr anchor="ctr">
                <a:spAutoFit/>
              </a:bodyPr>
              <a:lstStyle/>
              <a:p>
                <a:pPr algn="ctr">
                  <a:defRPr/>
                </a:pPr>
                <a:r>
                  <a:rPr lang="en-US" sz="2800"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Local or Hosted</a:t>
                </a:r>
              </a:p>
            </p:txBody>
          </p:sp>
          <p:pic>
            <p:nvPicPr>
              <p:cNvPr id="182310" name="Picture 4" descr="G:\single-small.png"/>
              <p:cNvPicPr>
                <a:picLocks noChangeAspect="1" noChangeArrowheads="1"/>
              </p:cNvPicPr>
              <p:nvPr/>
            </p:nvPicPr>
            <p:blipFill>
              <a:blip r:embed="rId5" cstate="print"/>
              <a:srcRect b="-17615"/>
              <a:stretch>
                <a:fillRect/>
              </a:stretch>
            </p:blipFill>
            <p:spPr bwMode="auto">
              <a:xfrm>
                <a:off x="4108287" y="3468042"/>
                <a:ext cx="1017895" cy="605194"/>
              </a:xfrm>
              <a:prstGeom prst="rect">
                <a:avLst/>
              </a:prstGeom>
              <a:noFill/>
              <a:ln w="9525">
                <a:noFill/>
                <a:miter lim="800000"/>
                <a:headEnd/>
                <a:tailEnd/>
              </a:ln>
            </p:spPr>
          </p:pic>
        </p:grpSp>
        <p:sp>
          <p:nvSpPr>
            <p:cNvPr id="35" name="Real-time"/>
            <p:cNvSpPr/>
            <p:nvPr/>
          </p:nvSpPr>
          <p:spPr>
            <a:xfrm>
              <a:off x="5449744" y="2583773"/>
              <a:ext cx="2391015" cy="1255843"/>
            </a:xfrm>
            <a:prstGeom prst="rect">
              <a:avLst/>
            </a:prstGeom>
          </p:spPr>
          <p:txBody>
            <a:bodyPr wrap="square">
              <a:spAutoFit/>
            </a:bodyPr>
            <a:lstStyle/>
            <a:p>
              <a:pPr algn="ctr">
                <a:lnSpc>
                  <a:spcPct val="90000"/>
                </a:lnSpc>
                <a:defRPr/>
              </a:pPr>
              <a:r>
                <a:rPr lang="en-US" sz="2800" dirty="0">
                  <a:latin typeface="+mj-lt"/>
                </a:rPr>
                <a:t>On-demand assembly &amp; </a:t>
              </a:r>
              <a:endParaRPr lang="en-US" sz="2800" dirty="0" smtClean="0">
                <a:latin typeface="+mj-lt"/>
              </a:endParaRPr>
            </a:p>
            <a:p>
              <a:pPr algn="ctr">
                <a:lnSpc>
                  <a:spcPct val="90000"/>
                </a:lnSpc>
                <a:defRPr/>
              </a:pPr>
              <a:r>
                <a:rPr lang="en-US" sz="2800" dirty="0" smtClean="0">
                  <a:latin typeface="+mj-lt"/>
                </a:rPr>
                <a:t>delivery</a:t>
              </a:r>
              <a:endParaRPr lang="en-US" sz="2800" dirty="0">
                <a:latin typeface="+mj-lt"/>
              </a:endParaRPr>
            </a:p>
          </p:txBody>
        </p:sp>
      </p:grpSp>
      <p:grpSp>
        <p:nvGrpSpPr>
          <p:cNvPr id="7" name="Virtualization" hidden="1"/>
          <p:cNvGrpSpPr>
            <a:grpSpLocks/>
          </p:cNvGrpSpPr>
          <p:nvPr/>
        </p:nvGrpSpPr>
        <p:grpSpPr bwMode="auto">
          <a:xfrm>
            <a:off x="1860553" y="2716219"/>
            <a:ext cx="2157413" cy="2116137"/>
            <a:chOff x="-371819" y="2716073"/>
            <a:chExt cx="2158138" cy="2116523"/>
          </a:xfrm>
        </p:grpSpPr>
        <p:sp>
          <p:nvSpPr>
            <p:cNvPr id="25" name="Apps (small)"/>
            <p:cNvSpPr>
              <a:spLocks noChangeArrowheads="1"/>
            </p:cNvSpPr>
            <p:nvPr/>
          </p:nvSpPr>
          <p:spPr bwMode="auto">
            <a:xfrm>
              <a:off x="-371819" y="3465510"/>
              <a:ext cx="2158138" cy="617650"/>
            </a:xfrm>
            <a:prstGeom prst="roundRect">
              <a:avLst>
                <a:gd name="adj" fmla="val 16667"/>
              </a:avLst>
            </a:prstGeom>
            <a:noFill/>
            <a:ln w="254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2400"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App Virtualization</a:t>
              </a:r>
            </a:p>
          </p:txBody>
        </p:sp>
        <p:sp>
          <p:nvSpPr>
            <p:cNvPr id="26" name="Desktop (small)"/>
            <p:cNvSpPr>
              <a:spLocks noChangeArrowheads="1"/>
            </p:cNvSpPr>
            <p:nvPr/>
          </p:nvSpPr>
          <p:spPr bwMode="auto">
            <a:xfrm>
              <a:off x="-371819" y="4214946"/>
              <a:ext cx="2158138" cy="617650"/>
            </a:xfrm>
            <a:prstGeom prst="roundRect">
              <a:avLst>
                <a:gd name="adj" fmla="val 16667"/>
              </a:avLst>
            </a:prstGeom>
            <a:noFill/>
            <a:ln w="254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2400"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Desktop Virtualization</a:t>
              </a:r>
            </a:p>
          </p:txBody>
        </p:sp>
        <p:sp>
          <p:nvSpPr>
            <p:cNvPr id="27" name="Profile (small)"/>
            <p:cNvSpPr>
              <a:spLocks noChangeArrowheads="1"/>
            </p:cNvSpPr>
            <p:nvPr/>
          </p:nvSpPr>
          <p:spPr bwMode="auto">
            <a:xfrm>
              <a:off x="-371819" y="2716073"/>
              <a:ext cx="2158138" cy="617650"/>
            </a:xfrm>
            <a:prstGeom prst="roundRect">
              <a:avLst>
                <a:gd name="adj" fmla="val 16667"/>
              </a:avLst>
            </a:prstGeom>
            <a:noFill/>
            <a:ln w="254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2400"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Profile Virtualization</a:t>
              </a:r>
            </a:p>
          </p:txBody>
        </p:sp>
      </p:grpSp>
      <p:sp>
        <p:nvSpPr>
          <p:cNvPr id="3" name="Tightly coupled" hidden="1"/>
          <p:cNvSpPr txBox="1"/>
          <p:nvPr/>
        </p:nvSpPr>
        <p:spPr>
          <a:xfrm>
            <a:off x="1331913" y="796927"/>
            <a:ext cx="3238500" cy="830997"/>
          </a:xfrm>
          <a:prstGeom prst="rect">
            <a:avLst/>
          </a:prstGeom>
          <a:noFill/>
        </p:spPr>
        <p:txBody>
          <a:bodyPr>
            <a:spAutoFit/>
          </a:bodyPr>
          <a:lstStyle/>
          <a:p>
            <a:pPr algn="ctr">
              <a:defRPr/>
            </a:pPr>
            <a:r>
              <a:rPr lang="en-US" sz="2400" b="1" dirty="0">
                <a:latin typeface="+mj-lt"/>
              </a:rPr>
              <a:t>Tightly Coupled &amp; Locally Installed</a:t>
            </a:r>
          </a:p>
        </p:txBody>
      </p:sp>
      <p:grpSp>
        <p:nvGrpSpPr>
          <p:cNvPr id="8" name="Single instances"/>
          <p:cNvGrpSpPr>
            <a:grpSpLocks/>
          </p:cNvGrpSpPr>
          <p:nvPr/>
        </p:nvGrpSpPr>
        <p:grpSpPr bwMode="auto">
          <a:xfrm>
            <a:off x="8669339" y="1995488"/>
            <a:ext cx="2733675" cy="3103562"/>
            <a:chOff x="8669539" y="1995531"/>
            <a:chExt cx="2733852" cy="3103753"/>
          </a:xfrm>
        </p:grpSpPr>
        <p:cxnSp>
          <p:nvCxnSpPr>
            <p:cNvPr id="5" name="Straight Connector 4"/>
            <p:cNvCxnSpPr/>
            <p:nvPr/>
          </p:nvCxnSpPr>
          <p:spPr>
            <a:xfrm flipV="1">
              <a:off x="8669539" y="2999407"/>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6" name="Straight Connector 5"/>
            <p:cNvCxnSpPr/>
            <p:nvPr/>
          </p:nvCxnSpPr>
          <p:spPr>
            <a:xfrm flipV="1">
              <a:off x="8669539" y="4074288"/>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grpSp>
          <p:nvGrpSpPr>
            <p:cNvPr id="9" name="Apps (big)"/>
            <p:cNvGrpSpPr>
              <a:grpSpLocks/>
            </p:cNvGrpSpPr>
            <p:nvPr/>
          </p:nvGrpSpPr>
          <p:grpSpPr bwMode="auto">
            <a:xfrm>
              <a:off x="8807635" y="3090208"/>
              <a:ext cx="2578817" cy="914400"/>
              <a:chOff x="8775865" y="3118414"/>
              <a:chExt cx="1556257" cy="646546"/>
            </a:xfrm>
          </p:grpSpPr>
          <p:sp>
            <p:nvSpPr>
              <p:cNvPr id="14" name="Rounded Rectangle 148"/>
              <p:cNvSpPr>
                <a:spLocks noChangeArrowheads="1"/>
              </p:cNvSpPr>
              <p:nvPr/>
            </p:nvSpPr>
            <p:spPr bwMode="auto">
              <a:xfrm>
                <a:off x="8775880" y="3118955"/>
                <a:ext cx="1555925" cy="645463"/>
              </a:xfrm>
              <a:prstGeom prst="roundRect">
                <a:avLst>
                  <a:gd name="adj" fmla="val 9167"/>
                </a:avLst>
              </a:prstGeom>
              <a:gradFill>
                <a:gsLst>
                  <a:gs pos="0">
                    <a:schemeClr val="accent3">
                      <a:lumMod val="60000"/>
                      <a:lumOff val="40000"/>
                    </a:schemeClr>
                  </a:gs>
                  <a:gs pos="50000">
                    <a:schemeClr val="accent3"/>
                  </a:gs>
                  <a:gs pos="51000">
                    <a:schemeClr val="accent3">
                      <a:lumMod val="75000"/>
                    </a:schemeClr>
                  </a:gs>
                  <a:gs pos="100000">
                    <a:schemeClr val="accent3">
                      <a:lumMod val="50000"/>
                    </a:schemeClr>
                  </a:gs>
                </a:gsLst>
                <a:lin ang="5400000" scaled="0"/>
              </a:gradFill>
              <a:ln w="25400">
                <a:solidFill>
                  <a:schemeClr val="accent3">
                    <a:lumMod val="50000"/>
                  </a:schemeClr>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endParaRPr lang="en-US" sz="3200" dirty="0">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cs typeface="Arial" charset="0"/>
                  <a:sym typeface="Gill Sans"/>
                </a:endParaRPr>
              </a:p>
            </p:txBody>
          </p:sp>
          <p:sp>
            <p:nvSpPr>
              <p:cNvPr id="15" name="TextBox 149"/>
              <p:cNvSpPr txBox="1">
                <a:spLocks noChangeArrowheads="1"/>
              </p:cNvSpPr>
              <p:nvPr/>
            </p:nvSpPr>
            <p:spPr bwMode="auto">
              <a:xfrm>
                <a:off x="8826277" y="3318890"/>
                <a:ext cx="1453836" cy="194526"/>
              </a:xfrm>
              <a:prstGeom prst="rect">
                <a:avLst/>
              </a:prstGeom>
              <a:noFill/>
              <a:ln w="25400">
                <a:noFill/>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2400"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Apps</a:t>
                </a:r>
              </a:p>
            </p:txBody>
          </p:sp>
        </p:grpSp>
        <p:grpSp>
          <p:nvGrpSpPr>
            <p:cNvPr id="28" name="Profile (big)"/>
            <p:cNvGrpSpPr>
              <a:grpSpLocks/>
            </p:cNvGrpSpPr>
            <p:nvPr/>
          </p:nvGrpSpPr>
          <p:grpSpPr bwMode="auto">
            <a:xfrm>
              <a:off x="8807638" y="1995531"/>
              <a:ext cx="2578820" cy="914400"/>
              <a:chOff x="8775871" y="2377549"/>
              <a:chExt cx="1556258" cy="644679"/>
            </a:xfrm>
          </p:grpSpPr>
          <p:sp>
            <p:nvSpPr>
              <p:cNvPr id="12" name="Rounded Rectangle 155"/>
              <p:cNvSpPr>
                <a:spLocks noChangeArrowheads="1"/>
              </p:cNvSpPr>
              <p:nvPr/>
            </p:nvSpPr>
            <p:spPr bwMode="auto">
              <a:xfrm>
                <a:off x="8775884" y="2377549"/>
                <a:ext cx="1555924" cy="644718"/>
              </a:xfrm>
              <a:prstGeom prst="roundRect">
                <a:avLst>
                  <a:gd name="adj" fmla="val 9167"/>
                </a:avLst>
              </a:prstGeom>
              <a:gradFill rotWithShape="1">
                <a:gsLst>
                  <a:gs pos="1000">
                    <a:srgbClr xmlns:mc="http://schemas.openxmlformats.org/markup-compatibility/2006" xmlns:a14="http://schemas.microsoft.com/office/drawing/2010/main" val="FFFFFF" mc:Ignorable="">
                      <a:lumMod val="75000"/>
                    </a:srgbClr>
                  </a:gs>
                  <a:gs pos="50000">
                    <a:srgbClr xmlns:mc="http://schemas.openxmlformats.org/markup-compatibility/2006" xmlns:a14="http://schemas.microsoft.com/office/drawing/2010/main" val="3E4554" mc:Ignorable=""/>
                  </a:gs>
                  <a:gs pos="51000">
                    <a:srgbClr xmlns:mc="http://schemas.openxmlformats.org/markup-compatibility/2006" xmlns:a14="http://schemas.microsoft.com/office/drawing/2010/main" val="3E4554" mc:Ignorable="">
                      <a:lumMod val="75000"/>
                    </a:srgbClr>
                  </a:gs>
                  <a:gs pos="100000">
                    <a:srgbClr xmlns:mc="http://schemas.openxmlformats.org/markup-compatibility/2006" xmlns:a14="http://schemas.microsoft.com/office/drawing/2010/main" val="3E4554" mc:Ignorable="">
                      <a:lumMod val="50000"/>
                    </a:srgbClr>
                  </a:gs>
                </a:gsLst>
                <a:lin ang="5400000" scaled="0"/>
              </a:gradFill>
              <a:ln w="25400" cap="flat" cmpd="sng" algn="ctr">
                <a:solidFill>
                  <a:srgbClr xmlns:mc="http://schemas.openxmlformats.org/markup-compatibility/2006" xmlns:a14="http://schemas.microsoft.com/office/drawing/2010/main" val="3E4554"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wrap="none" anchor="ctr"/>
              <a:lstStyle/>
              <a:p>
                <a:pPr algn="ctr" defTabSz="966788">
                  <a:defRPr/>
                </a:pPr>
                <a:endParaRPr lang="en-US"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a:cs typeface="Arial" charset="0"/>
                  <a:sym typeface="Gill Sans"/>
                </a:endParaRPr>
              </a:p>
            </p:txBody>
          </p:sp>
          <p:sp>
            <p:nvSpPr>
              <p:cNvPr id="13" name="TextBox 156"/>
              <p:cNvSpPr txBox="1">
                <a:spLocks noChangeArrowheads="1"/>
              </p:cNvSpPr>
              <p:nvPr/>
            </p:nvSpPr>
            <p:spPr bwMode="auto">
              <a:xfrm>
                <a:off x="8801753" y="2602529"/>
                <a:ext cx="1505146" cy="193640"/>
              </a:xfrm>
              <a:prstGeom prst="rect">
                <a:avLst/>
              </a:prstGeom>
              <a:noFill/>
              <a:ln w="254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2400"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User Profile</a:t>
                </a:r>
              </a:p>
            </p:txBody>
          </p:sp>
        </p:grpSp>
        <p:grpSp>
          <p:nvGrpSpPr>
            <p:cNvPr id="29" name="Desktop (big)"/>
            <p:cNvGrpSpPr>
              <a:grpSpLocks/>
            </p:cNvGrpSpPr>
            <p:nvPr/>
          </p:nvGrpSpPr>
          <p:grpSpPr bwMode="auto">
            <a:xfrm>
              <a:off x="8813882" y="4184884"/>
              <a:ext cx="2578817" cy="914400"/>
              <a:chOff x="8775865" y="3780195"/>
              <a:chExt cx="1556257" cy="644680"/>
            </a:xfrm>
          </p:grpSpPr>
          <p:sp>
            <p:nvSpPr>
              <p:cNvPr id="10" name="Rounded Rectangle 163"/>
              <p:cNvSpPr>
                <a:spLocks noChangeArrowheads="1"/>
              </p:cNvSpPr>
              <p:nvPr/>
            </p:nvSpPr>
            <p:spPr bwMode="auto">
              <a:xfrm>
                <a:off x="8775942" y="3780156"/>
                <a:ext cx="1555925" cy="644719"/>
              </a:xfrm>
              <a:prstGeom prst="roundRect">
                <a:avLst>
                  <a:gd name="adj" fmla="val 9167"/>
                </a:avLst>
              </a:prstGeom>
              <a:gradFill rotWithShape="1">
                <a:gsLst>
                  <a:gs pos="0">
                    <a:srgbClr xmlns:mc="http://schemas.openxmlformats.org/markup-compatibility/2006" xmlns:a14="http://schemas.microsoft.com/office/drawing/2010/main" val="0175B0" mc:Ignorable="">
                      <a:lumMod val="60000"/>
                      <a:lumOff val="40000"/>
                    </a:srgbClr>
                  </a:gs>
                  <a:gs pos="50000">
                    <a:srgbClr xmlns:mc="http://schemas.openxmlformats.org/markup-compatibility/2006" xmlns:a14="http://schemas.microsoft.com/office/drawing/2010/main" val="0175B0" mc:Ignorable=""/>
                  </a:gs>
                  <a:gs pos="51000">
                    <a:srgbClr xmlns:mc="http://schemas.openxmlformats.org/markup-compatibility/2006" xmlns:a14="http://schemas.microsoft.com/office/drawing/2010/main" val="0040A8" mc:Ignorable=""/>
                  </a:gs>
                  <a:gs pos="100000">
                    <a:srgbClr xmlns:mc="http://schemas.openxmlformats.org/markup-compatibility/2006" xmlns:a14="http://schemas.microsoft.com/office/drawing/2010/main" val="0040A8" mc:Ignorable="">
                      <a:lumMod val="75000"/>
                    </a:srgbClr>
                  </a:gs>
                </a:gsLst>
                <a:lin ang="5400000" scaled="0"/>
              </a:gra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wrap="none" anchor="ctr"/>
              <a:lstStyle/>
              <a:p>
                <a:pPr algn="ctr" defTabSz="966788">
                  <a:defRPr/>
                </a:pPr>
                <a:endParaRPr lang="en-US"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a:cs typeface="Arial" charset="0"/>
                  <a:sym typeface="Gill Sans"/>
                </a:endParaRPr>
              </a:p>
            </p:txBody>
          </p:sp>
          <p:sp>
            <p:nvSpPr>
              <p:cNvPr id="11" name="TextBox 164"/>
              <p:cNvSpPr txBox="1">
                <a:spLocks noChangeArrowheads="1"/>
              </p:cNvSpPr>
              <p:nvPr/>
            </p:nvSpPr>
            <p:spPr bwMode="auto">
              <a:xfrm>
                <a:off x="8795866" y="3994949"/>
                <a:ext cx="1514667" cy="193964"/>
              </a:xfrm>
              <a:prstGeom prst="rect">
                <a:avLst/>
              </a:prstGeom>
              <a:noFill/>
              <a:ln w="25400">
                <a:noFill/>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2400"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Desktop OS</a:t>
                </a:r>
              </a:p>
            </p:txBody>
          </p:sp>
        </p:grpSp>
      </p:grpSp>
      <p:sp>
        <p:nvSpPr>
          <p:cNvPr id="19" name="Client"/>
          <p:cNvSpPr>
            <a:spLocks noChangeArrowheads="1"/>
          </p:cNvSpPr>
          <p:nvPr/>
        </p:nvSpPr>
        <p:spPr bwMode="auto">
          <a:xfrm>
            <a:off x="1881190" y="5011744"/>
            <a:ext cx="2157411" cy="619125"/>
          </a:xfrm>
          <a:prstGeom prst="roundRect">
            <a:avLst>
              <a:gd name="adj" fmla="val 16667"/>
            </a:avLst>
          </a:prstGeom>
          <a:solidFill>
            <a:srgbClr xmlns:mc="http://schemas.openxmlformats.org/markup-compatibility/2006" xmlns:a14="http://schemas.microsoft.com/office/drawing/2010/main" val="080808" mc:Ignorable=""/>
          </a:solidFill>
          <a:ln w="25400">
            <a:solidFill>
              <a:schemeClr val="accent1">
                <a:lumMod val="50000"/>
              </a:schemeClr>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Client</a:t>
            </a:r>
          </a:p>
        </p:txBody>
      </p:sp>
      <p:sp>
        <p:nvSpPr>
          <p:cNvPr id="20" name="User"/>
          <p:cNvSpPr>
            <a:spLocks noChangeArrowheads="1"/>
          </p:cNvSpPr>
          <p:nvPr/>
        </p:nvSpPr>
        <p:spPr bwMode="auto">
          <a:xfrm>
            <a:off x="1881190" y="1973269"/>
            <a:ext cx="2157411" cy="617537"/>
          </a:xfrm>
          <a:prstGeom prst="roundRect">
            <a:avLst>
              <a:gd name="adj" fmla="val 16667"/>
            </a:avLst>
          </a:prstGeom>
          <a:solidFill>
            <a:srgbClr xmlns:mc="http://schemas.openxmlformats.org/markup-compatibility/2006" xmlns:a14="http://schemas.microsoft.com/office/drawing/2010/main" val="080808" mc:Ignorable=""/>
          </a:solidFill>
          <a:ln w="25400">
            <a:solidFill>
              <a:schemeClr val="accent1">
                <a:lumMod val="50000"/>
              </a:schemeClr>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User</a:t>
            </a:r>
          </a:p>
        </p:txBody>
      </p:sp>
      <p:grpSp>
        <p:nvGrpSpPr>
          <p:cNvPr id="31" name="Virtual instances"/>
          <p:cNvGrpSpPr>
            <a:grpSpLocks/>
          </p:cNvGrpSpPr>
          <p:nvPr/>
        </p:nvGrpSpPr>
        <p:grpSpPr bwMode="auto">
          <a:xfrm>
            <a:off x="1595439" y="2671763"/>
            <a:ext cx="2733675" cy="2265362"/>
            <a:chOff x="1594663" y="2671176"/>
            <a:chExt cx="2733852" cy="2265885"/>
          </a:xfrm>
        </p:grpSpPr>
        <p:sp>
          <p:nvSpPr>
            <p:cNvPr id="16" name="Apps (small)"/>
            <p:cNvSpPr>
              <a:spLocks noChangeArrowheads="1"/>
            </p:cNvSpPr>
            <p:nvPr/>
          </p:nvSpPr>
          <p:spPr bwMode="auto">
            <a:xfrm>
              <a:off x="1880432" y="3471461"/>
              <a:ext cx="2159140" cy="617680"/>
            </a:xfrm>
            <a:prstGeom prst="roundRect">
              <a:avLst>
                <a:gd name="adj" fmla="val 16667"/>
              </a:avLst>
            </a:prstGeom>
            <a:gradFill>
              <a:gsLst>
                <a:gs pos="0">
                  <a:schemeClr val="accent3">
                    <a:lumMod val="60000"/>
                    <a:lumOff val="40000"/>
                  </a:schemeClr>
                </a:gs>
                <a:gs pos="50000">
                  <a:schemeClr val="accent3"/>
                </a:gs>
                <a:gs pos="51000">
                  <a:schemeClr val="accent3">
                    <a:lumMod val="75000"/>
                  </a:schemeClr>
                </a:gs>
                <a:gs pos="100000">
                  <a:schemeClr val="accent3">
                    <a:lumMod val="50000"/>
                  </a:schemeClr>
                </a:gs>
              </a:gsLst>
              <a:lin ang="5400000" scaled="0"/>
            </a:gradFill>
            <a:ln w="25400">
              <a:solidFill>
                <a:schemeClr val="accent3">
                  <a:lumMod val="50000"/>
                </a:schemeClr>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2000"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Apps</a:t>
              </a:r>
              <a:endParaRPr lang="en-US" sz="1600"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endParaRPr>
            </a:p>
          </p:txBody>
        </p:sp>
        <p:sp>
          <p:nvSpPr>
            <p:cNvPr id="17" name="Desktop (small)"/>
            <p:cNvSpPr>
              <a:spLocks noChangeArrowheads="1"/>
            </p:cNvSpPr>
            <p:nvPr/>
          </p:nvSpPr>
          <p:spPr bwMode="auto">
            <a:xfrm>
              <a:off x="1880432" y="4220934"/>
              <a:ext cx="2159140" cy="617680"/>
            </a:xfrm>
            <a:prstGeom prst="roundRect">
              <a:avLst>
                <a:gd name="adj" fmla="val 16667"/>
              </a:avLst>
            </a:prstGeom>
            <a:gradFill rotWithShape="1">
              <a:gsLst>
                <a:gs pos="0">
                  <a:srgbClr xmlns:mc="http://schemas.openxmlformats.org/markup-compatibility/2006" xmlns:a14="http://schemas.microsoft.com/office/drawing/2010/main" val="0175B0" mc:Ignorable="">
                    <a:lumMod val="60000"/>
                    <a:lumOff val="40000"/>
                  </a:srgbClr>
                </a:gs>
                <a:gs pos="50000">
                  <a:srgbClr xmlns:mc="http://schemas.openxmlformats.org/markup-compatibility/2006" xmlns:a14="http://schemas.microsoft.com/office/drawing/2010/main" val="0175B0" mc:Ignorable=""/>
                </a:gs>
                <a:gs pos="51000">
                  <a:srgbClr xmlns:mc="http://schemas.openxmlformats.org/markup-compatibility/2006" xmlns:a14="http://schemas.microsoft.com/office/drawing/2010/main" val="0040A8" mc:Ignorable=""/>
                </a:gs>
                <a:gs pos="100000">
                  <a:srgbClr xmlns:mc="http://schemas.openxmlformats.org/markup-compatibility/2006" xmlns:a14="http://schemas.microsoft.com/office/drawing/2010/main" val="0040A8" mc:Ignorable="">
                    <a:lumMod val="75000"/>
                  </a:srgbClr>
                </a:gs>
              </a:gsLst>
              <a:lin ang="5400000" scaled="0"/>
            </a:gra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wrap="none" anchor="ctr"/>
            <a:lstStyle/>
            <a:p>
              <a:pPr algn="ctr" defTabSz="966788">
                <a:defRPr/>
              </a:pPr>
              <a:r>
                <a:rPr lang="en-US"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a:cs typeface="Arial" charset="0"/>
                  <a:sym typeface="Gill Sans"/>
                </a:rPr>
                <a:t>Desktop OS</a:t>
              </a:r>
            </a:p>
          </p:txBody>
        </p:sp>
        <p:sp>
          <p:nvSpPr>
            <p:cNvPr id="18" name="Profile (small)"/>
            <p:cNvSpPr>
              <a:spLocks noChangeArrowheads="1"/>
            </p:cNvSpPr>
            <p:nvPr/>
          </p:nvSpPr>
          <p:spPr bwMode="auto">
            <a:xfrm>
              <a:off x="1880432" y="2721988"/>
              <a:ext cx="2159140" cy="617680"/>
            </a:xfrm>
            <a:prstGeom prst="roundRect">
              <a:avLst>
                <a:gd name="adj" fmla="val 16667"/>
              </a:avLst>
            </a:prstGeom>
            <a:gradFill rotWithShape="1">
              <a:gsLst>
                <a:gs pos="1000">
                  <a:srgbClr xmlns:mc="http://schemas.openxmlformats.org/markup-compatibility/2006" xmlns:a14="http://schemas.microsoft.com/office/drawing/2010/main" val="FFFFFF" mc:Ignorable="">
                    <a:lumMod val="75000"/>
                  </a:srgbClr>
                </a:gs>
                <a:gs pos="50000">
                  <a:srgbClr xmlns:mc="http://schemas.openxmlformats.org/markup-compatibility/2006" xmlns:a14="http://schemas.microsoft.com/office/drawing/2010/main" val="3E4554" mc:Ignorable=""/>
                </a:gs>
                <a:gs pos="51000">
                  <a:srgbClr xmlns:mc="http://schemas.openxmlformats.org/markup-compatibility/2006" xmlns:a14="http://schemas.microsoft.com/office/drawing/2010/main" val="3E4554" mc:Ignorable="">
                    <a:lumMod val="75000"/>
                  </a:srgbClr>
                </a:gs>
                <a:gs pos="100000">
                  <a:srgbClr xmlns:mc="http://schemas.openxmlformats.org/markup-compatibility/2006" xmlns:a14="http://schemas.microsoft.com/office/drawing/2010/main" val="3E4554" mc:Ignorable="">
                    <a:lumMod val="50000"/>
                  </a:srgbClr>
                </a:gs>
              </a:gsLst>
              <a:lin ang="5400000" scaled="0"/>
            </a:gradFill>
            <a:ln w="25400" cap="flat" cmpd="sng" algn="ctr">
              <a:solidFill>
                <a:srgbClr xmlns:mc="http://schemas.openxmlformats.org/markup-compatibility/2006" xmlns:a14="http://schemas.microsoft.com/office/drawing/2010/main" val="3E4554"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wrap="none" anchor="ctr"/>
            <a:lstStyle/>
            <a:p>
              <a:pPr algn="ctr" defTabSz="966788">
                <a:defRPr/>
              </a:pPr>
              <a:r>
                <a:rPr lang="en-US" kern="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a:cs typeface="Arial" charset="0"/>
                  <a:sym typeface="Gill Sans"/>
                </a:rPr>
                <a:t>Profile</a:t>
              </a:r>
            </a:p>
          </p:txBody>
        </p:sp>
        <p:cxnSp>
          <p:nvCxnSpPr>
            <p:cNvPr id="21" name="Straight Connector 20"/>
            <p:cNvCxnSpPr/>
            <p:nvPr/>
          </p:nvCxnSpPr>
          <p:spPr>
            <a:xfrm flipV="1">
              <a:off x="1594663" y="4917384"/>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22" name="Straight Connector 21"/>
            <p:cNvCxnSpPr/>
            <p:nvPr/>
          </p:nvCxnSpPr>
          <p:spPr>
            <a:xfrm flipV="1">
              <a:off x="1594663" y="4158488"/>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23" name="Straight Connector 22"/>
            <p:cNvCxnSpPr/>
            <p:nvPr/>
          </p:nvCxnSpPr>
          <p:spPr>
            <a:xfrm flipV="1">
              <a:off x="1594663" y="3414832"/>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24" name="Straight Connector 23"/>
            <p:cNvCxnSpPr/>
            <p:nvPr/>
          </p:nvCxnSpPr>
          <p:spPr>
            <a:xfrm flipV="1">
              <a:off x="1594663" y="2671176"/>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grpSp>
      <p:sp>
        <p:nvSpPr>
          <p:cNvPr id="30" name="Loosely coupled"/>
          <p:cNvSpPr txBox="1"/>
          <p:nvPr/>
        </p:nvSpPr>
        <p:spPr>
          <a:xfrm>
            <a:off x="636744" y="631830"/>
            <a:ext cx="4564063" cy="830997"/>
          </a:xfrm>
          <a:prstGeom prst="rect">
            <a:avLst/>
          </a:prstGeom>
          <a:noFill/>
        </p:spPr>
        <p:txBody>
          <a:bodyPr wrap="square">
            <a:spAutoFit/>
          </a:bodyPr>
          <a:lstStyle/>
          <a:p>
            <a:pPr algn="ctr">
              <a:defRPr/>
            </a:pPr>
            <a:r>
              <a:rPr lang="en-US" sz="2400" b="1" dirty="0">
                <a:latin typeface="+mj-lt"/>
              </a:rPr>
              <a:t>Virtualized &amp; Isolated End-point Components</a:t>
            </a:r>
          </a:p>
        </p:txBody>
      </p:sp>
      <p:pic>
        <p:nvPicPr>
          <p:cNvPr id="182281" name="Picture 11" descr="citrix+.png"/>
          <p:cNvPicPr>
            <a:picLocks noChangeAspect="1"/>
          </p:cNvPicPr>
          <p:nvPr/>
        </p:nvPicPr>
        <p:blipFill>
          <a:blip r:embed="rId6" cstate="print">
            <a:lum bright="64000"/>
          </a:blip>
          <a:srcRect l="-5344" t="-12743" r="-5011" b="-12115"/>
          <a:stretch>
            <a:fillRect/>
          </a:stretch>
        </p:blipFill>
        <p:spPr bwMode="auto">
          <a:xfrm>
            <a:off x="10806115" y="6248400"/>
            <a:ext cx="1244600" cy="554038"/>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nodeType="withEffect">
                                  <p:stCondLst>
                                    <p:cond delay="0"/>
                                  </p:stCondLst>
                                  <p:childTnLst>
                                    <p:animEffect transition="out" filter="fade">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par>
                                <p:cTn id="14" presetID="10" presetClass="exit" presetSubtype="0" fill="hold" nodeType="withEffect">
                                  <p:stCondLst>
                                    <p:cond delay="1800"/>
                                  </p:stCondLst>
                                  <p:childTnLst>
                                    <p:animEffect transition="out" filter="fade">
                                      <p:cBhvr>
                                        <p:cTn id="15" dur="700"/>
                                        <p:tgtEl>
                                          <p:spTgt spid="7"/>
                                        </p:tgtEl>
                                      </p:cBhvr>
                                    </p:animEffect>
                                    <p:set>
                                      <p:cBhvr>
                                        <p:cTn id="16" dur="1" fill="hold">
                                          <p:stCondLst>
                                            <p:cond delay="699"/>
                                          </p:stCondLst>
                                        </p:cTn>
                                        <p:tgtEl>
                                          <p:spTgt spid="7"/>
                                        </p:tgtEl>
                                        <p:attrNameLst>
                                          <p:attrName>style.visibility</p:attrName>
                                        </p:attrNameLst>
                                      </p:cBhvr>
                                      <p:to>
                                        <p:strVal val="hidden"/>
                                      </p:to>
                                    </p:set>
                                  </p:childTnLst>
                                </p:cTn>
                              </p:par>
                            </p:childTnLst>
                          </p:cTn>
                        </p:par>
                        <p:par>
                          <p:cTn id="17" fill="hold">
                            <p:stCondLst>
                              <p:cond delay="2500"/>
                            </p:stCondLst>
                            <p:childTnLst>
                              <p:par>
                                <p:cTn id="18" presetID="2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1822606" y="1345583"/>
            <a:ext cx="5161701" cy="4086969"/>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21884" tIns="406280" rIns="121884" bIns="60942" numCol="1" rtlCol="0" anchor="t" anchorCtr="0" compatLnSpc="1">
            <a:prstTxWarp prst="textNoShape">
              <a:avLst/>
            </a:prstTxWarp>
          </a:bodyPr>
          <a:lstStyle/>
          <a:p>
            <a:pPr marL="236793" indent="-236793" defTabSz="912777" eaLnBrk="0" hangingPunct="0">
              <a:lnSpc>
                <a:spcPct val="90000"/>
              </a:lnSpc>
              <a:spcBef>
                <a:spcPct val="30000"/>
              </a:spcBef>
              <a:buClr>
                <a:srgbClr xmlns:mc="http://schemas.openxmlformats.org/markup-compatibility/2006" xmlns:a14="http://schemas.microsoft.com/office/drawing/2010/main" val="DBB7FF" mc:Ignorable=""/>
              </a:buClr>
              <a:buSzPct val="95000"/>
              <a:buFontTx/>
              <a:buBlip>
                <a:blip r:embed="rId3"/>
              </a:buBlip>
              <a:tabLst>
                <a:tab pos="424590" algn="l"/>
              </a:tabLst>
              <a:defRPr/>
            </a:pPr>
            <a:endParaRPr lang="en-US" sz="1500" dirty="0" smtClean="0">
              <a:solidFill>
                <a:srgbClr xmlns:mc="http://schemas.openxmlformats.org/markup-compatibility/2006" xmlns:a14="http://schemas.microsoft.com/office/drawing/2010/main" val="FFFFFF" mc:Ignorable=""/>
              </a:solidFill>
            </a:endParaRPr>
          </a:p>
        </p:txBody>
      </p:sp>
      <p:sp>
        <p:nvSpPr>
          <p:cNvPr id="2" name="Title 1"/>
          <p:cNvSpPr>
            <a:spLocks noGrp="1"/>
          </p:cNvSpPr>
          <p:nvPr>
            <p:ph type="title"/>
          </p:nvPr>
        </p:nvSpPr>
        <p:spPr>
          <a:xfrm>
            <a:off x="774700" y="692151"/>
            <a:ext cx="10625138" cy="418576"/>
          </a:xfrm>
        </p:spPr>
        <p:txBody>
          <a:bodyPr vert="horz" wrap="square" lIns="0" tIns="0" rIns="0" bIns="0" rtlCol="0" anchor="t">
            <a:spAutoFit/>
          </a:bodyPr>
          <a:lstStyle/>
          <a:p>
            <a:r>
              <a:rPr smtClean="0"/>
              <a:t>Dependencies Create Complexity</a:t>
            </a:r>
          </a:p>
        </p:txBody>
      </p:sp>
      <p:grpSp>
        <p:nvGrpSpPr>
          <p:cNvPr id="3" name="Group 68"/>
          <p:cNvGrpSpPr/>
          <p:nvPr/>
        </p:nvGrpSpPr>
        <p:grpSpPr>
          <a:xfrm>
            <a:off x="2216739" y="4367420"/>
            <a:ext cx="4425705" cy="807358"/>
            <a:chOff x="3684815" y="6030687"/>
            <a:chExt cx="3984171" cy="968829"/>
          </a:xfrm>
        </p:grpSpPr>
        <p:sp>
          <p:nvSpPr>
            <p:cNvPr id="51" name="Rounded Rectangle 50"/>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rgbClr xmlns:mc="http://schemas.openxmlformats.org/markup-compatibility/2006" xmlns:a14="http://schemas.microsoft.com/office/drawing/2010/main" val="DBB7FF" mc:Ignorable=""/>
                </a:buClr>
                <a:buSzPct val="95000"/>
                <a:tabLst>
                  <a:tab pos="424590" algn="l"/>
                </a:tabLst>
                <a:defRPr/>
              </a:pPr>
              <a:r>
                <a:rPr lang="en-US" sz="2000" dirty="0" smtClean="0">
                  <a:solidFill>
                    <a:srgbClr xmlns:mc="http://schemas.openxmlformats.org/markup-compatibility/2006" xmlns:a14="http://schemas.microsoft.com/office/drawing/2010/main" val="FFFFFF" mc:Ignorable=""/>
                  </a:solidFill>
                </a:rPr>
                <a:t>Hardware</a:t>
              </a:r>
            </a:p>
          </p:txBody>
        </p:sp>
        <p:pic>
          <p:nvPicPr>
            <p:cNvPr id="55" name="Picture 3" descr="C:\Program Files\Microsoft Resource DVD Artwork\DVD_ART\Artwork_Imagery\HARDWARE_IMAGERY\Illustration - Misc Hardware\Windows Vista Illustration Icons\Computer.png"/>
            <p:cNvPicPr>
              <a:picLocks noChangeAspect="1" noChangeArrowheads="1"/>
            </p:cNvPicPr>
            <p:nvPr/>
          </p:nvPicPr>
          <p:blipFill>
            <a:blip r:embed="rId4" cstate="email"/>
            <a:stretch>
              <a:fillRect/>
            </a:stretch>
          </p:blipFill>
          <p:spPr bwMode="auto">
            <a:xfrm>
              <a:off x="3845121" y="6074228"/>
              <a:ext cx="1092639" cy="863883"/>
            </a:xfrm>
            <a:prstGeom prst="rect">
              <a:avLst/>
            </a:prstGeom>
            <a:noFill/>
          </p:spPr>
        </p:pic>
      </p:grpSp>
      <p:grpSp>
        <p:nvGrpSpPr>
          <p:cNvPr id="4" name="Group 67"/>
          <p:cNvGrpSpPr/>
          <p:nvPr/>
        </p:nvGrpSpPr>
        <p:grpSpPr>
          <a:xfrm>
            <a:off x="2216739" y="3439110"/>
            <a:ext cx="4425705" cy="807358"/>
            <a:chOff x="3684815" y="4916715"/>
            <a:chExt cx="3984171" cy="968829"/>
          </a:xfrm>
        </p:grpSpPr>
        <p:sp>
          <p:nvSpPr>
            <p:cNvPr id="49" name="Rounded Rectangle 48"/>
            <p:cNvSpPr/>
            <p:nvPr/>
          </p:nvSpPr>
          <p:spPr bwMode="auto">
            <a:xfrm>
              <a:off x="3684815" y="4916715"/>
              <a:ext cx="3984171" cy="968829"/>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rgbClr xmlns:mc="http://schemas.openxmlformats.org/markup-compatibility/2006" xmlns:a14="http://schemas.microsoft.com/office/drawing/2010/main" val="DBB7FF" mc:Ignorable=""/>
                </a:buClr>
                <a:buSzPct val="95000"/>
                <a:tabLst>
                  <a:tab pos="424590" algn="l"/>
                </a:tabLst>
                <a:defRPr/>
              </a:pPr>
              <a:r>
                <a:rPr lang="en-US" sz="2000" dirty="0" smtClean="0">
                  <a:solidFill>
                    <a:srgbClr xmlns:mc="http://schemas.openxmlformats.org/markup-compatibility/2006" xmlns:a14="http://schemas.microsoft.com/office/drawing/2010/main" val="FFFFFF" mc:Ignorable=""/>
                  </a:solidFill>
                </a:rPr>
                <a:t>OS</a:t>
              </a:r>
            </a:p>
          </p:txBody>
        </p:sp>
        <p:pic>
          <p:nvPicPr>
            <p:cNvPr id="5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cstate="email"/>
            <a:srcRect/>
            <a:stretch>
              <a:fillRect/>
            </a:stretch>
          </p:blipFill>
          <p:spPr bwMode="auto">
            <a:xfrm>
              <a:off x="3911334" y="5025860"/>
              <a:ext cx="721632" cy="720188"/>
            </a:xfrm>
            <a:prstGeom prst="rect">
              <a:avLst/>
            </a:prstGeom>
            <a:noFill/>
          </p:spPr>
        </p:pic>
      </p:grpSp>
      <p:grpSp>
        <p:nvGrpSpPr>
          <p:cNvPr id="5" name="Group 65"/>
          <p:cNvGrpSpPr/>
          <p:nvPr/>
        </p:nvGrpSpPr>
        <p:grpSpPr>
          <a:xfrm>
            <a:off x="2216739" y="1582491"/>
            <a:ext cx="4425705" cy="807358"/>
            <a:chOff x="3684815" y="2688773"/>
            <a:chExt cx="3984171" cy="968829"/>
          </a:xfrm>
        </p:grpSpPr>
        <p:sp>
          <p:nvSpPr>
            <p:cNvPr id="48" name="Rounded Rectangle 47"/>
            <p:cNvSpPr/>
            <p:nvPr/>
          </p:nvSpPr>
          <p:spPr bwMode="auto">
            <a:xfrm>
              <a:off x="3684815" y="2688773"/>
              <a:ext cx="3984171" cy="968829"/>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rgbClr xmlns:mc="http://schemas.openxmlformats.org/markup-compatibility/2006" xmlns:a14="http://schemas.microsoft.com/office/drawing/2010/main" val="DBB7FF" mc:Ignorable=""/>
                </a:buClr>
                <a:buSzPct val="95000"/>
                <a:defRPr/>
              </a:pPr>
              <a:r>
                <a:rPr lang="en-US" sz="2000" dirty="0" smtClean="0">
                  <a:solidFill>
                    <a:srgbClr xmlns:mc="http://schemas.openxmlformats.org/markup-compatibility/2006" xmlns:a14="http://schemas.microsoft.com/office/drawing/2010/main" val="FFFFFF" mc:Ignorable=""/>
                  </a:solidFill>
                </a:rPr>
                <a:t>Data, User settings</a:t>
              </a:r>
            </a:p>
          </p:txBody>
        </p:sp>
        <p:grpSp>
          <p:nvGrpSpPr>
            <p:cNvPr id="6" name="Group 56"/>
            <p:cNvGrpSpPr/>
            <p:nvPr/>
          </p:nvGrpSpPr>
          <p:grpSpPr>
            <a:xfrm>
              <a:off x="3905935" y="2896568"/>
              <a:ext cx="586758" cy="540880"/>
              <a:chOff x="6505548" y="845445"/>
              <a:chExt cx="681002" cy="627755"/>
            </a:xfrm>
          </p:grpSpPr>
          <p:pic>
            <p:nvPicPr>
              <p:cNvPr id="58" name="Picture 57"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59" name="Picture 58"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60" name="Picture 59" descr="server.png"/>
              <p:cNvPicPr>
                <a:picLocks noChangeAspect="1"/>
              </p:cNvPicPr>
              <p:nvPr/>
            </p:nvPicPr>
            <p:blipFill>
              <a:blip r:embed="rId6" cstate="email"/>
              <a:stretch>
                <a:fillRect/>
              </a:stretch>
            </p:blipFill>
            <p:spPr>
              <a:xfrm>
                <a:off x="6683348" y="1023245"/>
                <a:ext cx="338102" cy="449955"/>
              </a:xfrm>
              <a:prstGeom prst="rect">
                <a:avLst/>
              </a:prstGeom>
            </p:spPr>
          </p:pic>
        </p:grpSp>
      </p:grpSp>
      <p:grpSp>
        <p:nvGrpSpPr>
          <p:cNvPr id="7" name="Group 65"/>
          <p:cNvGrpSpPr/>
          <p:nvPr/>
        </p:nvGrpSpPr>
        <p:grpSpPr>
          <a:xfrm>
            <a:off x="2212065" y="2121337"/>
            <a:ext cx="4421897" cy="640080"/>
            <a:chOff x="3067172" y="2779490"/>
            <a:chExt cx="3317287" cy="640080"/>
          </a:xfrm>
        </p:grpSpPr>
        <p:cxnSp>
          <p:nvCxnSpPr>
            <p:cNvPr id="42" name="Elbow Connector 41"/>
            <p:cNvCxnSpPr/>
            <p:nvPr/>
          </p:nvCxnSpPr>
          <p:spPr>
            <a:xfrm>
              <a:off x="6382871"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H="1">
              <a:off x="3067172"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 name="Group 60"/>
          <p:cNvGrpSpPr/>
          <p:nvPr/>
        </p:nvGrpSpPr>
        <p:grpSpPr>
          <a:xfrm>
            <a:off x="2212065" y="3039715"/>
            <a:ext cx="4421897" cy="640080"/>
            <a:chOff x="3067172" y="3697868"/>
            <a:chExt cx="3317287" cy="640080"/>
          </a:xfrm>
        </p:grpSpPr>
        <p:cxnSp>
          <p:nvCxnSpPr>
            <p:cNvPr id="45" name="Elbow Connector 44"/>
            <p:cNvCxnSpPr/>
            <p:nvPr/>
          </p:nvCxnSpPr>
          <p:spPr>
            <a:xfrm>
              <a:off x="6382871"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H="1">
              <a:off x="3067172"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 name="Group 56"/>
          <p:cNvGrpSpPr/>
          <p:nvPr/>
        </p:nvGrpSpPr>
        <p:grpSpPr>
          <a:xfrm>
            <a:off x="2212065" y="3958092"/>
            <a:ext cx="4421897" cy="640080"/>
            <a:chOff x="3067172" y="4616245"/>
            <a:chExt cx="3317287" cy="640080"/>
          </a:xfrm>
        </p:grpSpPr>
        <p:cxnSp>
          <p:nvCxnSpPr>
            <p:cNvPr id="46" name="Elbow Connector 45"/>
            <p:cNvCxnSpPr/>
            <p:nvPr/>
          </p:nvCxnSpPr>
          <p:spPr>
            <a:xfrm>
              <a:off x="6382871"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3067172"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3" name="Title 1"/>
          <p:cNvSpPr txBox="1">
            <a:spLocks/>
          </p:cNvSpPr>
          <p:nvPr/>
        </p:nvSpPr>
        <p:spPr bwMode="auto">
          <a:xfrm>
            <a:off x="507869" y="228607"/>
            <a:ext cx="11170973"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eaLnBrk="0" hangingPunct="0">
              <a:lnSpc>
                <a:spcPct val="90000"/>
              </a:lnSpc>
            </a:pPr>
            <a:r>
              <a:rPr lang="en-US" sz="4800" spc="-15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cs typeface="Arial" charset="0"/>
              </a:rPr>
              <a:t>Separation Creates Flexibility</a:t>
            </a:r>
          </a:p>
        </p:txBody>
      </p:sp>
      <p:grpSp>
        <p:nvGrpSpPr>
          <p:cNvPr id="10" name="Group 71"/>
          <p:cNvGrpSpPr/>
          <p:nvPr/>
        </p:nvGrpSpPr>
        <p:grpSpPr>
          <a:xfrm>
            <a:off x="2237393" y="2490252"/>
            <a:ext cx="2139464" cy="807358"/>
            <a:chOff x="3070680" y="3168954"/>
            <a:chExt cx="1605016" cy="807358"/>
          </a:xfrm>
        </p:grpSpPr>
        <p:sp>
          <p:nvSpPr>
            <p:cNvPr id="50" name="Rounded Rectangle 49"/>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rgbClr xmlns:mc="http://schemas.openxmlformats.org/markup-compatibility/2006" xmlns:a14="http://schemas.microsoft.com/office/drawing/2010/main" val="DBB7FF" mc:Ignorable=""/>
                </a:buClr>
                <a:buSzPct val="95000"/>
                <a:tabLst>
                  <a:tab pos="424590" algn="l"/>
                </a:tabLst>
                <a:defRPr/>
              </a:pPr>
              <a:endParaRPr lang="en-US" sz="2000" dirty="0" smtClean="0">
                <a:solidFill>
                  <a:srgbClr xmlns:mc="http://schemas.openxmlformats.org/markup-compatibility/2006" xmlns:a14="http://schemas.microsoft.com/office/drawing/2010/main" val="FFFFFF" mc:Ignorable=""/>
                </a:solidFill>
              </a:endParaRPr>
            </a:p>
          </p:txBody>
        </p:sp>
        <p:grpSp>
          <p:nvGrpSpPr>
            <p:cNvPr id="11" name="Group 20"/>
            <p:cNvGrpSpPr/>
            <p:nvPr/>
          </p:nvGrpSpPr>
          <p:grpSpPr>
            <a:xfrm>
              <a:off x="3338406" y="3375645"/>
              <a:ext cx="377057" cy="348450"/>
              <a:chOff x="1747290" y="5571160"/>
              <a:chExt cx="554957" cy="384739"/>
            </a:xfrm>
          </p:grpSpPr>
          <p:pic>
            <p:nvPicPr>
              <p:cNvPr id="62" name="Picture 1" descr="image001"/>
              <p:cNvPicPr>
                <a:picLocks noChangeAspect="1" noChangeArrowheads="1"/>
              </p:cNvPicPr>
              <p:nvPr/>
            </p:nvPicPr>
            <p:blipFill>
              <a:blip r:embed="rId7" cstate="email"/>
              <a:srcRect/>
              <a:stretch>
                <a:fillRect/>
              </a:stretch>
            </p:blipFill>
            <p:spPr bwMode="auto">
              <a:xfrm>
                <a:off x="1747290" y="5614753"/>
                <a:ext cx="292801" cy="210329"/>
              </a:xfrm>
              <a:prstGeom prst="rect">
                <a:avLst/>
              </a:prstGeom>
              <a:noFill/>
              <a:ln>
                <a:noFill/>
              </a:ln>
            </p:spPr>
          </p:pic>
          <p:pic>
            <p:nvPicPr>
              <p:cNvPr id="63" name="Picture 2" descr="image002"/>
              <p:cNvPicPr>
                <a:picLocks noChangeAspect="1" noChangeArrowheads="1"/>
              </p:cNvPicPr>
              <p:nvPr/>
            </p:nvPicPr>
            <p:blipFill>
              <a:blip r:embed="rId8" cstate="email"/>
              <a:srcRect/>
              <a:stretch>
                <a:fillRect/>
              </a:stretch>
            </p:blipFill>
            <p:spPr bwMode="auto">
              <a:xfrm>
                <a:off x="1805169" y="5745570"/>
                <a:ext cx="292801" cy="210329"/>
              </a:xfrm>
              <a:prstGeom prst="rect">
                <a:avLst/>
              </a:prstGeom>
              <a:noFill/>
              <a:ln>
                <a:noFill/>
              </a:ln>
            </p:spPr>
          </p:pic>
          <p:pic>
            <p:nvPicPr>
              <p:cNvPr id="64" name="Picture 3" descr="image003"/>
              <p:cNvPicPr>
                <a:picLocks noChangeAspect="1" noChangeArrowheads="1"/>
              </p:cNvPicPr>
              <p:nvPr/>
            </p:nvPicPr>
            <p:blipFill>
              <a:blip r:embed="rId9" cstate="email"/>
              <a:srcRect/>
              <a:stretch>
                <a:fillRect/>
              </a:stretch>
            </p:blipFill>
            <p:spPr bwMode="auto">
              <a:xfrm>
                <a:off x="1954976" y="5571160"/>
                <a:ext cx="299610" cy="215459"/>
              </a:xfrm>
              <a:prstGeom prst="rect">
                <a:avLst/>
              </a:prstGeom>
              <a:noFill/>
              <a:ln>
                <a:noFill/>
              </a:ln>
            </p:spPr>
          </p:pic>
          <p:pic>
            <p:nvPicPr>
              <p:cNvPr id="65" name="Picture 4" descr="image004"/>
              <p:cNvPicPr>
                <a:picLocks noChangeAspect="1" noChangeArrowheads="1"/>
              </p:cNvPicPr>
              <p:nvPr/>
            </p:nvPicPr>
            <p:blipFill>
              <a:blip r:embed="rId10" cstate="email"/>
              <a:srcRect/>
              <a:stretch>
                <a:fillRect/>
              </a:stretch>
            </p:blipFill>
            <p:spPr bwMode="auto">
              <a:xfrm>
                <a:off x="2009446" y="5676332"/>
                <a:ext cx="292801" cy="210329"/>
              </a:xfrm>
              <a:prstGeom prst="rect">
                <a:avLst/>
              </a:prstGeom>
              <a:noFill/>
              <a:ln>
                <a:noFill/>
              </a:ln>
            </p:spPr>
          </p:pic>
        </p:grpSp>
        <p:sp>
          <p:nvSpPr>
            <p:cNvPr id="34" name="TextBox 33"/>
            <p:cNvSpPr txBox="1"/>
            <p:nvPr/>
          </p:nvSpPr>
          <p:spPr>
            <a:xfrm>
              <a:off x="3789575" y="3346515"/>
              <a:ext cx="481267" cy="400110"/>
            </a:xfrm>
            <a:prstGeom prst="rect">
              <a:avLst/>
            </a:prstGeom>
            <a:noFill/>
          </p:spPr>
          <p:txBody>
            <a:bodyPr wrap="none" rtlCol="0">
              <a:spAutoFit/>
            </a:bodyPr>
            <a:lstStyle/>
            <a:p>
              <a:r>
                <a:rPr lang="en-US" sz="2000" dirty="0" smtClean="0">
                  <a:solidFill>
                    <a:srgbClr xmlns:mc="http://schemas.openxmlformats.org/markup-compatibility/2006" xmlns:a14="http://schemas.microsoft.com/office/drawing/2010/main" val="FFFFFF" mc:Ignorable=""/>
                  </a:solidFill>
                </a:rPr>
                <a:t>App</a:t>
              </a:r>
            </a:p>
          </p:txBody>
        </p:sp>
      </p:grpSp>
      <p:grpSp>
        <p:nvGrpSpPr>
          <p:cNvPr id="12" name="Group 73"/>
          <p:cNvGrpSpPr/>
          <p:nvPr/>
        </p:nvGrpSpPr>
        <p:grpSpPr>
          <a:xfrm>
            <a:off x="4494836" y="2478266"/>
            <a:ext cx="2160904" cy="807358"/>
            <a:chOff x="3070680" y="3168954"/>
            <a:chExt cx="1605016" cy="807358"/>
          </a:xfrm>
        </p:grpSpPr>
        <p:sp>
          <p:nvSpPr>
            <p:cNvPr id="75" name="Rounded Rectangle 74"/>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rgbClr xmlns:mc="http://schemas.openxmlformats.org/markup-compatibility/2006" xmlns:a14="http://schemas.microsoft.com/office/drawing/2010/main" val="DBB7FF" mc:Ignorable=""/>
                </a:buClr>
                <a:buSzPct val="95000"/>
                <a:tabLst>
                  <a:tab pos="424590" algn="l"/>
                </a:tabLst>
                <a:defRPr/>
              </a:pPr>
              <a:endParaRPr lang="en-US" sz="2000" dirty="0" smtClean="0">
                <a:solidFill>
                  <a:srgbClr xmlns:mc="http://schemas.openxmlformats.org/markup-compatibility/2006" xmlns:a14="http://schemas.microsoft.com/office/drawing/2010/main" val="FFFFFF" mc:Ignorable=""/>
                </a:solidFill>
              </a:endParaRPr>
            </a:p>
          </p:txBody>
        </p:sp>
        <p:grpSp>
          <p:nvGrpSpPr>
            <p:cNvPr id="13" name="Group 20"/>
            <p:cNvGrpSpPr/>
            <p:nvPr/>
          </p:nvGrpSpPr>
          <p:grpSpPr>
            <a:xfrm>
              <a:off x="3338401" y="3375645"/>
              <a:ext cx="377056" cy="348450"/>
              <a:chOff x="1747290" y="5571160"/>
              <a:chExt cx="554957" cy="384739"/>
            </a:xfrm>
          </p:grpSpPr>
          <p:pic>
            <p:nvPicPr>
              <p:cNvPr id="78" name="Picture 1" descr="image001"/>
              <p:cNvPicPr>
                <a:picLocks noChangeAspect="1" noChangeArrowheads="1"/>
              </p:cNvPicPr>
              <p:nvPr/>
            </p:nvPicPr>
            <p:blipFill>
              <a:blip r:embed="rId11" cstate="email"/>
              <a:srcRect/>
              <a:stretch>
                <a:fillRect/>
              </a:stretch>
            </p:blipFill>
            <p:spPr bwMode="auto">
              <a:xfrm>
                <a:off x="1747290" y="5614753"/>
                <a:ext cx="292801" cy="210329"/>
              </a:xfrm>
              <a:prstGeom prst="rect">
                <a:avLst/>
              </a:prstGeom>
              <a:noFill/>
              <a:ln>
                <a:noFill/>
              </a:ln>
            </p:spPr>
          </p:pic>
          <p:pic>
            <p:nvPicPr>
              <p:cNvPr id="79" name="Picture 2" descr="image002"/>
              <p:cNvPicPr>
                <a:picLocks noChangeAspect="1" noChangeArrowheads="1"/>
              </p:cNvPicPr>
              <p:nvPr/>
            </p:nvPicPr>
            <p:blipFill>
              <a:blip r:embed="rId12" cstate="email"/>
              <a:srcRect/>
              <a:stretch>
                <a:fillRect/>
              </a:stretch>
            </p:blipFill>
            <p:spPr bwMode="auto">
              <a:xfrm>
                <a:off x="1805169" y="5745570"/>
                <a:ext cx="292801" cy="210329"/>
              </a:xfrm>
              <a:prstGeom prst="rect">
                <a:avLst/>
              </a:prstGeom>
              <a:noFill/>
              <a:ln>
                <a:noFill/>
              </a:ln>
            </p:spPr>
          </p:pic>
          <p:pic>
            <p:nvPicPr>
              <p:cNvPr id="80" name="Picture 3" descr="image003"/>
              <p:cNvPicPr>
                <a:picLocks noChangeAspect="1" noChangeArrowheads="1"/>
              </p:cNvPicPr>
              <p:nvPr/>
            </p:nvPicPr>
            <p:blipFill>
              <a:blip r:embed="rId13" cstate="email"/>
              <a:srcRect/>
              <a:stretch>
                <a:fillRect/>
              </a:stretch>
            </p:blipFill>
            <p:spPr bwMode="auto">
              <a:xfrm>
                <a:off x="1954976" y="5571160"/>
                <a:ext cx="299610" cy="215459"/>
              </a:xfrm>
              <a:prstGeom prst="rect">
                <a:avLst/>
              </a:prstGeom>
              <a:noFill/>
              <a:ln>
                <a:noFill/>
              </a:ln>
            </p:spPr>
          </p:pic>
          <p:pic>
            <p:nvPicPr>
              <p:cNvPr id="81" name="Picture 4" descr="image004"/>
              <p:cNvPicPr>
                <a:picLocks noChangeAspect="1" noChangeArrowheads="1"/>
              </p:cNvPicPr>
              <p:nvPr/>
            </p:nvPicPr>
            <p:blipFill>
              <a:blip r:embed="rId14" cstate="email"/>
              <a:srcRect/>
              <a:stretch>
                <a:fillRect/>
              </a:stretch>
            </p:blipFill>
            <p:spPr bwMode="auto">
              <a:xfrm>
                <a:off x="2009446" y="5676332"/>
                <a:ext cx="292801" cy="210329"/>
              </a:xfrm>
              <a:prstGeom prst="rect">
                <a:avLst/>
              </a:prstGeom>
              <a:noFill/>
              <a:ln>
                <a:noFill/>
              </a:ln>
            </p:spPr>
          </p:pic>
        </p:grpSp>
        <p:sp>
          <p:nvSpPr>
            <p:cNvPr id="77" name="TextBox 76"/>
            <p:cNvSpPr txBox="1"/>
            <p:nvPr/>
          </p:nvSpPr>
          <p:spPr>
            <a:xfrm>
              <a:off x="3789575" y="3346515"/>
              <a:ext cx="476492" cy="400110"/>
            </a:xfrm>
            <a:prstGeom prst="rect">
              <a:avLst/>
            </a:prstGeom>
            <a:noFill/>
          </p:spPr>
          <p:txBody>
            <a:bodyPr wrap="none" rtlCol="0">
              <a:spAutoFit/>
            </a:bodyPr>
            <a:lstStyle/>
            <a:p>
              <a:r>
                <a:rPr lang="en-US" sz="2000" dirty="0" smtClean="0">
                  <a:solidFill>
                    <a:srgbClr xmlns:mc="http://schemas.openxmlformats.org/markup-compatibility/2006" xmlns:a14="http://schemas.microsoft.com/office/drawing/2010/main" val="FFFFFF" mc:Ignorable=""/>
                  </a:solidFill>
                </a:rPr>
                <a:t>App</a:t>
              </a:r>
            </a:p>
          </p:txBody>
        </p:sp>
      </p:grpSp>
      <p:grpSp>
        <p:nvGrpSpPr>
          <p:cNvPr id="14" name="Group 66"/>
          <p:cNvGrpSpPr/>
          <p:nvPr/>
        </p:nvGrpSpPr>
        <p:grpSpPr>
          <a:xfrm>
            <a:off x="2218260" y="2500336"/>
            <a:ext cx="4425705" cy="807358"/>
            <a:chOff x="3684815" y="3802744"/>
            <a:chExt cx="3984171" cy="968829"/>
          </a:xfrm>
        </p:grpSpPr>
        <p:sp>
          <p:nvSpPr>
            <p:cNvPr id="91" name="Rounded Rectangle 90"/>
            <p:cNvSpPr/>
            <p:nvPr/>
          </p:nvSpPr>
          <p:spPr bwMode="auto">
            <a:xfrm>
              <a:off x="3684815" y="3802744"/>
              <a:ext cx="3984171" cy="968829"/>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rgbClr xmlns:mc="http://schemas.openxmlformats.org/markup-compatibility/2006" xmlns:a14="http://schemas.microsoft.com/office/drawing/2010/main" val="DBB7FF" mc:Ignorable=""/>
                </a:buClr>
                <a:buSzPct val="95000"/>
                <a:tabLst>
                  <a:tab pos="424590" algn="l"/>
                </a:tabLst>
                <a:defRPr/>
              </a:pPr>
              <a:r>
                <a:rPr lang="en-US" sz="2000" dirty="0" smtClean="0">
                  <a:solidFill>
                    <a:srgbClr xmlns:mc="http://schemas.openxmlformats.org/markup-compatibility/2006" xmlns:a14="http://schemas.microsoft.com/office/drawing/2010/main" val="FFFFFF" mc:Ignorable=""/>
                  </a:solidFill>
                </a:rPr>
                <a:t>Applications</a:t>
              </a:r>
            </a:p>
          </p:txBody>
        </p:sp>
        <p:grpSp>
          <p:nvGrpSpPr>
            <p:cNvPr id="15" name="Group 20"/>
            <p:cNvGrpSpPr/>
            <p:nvPr/>
          </p:nvGrpSpPr>
          <p:grpSpPr>
            <a:xfrm>
              <a:off x="4006089" y="4050788"/>
              <a:ext cx="452468" cy="418141"/>
              <a:chOff x="1747290" y="5571160"/>
              <a:chExt cx="554957" cy="384739"/>
            </a:xfrm>
          </p:grpSpPr>
          <p:pic>
            <p:nvPicPr>
              <p:cNvPr id="93" name="Picture 1" descr="image001"/>
              <p:cNvPicPr>
                <a:picLocks noChangeAspect="1" noChangeArrowheads="1"/>
              </p:cNvPicPr>
              <p:nvPr/>
            </p:nvPicPr>
            <p:blipFill>
              <a:blip r:embed="rId7" cstate="email"/>
              <a:srcRect/>
              <a:stretch>
                <a:fillRect/>
              </a:stretch>
            </p:blipFill>
            <p:spPr bwMode="auto">
              <a:xfrm>
                <a:off x="1747290" y="5614753"/>
                <a:ext cx="292801" cy="210329"/>
              </a:xfrm>
              <a:prstGeom prst="rect">
                <a:avLst/>
              </a:prstGeom>
              <a:noFill/>
              <a:ln>
                <a:noFill/>
              </a:ln>
            </p:spPr>
          </p:pic>
          <p:pic>
            <p:nvPicPr>
              <p:cNvPr id="94" name="Picture 2" descr="image002"/>
              <p:cNvPicPr>
                <a:picLocks noChangeAspect="1" noChangeArrowheads="1"/>
              </p:cNvPicPr>
              <p:nvPr/>
            </p:nvPicPr>
            <p:blipFill>
              <a:blip r:embed="rId8" cstate="email"/>
              <a:srcRect/>
              <a:stretch>
                <a:fillRect/>
              </a:stretch>
            </p:blipFill>
            <p:spPr bwMode="auto">
              <a:xfrm>
                <a:off x="1805169" y="5745570"/>
                <a:ext cx="292801" cy="210329"/>
              </a:xfrm>
              <a:prstGeom prst="rect">
                <a:avLst/>
              </a:prstGeom>
              <a:noFill/>
              <a:ln>
                <a:noFill/>
              </a:ln>
            </p:spPr>
          </p:pic>
          <p:pic>
            <p:nvPicPr>
              <p:cNvPr id="95" name="Picture 3" descr="image003"/>
              <p:cNvPicPr>
                <a:picLocks noChangeAspect="1" noChangeArrowheads="1"/>
              </p:cNvPicPr>
              <p:nvPr/>
            </p:nvPicPr>
            <p:blipFill>
              <a:blip r:embed="rId9" cstate="email"/>
              <a:srcRect/>
              <a:stretch>
                <a:fillRect/>
              </a:stretch>
            </p:blipFill>
            <p:spPr bwMode="auto">
              <a:xfrm>
                <a:off x="1954976" y="5571160"/>
                <a:ext cx="299610" cy="215459"/>
              </a:xfrm>
              <a:prstGeom prst="rect">
                <a:avLst/>
              </a:prstGeom>
              <a:noFill/>
              <a:ln>
                <a:noFill/>
              </a:ln>
            </p:spPr>
          </p:pic>
          <p:pic>
            <p:nvPicPr>
              <p:cNvPr id="96" name="Picture 4" descr="image004"/>
              <p:cNvPicPr>
                <a:picLocks noChangeAspect="1" noChangeArrowheads="1"/>
              </p:cNvPicPr>
              <p:nvPr/>
            </p:nvPicPr>
            <p:blipFill>
              <a:blip r:embed="rId10" cstate="email"/>
              <a:srcRect/>
              <a:stretch>
                <a:fillRect/>
              </a:stretch>
            </p:blipFill>
            <p:spPr bwMode="auto">
              <a:xfrm>
                <a:off x="2009446" y="5676332"/>
                <a:ext cx="292801" cy="210329"/>
              </a:xfrm>
              <a:prstGeom prst="rect">
                <a:avLst/>
              </a:prstGeom>
              <a:noFill/>
              <a:ln>
                <a:noFill/>
              </a:ln>
            </p:spPr>
          </p:pic>
        </p:grpSp>
      </p:grpSp>
      <p:sp>
        <p:nvSpPr>
          <p:cNvPr id="84" name="Rounded Rectangle 83"/>
          <p:cNvSpPr/>
          <p:nvPr/>
        </p:nvSpPr>
        <p:spPr bwMode="auto">
          <a:xfrm>
            <a:off x="7116936" y="1337780"/>
            <a:ext cx="3047206" cy="879614"/>
          </a:xfrm>
          <a:prstGeom prst="roundRect">
            <a:avLst/>
          </a:prstGeom>
          <a:solidFill>
            <a:schemeClr val="bg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Folder Redirection</a:t>
            </a:r>
          </a:p>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Roaming Profiles</a:t>
            </a:r>
          </a:p>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Group Policies</a:t>
            </a:r>
          </a:p>
        </p:txBody>
      </p:sp>
      <p:sp>
        <p:nvSpPr>
          <p:cNvPr id="85" name="Rounded Rectangle 84"/>
          <p:cNvSpPr/>
          <p:nvPr/>
        </p:nvSpPr>
        <p:spPr bwMode="auto">
          <a:xfrm>
            <a:off x="7116936" y="2414344"/>
            <a:ext cx="3047206" cy="825741"/>
          </a:xfrm>
          <a:prstGeom prst="roundRect">
            <a:avLst/>
          </a:prstGeom>
          <a:solidFill>
            <a:schemeClr val="bg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App-V</a:t>
            </a:r>
          </a:p>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Remote Apps</a:t>
            </a:r>
          </a:p>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MEDV</a:t>
            </a:r>
          </a:p>
        </p:txBody>
      </p:sp>
      <p:sp>
        <p:nvSpPr>
          <p:cNvPr id="86" name="Rounded Rectangle 85"/>
          <p:cNvSpPr/>
          <p:nvPr/>
        </p:nvSpPr>
        <p:spPr bwMode="auto">
          <a:xfrm>
            <a:off x="7116936" y="3444619"/>
            <a:ext cx="3047206" cy="832902"/>
          </a:xfrm>
          <a:prstGeom prst="roundRect">
            <a:avLst/>
          </a:prstGeom>
          <a:solidFill>
            <a:schemeClr val="bg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XP</a:t>
            </a:r>
          </a:p>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Vista</a:t>
            </a:r>
          </a:p>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Windows 7</a:t>
            </a:r>
          </a:p>
        </p:txBody>
      </p:sp>
      <p:sp>
        <p:nvSpPr>
          <p:cNvPr id="87" name="Rounded Rectangle 86"/>
          <p:cNvSpPr/>
          <p:nvPr/>
        </p:nvSpPr>
        <p:spPr bwMode="auto">
          <a:xfrm>
            <a:off x="7116936" y="4515441"/>
            <a:ext cx="3047206" cy="875083"/>
          </a:xfrm>
          <a:prstGeom prst="roundRect">
            <a:avLst/>
          </a:prstGeom>
          <a:solidFill>
            <a:schemeClr val="bg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Thin</a:t>
            </a:r>
          </a:p>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Desktop</a:t>
            </a:r>
          </a:p>
          <a:p>
            <a:pPr defTabSz="1096963" fontAlgn="base">
              <a:spcBef>
                <a:spcPct val="0"/>
              </a:spcBef>
              <a:spcAft>
                <a:spcPct val="0"/>
              </a:spcAft>
            </a:pPr>
            <a:r>
              <a:rPr lang="en-US" dirty="0" smtClean="0">
                <a:solidFill>
                  <a:srgbClr xmlns:mc="http://schemas.openxmlformats.org/markup-compatibility/2006" xmlns:a14="http://schemas.microsoft.com/office/drawing/2010/main" val="FFFFFF" mc:Ignorable=""/>
                </a:solidFill>
              </a:rPr>
              <a:t>Mobile</a:t>
            </a:r>
          </a:p>
        </p:txBody>
      </p:sp>
      <p:grpSp>
        <p:nvGrpSpPr>
          <p:cNvPr id="16" name="Group 56"/>
          <p:cNvGrpSpPr/>
          <p:nvPr/>
        </p:nvGrpSpPr>
        <p:grpSpPr>
          <a:xfrm>
            <a:off x="5" y="5549330"/>
            <a:ext cx="11132461" cy="830997"/>
            <a:chOff x="-1" y="969759"/>
            <a:chExt cx="8351521" cy="830997"/>
          </a:xfrm>
        </p:grpSpPr>
        <p:sp>
          <p:nvSpPr>
            <p:cNvPr id="61" name="&quot;GLASS&quot;; Black to Transparent"/>
            <p:cNvSpPr/>
            <p:nvPr/>
          </p:nvSpPr>
          <p:spPr bwMode="auto">
            <a:xfrm rot="5400000">
              <a:off x="3454081" y="-2483843"/>
              <a:ext cx="785412" cy="7693576"/>
            </a:xfrm>
            <a:prstGeom prst="roundRect">
              <a:avLst>
                <a:gd name="adj" fmla="val 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50000" t="50000" r="50000" b="50000"/>
              </a:path>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sp>
          <p:nvSpPr>
            <p:cNvPr id="66" name="TextBox 65"/>
            <p:cNvSpPr txBox="1"/>
            <p:nvPr/>
          </p:nvSpPr>
          <p:spPr>
            <a:xfrm>
              <a:off x="280416" y="969759"/>
              <a:ext cx="8071104" cy="830997"/>
            </a:xfrm>
            <a:prstGeom prst="rect">
              <a:avLst/>
            </a:prstGeom>
            <a:noFill/>
          </p:spPr>
          <p:txBody>
            <a:bodyPr wrap="square">
              <a:spAutoFit/>
            </a:bodyPr>
            <a:lstStyle/>
            <a:p>
              <a:r>
                <a:rPr lang="en-US" sz="2400" dirty="0" smtClean="0"/>
                <a:t>Separating desktop components - </a:t>
              </a:r>
            </a:p>
            <a:p>
              <a:r>
                <a:rPr lang="en-US" sz="2400" b="1" dirty="0" smtClean="0"/>
                <a:t>Desktop Virtualization is the enabler</a:t>
              </a: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1000"/>
                                        <p:tgtEl>
                                          <p:spTgt spid="54"/>
                                        </p:tgtEl>
                                      </p:cBhvr>
                                    </p:animEffect>
                                    <p:set>
                                      <p:cBhvr>
                                        <p:cTn id="45" dur="1" fill="hold">
                                          <p:stCondLst>
                                            <p:cond delay="999"/>
                                          </p:stCondLst>
                                        </p:cTn>
                                        <p:tgtEl>
                                          <p:spTgt spid="5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1000"/>
                                        <p:tgtEl>
                                          <p:spTgt spid="2"/>
                                        </p:tgtEl>
                                      </p:cBhvr>
                                    </p:animEffect>
                                    <p:set>
                                      <p:cBhvr>
                                        <p:cTn id="48" dur="1" fill="hold">
                                          <p:stCondLst>
                                            <p:cond delay="999"/>
                                          </p:stCondLst>
                                        </p:cTn>
                                        <p:tgtEl>
                                          <p:spTgt spid="2"/>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childTnLst>
                                </p:cTn>
                              </p:par>
                              <p:par>
                                <p:cTn id="52" presetID="64" presetClass="path" presetSubtype="0" accel="50000" decel="50000" fill="hold" nodeType="withEffect">
                                  <p:stCondLst>
                                    <p:cond delay="0"/>
                                  </p:stCondLst>
                                  <p:childTnLst>
                                    <p:animMotion origin="layout" path="M -1.11111E-6 4.32099E-7 L -1.11111E-6 -0.03202 " pathEditMode="relative" rAng="0" ptsTypes="AA">
                                      <p:cBhvr>
                                        <p:cTn id="53" dur="1000" fill="hold"/>
                                        <p:tgtEl>
                                          <p:spTgt spid="5"/>
                                        </p:tgtEl>
                                        <p:attrNameLst>
                                          <p:attrName>ppt_x</p:attrName>
                                          <p:attrName>ppt_y</p:attrName>
                                        </p:attrNameLst>
                                      </p:cBhvr>
                                      <p:rCtr x="0" y="-16"/>
                                    </p:animMotion>
                                  </p:childTnLst>
                                </p:cTn>
                              </p:par>
                              <p:par>
                                <p:cTn id="54" presetID="42" presetClass="path" presetSubtype="0" accel="50000" decel="50000" fill="hold" nodeType="withEffect">
                                  <p:stCondLst>
                                    <p:cond delay="0"/>
                                  </p:stCondLst>
                                  <p:childTnLst>
                                    <p:animMotion origin="layout" path="M -1.11111E-6 -0.00154 L -1.11111E-6 0.01177 " pathEditMode="relative" rAng="0" ptsTypes="AA">
                                      <p:cBhvr>
                                        <p:cTn id="55" dur="1000" fill="hold"/>
                                        <p:tgtEl>
                                          <p:spTgt spid="4"/>
                                        </p:tgtEl>
                                        <p:attrNameLst>
                                          <p:attrName>ppt_x</p:attrName>
                                          <p:attrName>ppt_y</p:attrName>
                                        </p:attrNameLst>
                                      </p:cBhvr>
                                      <p:rCtr x="0" y="7"/>
                                    </p:animMotion>
                                  </p:childTnLst>
                                </p:cTn>
                              </p:par>
                              <p:par>
                                <p:cTn id="56" presetID="42" presetClass="path" presetSubtype="0" accel="50000" decel="50000" fill="hold" nodeType="withEffect">
                                  <p:stCondLst>
                                    <p:cond delay="0"/>
                                  </p:stCondLst>
                                  <p:childTnLst>
                                    <p:animMotion origin="layout" path="M -1.11111E-6 3.33333E-6 L -1.11111E-6 0.03163 " pathEditMode="relative" rAng="0" ptsTypes="AA">
                                      <p:cBhvr>
                                        <p:cTn id="57" dur="1000" fill="hold"/>
                                        <p:tgtEl>
                                          <p:spTgt spid="3"/>
                                        </p:tgtEl>
                                        <p:attrNameLst>
                                          <p:attrName>ppt_x</p:attrName>
                                          <p:attrName>ppt_y</p:attrName>
                                        </p:attrNameLst>
                                      </p:cBhvr>
                                      <p:rCtr x="0" y="16"/>
                                    </p:animMotion>
                                  </p:childTnLst>
                                </p:cTn>
                              </p:par>
                              <p:par>
                                <p:cTn id="58" presetID="10"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20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000"/>
                                        <p:tgtEl>
                                          <p:spTgt spid="12"/>
                                        </p:tgtEl>
                                      </p:cBhvr>
                                    </p:animEffect>
                                  </p:childTnLst>
                                </p:cTn>
                              </p:par>
                              <p:par>
                                <p:cTn id="64" presetID="10" presetClass="exit" presetSubtype="0" fill="hold" nodeType="withEffect">
                                  <p:stCondLst>
                                    <p:cond delay="0"/>
                                  </p:stCondLst>
                                  <p:childTnLst>
                                    <p:animEffect transition="out" filter="fade">
                                      <p:cBhvr>
                                        <p:cTn id="65" dur="1000"/>
                                        <p:tgtEl>
                                          <p:spTgt spid="7"/>
                                        </p:tgtEl>
                                      </p:cBhvr>
                                    </p:animEffect>
                                    <p:set>
                                      <p:cBhvr>
                                        <p:cTn id="66" dur="1" fill="hold">
                                          <p:stCondLst>
                                            <p:cond delay="999"/>
                                          </p:stCondLst>
                                        </p:cTn>
                                        <p:tgtEl>
                                          <p:spTgt spid="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1000"/>
                                        <p:tgtEl>
                                          <p:spTgt spid="8"/>
                                        </p:tgtEl>
                                      </p:cBhvr>
                                    </p:animEffect>
                                    <p:set>
                                      <p:cBhvr>
                                        <p:cTn id="69" dur="1" fill="hold">
                                          <p:stCondLst>
                                            <p:cond delay="999"/>
                                          </p:stCondLst>
                                        </p:cTn>
                                        <p:tgtEl>
                                          <p:spTgt spid="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1000"/>
                                        <p:tgtEl>
                                          <p:spTgt spid="9"/>
                                        </p:tgtEl>
                                      </p:cBhvr>
                                    </p:animEffect>
                                    <p:set>
                                      <p:cBhvr>
                                        <p:cTn id="72" dur="1" fill="hold">
                                          <p:stCondLst>
                                            <p:cond delay="999"/>
                                          </p:stCondLst>
                                        </p:cTn>
                                        <p:tgtEl>
                                          <p:spTgt spid="9"/>
                                        </p:tgtEl>
                                        <p:attrNameLst>
                                          <p:attrName>style.visibility</p:attrName>
                                        </p:attrNameLst>
                                      </p:cBhvr>
                                      <p:to>
                                        <p:strVal val="hidden"/>
                                      </p:to>
                                    </p:set>
                                  </p:childTnLst>
                                </p:cTn>
                              </p:par>
                            </p:childTnLst>
                          </p:cTn>
                        </p:par>
                        <p:par>
                          <p:cTn id="73" fill="hold">
                            <p:stCondLst>
                              <p:cond delay="2000"/>
                            </p:stCondLst>
                            <p:childTnLst>
                              <p:par>
                                <p:cTn id="74" presetID="1" presetClass="exit" presetSubtype="0" fill="hold" nodeType="afterEffect">
                                  <p:stCondLst>
                                    <p:cond delay="0"/>
                                  </p:stCondLst>
                                  <p:childTnLst>
                                    <p:set>
                                      <p:cBhvr>
                                        <p:cTn id="75" dur="1" fill="hold">
                                          <p:stCondLst>
                                            <p:cond delay="0"/>
                                          </p:stCondLst>
                                        </p:cTn>
                                        <p:tgtEl>
                                          <p:spTgt spid="1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84">
                                            <p:bg/>
                                          </p:spTgt>
                                        </p:tgtEl>
                                        <p:attrNameLst>
                                          <p:attrName>style.visibility</p:attrName>
                                        </p:attrNameLst>
                                      </p:cBhvr>
                                      <p:to>
                                        <p:strVal val="visible"/>
                                      </p:to>
                                    </p:set>
                                    <p:animEffect transition="in" filter="fade">
                                      <p:cBhvr>
                                        <p:cTn id="80" dur="2000"/>
                                        <p:tgtEl>
                                          <p:spTgt spid="84">
                                            <p:bg/>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4">
                                            <p:txEl>
                                              <p:pRg st="0" end="0"/>
                                            </p:txEl>
                                          </p:spTgt>
                                        </p:tgtEl>
                                        <p:attrNameLst>
                                          <p:attrName>style.visibility</p:attrName>
                                        </p:attrNameLst>
                                      </p:cBhvr>
                                      <p:to>
                                        <p:strVal val="visible"/>
                                      </p:to>
                                    </p:set>
                                    <p:animEffect transition="in" filter="fade">
                                      <p:cBhvr>
                                        <p:cTn id="83" dur="2000"/>
                                        <p:tgtEl>
                                          <p:spTgt spid="84">
                                            <p:txEl>
                                              <p:pRg st="0" end="0"/>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4">
                                            <p:txEl>
                                              <p:pRg st="1" end="1"/>
                                            </p:txEl>
                                          </p:spTgt>
                                        </p:tgtEl>
                                        <p:attrNameLst>
                                          <p:attrName>style.visibility</p:attrName>
                                        </p:attrNameLst>
                                      </p:cBhvr>
                                      <p:to>
                                        <p:strVal val="visible"/>
                                      </p:to>
                                    </p:set>
                                    <p:animEffect transition="in" filter="fade">
                                      <p:cBhvr>
                                        <p:cTn id="86" dur="2000"/>
                                        <p:tgtEl>
                                          <p:spTgt spid="84">
                                            <p:txEl>
                                              <p:pRg st="1" end="1"/>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4">
                                            <p:txEl>
                                              <p:pRg st="2" end="2"/>
                                            </p:txEl>
                                          </p:spTgt>
                                        </p:tgtEl>
                                        <p:attrNameLst>
                                          <p:attrName>style.visibility</p:attrName>
                                        </p:attrNameLst>
                                      </p:cBhvr>
                                      <p:to>
                                        <p:strVal val="visible"/>
                                      </p:to>
                                    </p:set>
                                    <p:animEffect transition="in" filter="fade">
                                      <p:cBhvr>
                                        <p:cTn id="89" dur="2000"/>
                                        <p:tgtEl>
                                          <p:spTgt spid="84">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5">
                                            <p:bg/>
                                          </p:spTgt>
                                        </p:tgtEl>
                                        <p:attrNameLst>
                                          <p:attrName>style.visibility</p:attrName>
                                        </p:attrNameLst>
                                      </p:cBhvr>
                                      <p:to>
                                        <p:strVal val="visible"/>
                                      </p:to>
                                    </p:set>
                                    <p:animEffect transition="in" filter="fade">
                                      <p:cBhvr>
                                        <p:cTn id="94" dur="2000"/>
                                        <p:tgtEl>
                                          <p:spTgt spid="85">
                                            <p:bg/>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5">
                                            <p:txEl>
                                              <p:pRg st="0" end="0"/>
                                            </p:txEl>
                                          </p:spTgt>
                                        </p:tgtEl>
                                        <p:attrNameLst>
                                          <p:attrName>style.visibility</p:attrName>
                                        </p:attrNameLst>
                                      </p:cBhvr>
                                      <p:to>
                                        <p:strVal val="visible"/>
                                      </p:to>
                                    </p:set>
                                    <p:animEffect transition="in" filter="fade">
                                      <p:cBhvr>
                                        <p:cTn id="97" dur="2000"/>
                                        <p:tgtEl>
                                          <p:spTgt spid="85">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5">
                                            <p:txEl>
                                              <p:pRg st="1" end="1"/>
                                            </p:txEl>
                                          </p:spTgt>
                                        </p:tgtEl>
                                        <p:attrNameLst>
                                          <p:attrName>style.visibility</p:attrName>
                                        </p:attrNameLst>
                                      </p:cBhvr>
                                      <p:to>
                                        <p:strVal val="visible"/>
                                      </p:to>
                                    </p:set>
                                    <p:animEffect transition="in" filter="fade">
                                      <p:cBhvr>
                                        <p:cTn id="100" dur="2000"/>
                                        <p:tgtEl>
                                          <p:spTgt spid="85">
                                            <p:txEl>
                                              <p:pRg st="1" end="1"/>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5">
                                            <p:txEl>
                                              <p:pRg st="2" end="2"/>
                                            </p:txEl>
                                          </p:spTgt>
                                        </p:tgtEl>
                                        <p:attrNameLst>
                                          <p:attrName>style.visibility</p:attrName>
                                        </p:attrNameLst>
                                      </p:cBhvr>
                                      <p:to>
                                        <p:strVal val="visible"/>
                                      </p:to>
                                    </p:set>
                                    <p:animEffect transition="in" filter="fade">
                                      <p:cBhvr>
                                        <p:cTn id="103" dur="2000"/>
                                        <p:tgtEl>
                                          <p:spTgt spid="85">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86">
                                            <p:bg/>
                                          </p:spTgt>
                                        </p:tgtEl>
                                        <p:attrNameLst>
                                          <p:attrName>style.visibility</p:attrName>
                                        </p:attrNameLst>
                                      </p:cBhvr>
                                      <p:to>
                                        <p:strVal val="visible"/>
                                      </p:to>
                                    </p:set>
                                    <p:animEffect transition="in" filter="fade">
                                      <p:cBhvr>
                                        <p:cTn id="108" dur="2000"/>
                                        <p:tgtEl>
                                          <p:spTgt spid="86">
                                            <p:bg/>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6">
                                            <p:txEl>
                                              <p:pRg st="0" end="0"/>
                                            </p:txEl>
                                          </p:spTgt>
                                        </p:tgtEl>
                                        <p:attrNameLst>
                                          <p:attrName>style.visibility</p:attrName>
                                        </p:attrNameLst>
                                      </p:cBhvr>
                                      <p:to>
                                        <p:strVal val="visible"/>
                                      </p:to>
                                    </p:set>
                                    <p:animEffect transition="in" filter="fade">
                                      <p:cBhvr>
                                        <p:cTn id="111" dur="2000"/>
                                        <p:tgtEl>
                                          <p:spTgt spid="86">
                                            <p:txEl>
                                              <p:pRg st="0" end="0"/>
                                            </p:tx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6">
                                            <p:txEl>
                                              <p:pRg st="1" end="1"/>
                                            </p:txEl>
                                          </p:spTgt>
                                        </p:tgtEl>
                                        <p:attrNameLst>
                                          <p:attrName>style.visibility</p:attrName>
                                        </p:attrNameLst>
                                      </p:cBhvr>
                                      <p:to>
                                        <p:strVal val="visible"/>
                                      </p:to>
                                    </p:set>
                                    <p:animEffect transition="in" filter="fade">
                                      <p:cBhvr>
                                        <p:cTn id="114" dur="2000"/>
                                        <p:tgtEl>
                                          <p:spTgt spid="86">
                                            <p:txEl>
                                              <p:pRg st="1" end="1"/>
                                            </p:tx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6">
                                            <p:txEl>
                                              <p:pRg st="2" end="2"/>
                                            </p:txEl>
                                          </p:spTgt>
                                        </p:tgtEl>
                                        <p:attrNameLst>
                                          <p:attrName>style.visibility</p:attrName>
                                        </p:attrNameLst>
                                      </p:cBhvr>
                                      <p:to>
                                        <p:strVal val="visible"/>
                                      </p:to>
                                    </p:set>
                                    <p:animEffect transition="in" filter="fade">
                                      <p:cBhvr>
                                        <p:cTn id="117" dur="2000"/>
                                        <p:tgtEl>
                                          <p:spTgt spid="86">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87">
                                            <p:bg/>
                                          </p:spTgt>
                                        </p:tgtEl>
                                        <p:attrNameLst>
                                          <p:attrName>style.visibility</p:attrName>
                                        </p:attrNameLst>
                                      </p:cBhvr>
                                      <p:to>
                                        <p:strVal val="visible"/>
                                      </p:to>
                                    </p:set>
                                    <p:animEffect transition="in" filter="fade">
                                      <p:cBhvr>
                                        <p:cTn id="122" dur="2000"/>
                                        <p:tgtEl>
                                          <p:spTgt spid="87">
                                            <p:bg/>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7">
                                            <p:txEl>
                                              <p:pRg st="0" end="0"/>
                                            </p:txEl>
                                          </p:spTgt>
                                        </p:tgtEl>
                                        <p:attrNameLst>
                                          <p:attrName>style.visibility</p:attrName>
                                        </p:attrNameLst>
                                      </p:cBhvr>
                                      <p:to>
                                        <p:strVal val="visible"/>
                                      </p:to>
                                    </p:set>
                                    <p:animEffect transition="in" filter="fade">
                                      <p:cBhvr>
                                        <p:cTn id="125" dur="2000"/>
                                        <p:tgtEl>
                                          <p:spTgt spid="87">
                                            <p:txEl>
                                              <p:pRg st="0" end="0"/>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7">
                                            <p:txEl>
                                              <p:pRg st="1" end="1"/>
                                            </p:txEl>
                                          </p:spTgt>
                                        </p:tgtEl>
                                        <p:attrNameLst>
                                          <p:attrName>style.visibility</p:attrName>
                                        </p:attrNameLst>
                                      </p:cBhvr>
                                      <p:to>
                                        <p:strVal val="visible"/>
                                      </p:to>
                                    </p:set>
                                    <p:animEffect transition="in" filter="fade">
                                      <p:cBhvr>
                                        <p:cTn id="128" dur="2000"/>
                                        <p:tgtEl>
                                          <p:spTgt spid="87">
                                            <p:txEl>
                                              <p:pRg st="1" end="1"/>
                                            </p:tx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7">
                                            <p:txEl>
                                              <p:pRg st="2" end="2"/>
                                            </p:txEl>
                                          </p:spTgt>
                                        </p:tgtEl>
                                        <p:attrNameLst>
                                          <p:attrName>style.visibility</p:attrName>
                                        </p:attrNameLst>
                                      </p:cBhvr>
                                      <p:to>
                                        <p:strVal val="visible"/>
                                      </p:to>
                                    </p:set>
                                    <p:animEffect transition="in" filter="fade">
                                      <p:cBhvr>
                                        <p:cTn id="131" dur="2000"/>
                                        <p:tgtEl>
                                          <p:spTgt spid="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2" grpId="0"/>
      <p:bldP spid="33" grpId="0"/>
      <p:bldP spid="84" grpId="0" build="allAtOnce" animBg="1"/>
      <p:bldP spid="85" grpId="0" build="allAtOnce" animBg="1"/>
      <p:bldP spid="86" grpId="0" build="allAtOnce" animBg="1"/>
      <p:bldP spid="87"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C:\Users\Contractor\Desktop\arrow.png"/>
          <p:cNvPicPr>
            <a:picLocks noChangeAspect="1" noChangeArrowheads="1"/>
          </p:cNvPicPr>
          <p:nvPr/>
        </p:nvPicPr>
        <p:blipFill>
          <a:blip r:embed="rId3" cstate="email">
            <a:duotone>
              <a:prstClr val="black"/>
              <a:schemeClr val="tx1">
                <a:lumMod val="50000"/>
                <a:tint val="45000"/>
                <a:satMod val="400000"/>
              </a:schemeClr>
            </a:duotone>
            <a:lum bright="-40000"/>
          </a:blip>
          <a:srcRect/>
          <a:stretch>
            <a:fillRect/>
          </a:stretch>
        </p:blipFill>
        <p:spPr bwMode="auto">
          <a:xfrm>
            <a:off x="3948547" y="1909794"/>
            <a:ext cx="2480427" cy="973139"/>
          </a:xfrm>
          <a:prstGeom prst="rect">
            <a:avLst/>
          </a:prstGeom>
          <a:noFill/>
        </p:spPr>
      </p:pic>
      <p:pic>
        <p:nvPicPr>
          <p:cNvPr id="69" name="Picture 5" descr="C:\Users\Contractor\Desktop\servicesA.png"/>
          <p:cNvPicPr>
            <a:picLocks noChangeAspect="1" noChangeArrowheads="1"/>
          </p:cNvPicPr>
          <p:nvPr/>
        </p:nvPicPr>
        <p:blipFill>
          <a:blip r:embed="rId4" cstate="email"/>
          <a:srcRect/>
          <a:stretch>
            <a:fillRect/>
          </a:stretch>
        </p:blipFill>
        <p:spPr bwMode="auto">
          <a:xfrm>
            <a:off x="-2318025" y="757590"/>
            <a:ext cx="5219700" cy="4762500"/>
          </a:xfrm>
          <a:prstGeom prst="rect">
            <a:avLst/>
          </a:prstGeom>
          <a:noFill/>
        </p:spPr>
      </p:pic>
      <p:grpSp>
        <p:nvGrpSpPr>
          <p:cNvPr id="2" name="Group 39"/>
          <p:cNvGrpSpPr/>
          <p:nvPr/>
        </p:nvGrpSpPr>
        <p:grpSpPr>
          <a:xfrm>
            <a:off x="7410239" y="1439285"/>
            <a:ext cx="4130125" cy="2576296"/>
            <a:chOff x="7031860" y="1439285"/>
            <a:chExt cx="4130126" cy="2576296"/>
          </a:xfrm>
        </p:grpSpPr>
        <p:pic>
          <p:nvPicPr>
            <p:cNvPr id="71" name="Picture 3" descr="C:\Users\Contractor\Desktop\desktopL.png"/>
            <p:cNvPicPr>
              <a:picLocks noChangeAspect="1" noChangeArrowheads="1"/>
            </p:cNvPicPr>
            <p:nvPr/>
          </p:nvPicPr>
          <p:blipFill>
            <a:blip r:embed="rId5" cstate="email"/>
            <a:srcRect/>
            <a:stretch>
              <a:fillRect/>
            </a:stretch>
          </p:blipFill>
          <p:spPr bwMode="auto">
            <a:xfrm>
              <a:off x="7031860" y="1439285"/>
              <a:ext cx="4130126" cy="2576296"/>
            </a:xfrm>
            <a:prstGeom prst="rect">
              <a:avLst/>
            </a:prstGeom>
            <a:noFill/>
          </p:spPr>
        </p:pic>
        <p:pic>
          <p:nvPicPr>
            <p:cNvPr id="72" name="Picture 10" descr="C:\Users\Contractor\Desktop\servicesF.png"/>
            <p:cNvPicPr>
              <a:picLocks noChangeAspect="1" noChangeArrowheads="1"/>
            </p:cNvPicPr>
            <p:nvPr/>
          </p:nvPicPr>
          <p:blipFill>
            <a:blip r:embed="rId6" cstate="email"/>
            <a:srcRect/>
            <a:stretch>
              <a:fillRect/>
            </a:stretch>
          </p:blipFill>
          <p:spPr bwMode="auto">
            <a:xfrm>
              <a:off x="10422294" y="1623851"/>
              <a:ext cx="628488" cy="1860328"/>
            </a:xfrm>
            <a:prstGeom prst="rect">
              <a:avLst/>
            </a:prstGeom>
            <a:noFill/>
          </p:spPr>
        </p:pic>
      </p:grpSp>
      <p:pic>
        <p:nvPicPr>
          <p:cNvPr id="73" name="Picture 2" descr="C:\Users\Contractor\Desktop\arrow.png"/>
          <p:cNvPicPr>
            <a:picLocks noChangeAspect="1" noChangeArrowheads="1"/>
          </p:cNvPicPr>
          <p:nvPr/>
        </p:nvPicPr>
        <p:blipFill>
          <a:blip r:embed="rId3" cstate="email">
            <a:duotone>
              <a:prstClr val="black"/>
              <a:schemeClr val="tx1">
                <a:lumMod val="50000"/>
                <a:tint val="45000"/>
                <a:satMod val="400000"/>
              </a:schemeClr>
            </a:duotone>
            <a:lum bright="-40000"/>
          </a:blip>
          <a:srcRect/>
          <a:stretch>
            <a:fillRect/>
          </a:stretch>
        </p:blipFill>
        <p:spPr bwMode="auto">
          <a:xfrm flipH="1">
            <a:off x="4219130" y="1909794"/>
            <a:ext cx="2480427" cy="973139"/>
          </a:xfrm>
          <a:prstGeom prst="rect">
            <a:avLst/>
          </a:prstGeom>
          <a:noFill/>
        </p:spPr>
      </p:pic>
      <p:sp>
        <p:nvSpPr>
          <p:cNvPr id="74" name="LCD Black"/>
          <p:cNvSpPr/>
          <p:nvPr/>
        </p:nvSpPr>
        <p:spPr bwMode="auto">
          <a:xfrm>
            <a:off x="-2170813" y="927883"/>
            <a:ext cx="4906071" cy="3078060"/>
          </a:xfrm>
          <a:prstGeom prst="rect">
            <a:avLst/>
          </a:prstGeom>
          <a:gradFill flip="none" rotWithShape="1">
            <a:gsLst>
              <a:gs pos="0">
                <a:srgbClr xmlns:mc="http://schemas.openxmlformats.org/markup-compatibility/2006" xmlns:a14="http://schemas.microsoft.com/office/drawing/2010/main" val="3E4554" mc:Ignorable="">
                  <a:lumMod val="75000"/>
                  <a:shade val="30000"/>
                  <a:satMod val="115000"/>
                </a:srgbClr>
              </a:gs>
              <a:gs pos="50000">
                <a:srgbClr xmlns:mc="http://schemas.openxmlformats.org/markup-compatibility/2006" xmlns:a14="http://schemas.microsoft.com/office/drawing/2010/main" val="3E4554" mc:Ignorable="">
                  <a:lumMod val="75000"/>
                  <a:shade val="67500"/>
                  <a:satMod val="115000"/>
                </a:srgbClr>
              </a:gs>
              <a:gs pos="100000">
                <a:srgbClr xmlns:mc="http://schemas.openxmlformats.org/markup-compatibility/2006" xmlns:a14="http://schemas.microsoft.com/office/drawing/2010/main" val="3E4554" mc:Ignorable="">
                  <a:lumMod val="75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none" lIns="91436" tIns="45719" rIns="91436" bIns="45719" numCol="1" rtlCol="0" anchor="ctr" anchorCtr="0" compatLnSpc="1">
            <a:prstTxWarp prst="textNoShape">
              <a:avLst/>
            </a:prstTxWarp>
          </a:bodyPr>
          <a:lstStyle/>
          <a:p>
            <a:pPr algn="ctr" defTabSz="966748">
              <a:defRPr/>
            </a:pPr>
            <a:endParaRPr lang="en-US" sz="1900" kern="0" dirty="0" smtClean="0">
              <a:solidFill>
                <a:srgbClr xmlns:mc="http://schemas.openxmlformats.org/markup-compatibility/2006" xmlns:a14="http://schemas.microsoft.com/office/drawing/2010/main" val="FFFFFF" mc:Ignorable=""/>
              </a:solidFill>
              <a:cs typeface="Arial" charset="0"/>
            </a:endParaRPr>
          </a:p>
        </p:txBody>
      </p:sp>
      <p:pic>
        <p:nvPicPr>
          <p:cNvPr id="75" name="Picture 3" descr="C:\Users\Contractor\Desktop\desktopL.png"/>
          <p:cNvPicPr>
            <a:picLocks noChangeAspect="1" noChangeArrowheads="1"/>
          </p:cNvPicPr>
          <p:nvPr/>
        </p:nvPicPr>
        <p:blipFill>
          <a:blip r:embed="rId5" cstate="email"/>
          <a:srcRect/>
          <a:stretch>
            <a:fillRect/>
          </a:stretch>
        </p:blipFill>
        <p:spPr bwMode="auto">
          <a:xfrm>
            <a:off x="-2151338" y="952687"/>
            <a:ext cx="4886326" cy="3048000"/>
          </a:xfrm>
          <a:prstGeom prst="rect">
            <a:avLst/>
          </a:prstGeom>
          <a:noFill/>
        </p:spPr>
      </p:pic>
      <p:pic>
        <p:nvPicPr>
          <p:cNvPr id="79" name="Picture 8" descr="C:\Users\Contractor\Desktop\servicesD.png"/>
          <p:cNvPicPr>
            <a:picLocks noChangeAspect="1" noChangeArrowheads="1"/>
          </p:cNvPicPr>
          <p:nvPr/>
        </p:nvPicPr>
        <p:blipFill>
          <a:blip r:embed="rId7" cstate="email"/>
          <a:srcRect/>
          <a:stretch>
            <a:fillRect/>
          </a:stretch>
        </p:blipFill>
        <p:spPr bwMode="auto">
          <a:xfrm>
            <a:off x="540318" y="2893007"/>
            <a:ext cx="2905126" cy="2724151"/>
          </a:xfrm>
          <a:prstGeom prst="rect">
            <a:avLst/>
          </a:prstGeom>
          <a:noFill/>
          <a:effectLst>
            <a:outerShdw blurRad="301625" dist="38100" dir="2700000" algn="tl" rotWithShape="0">
              <a:srgbClr xmlns:mc="http://schemas.openxmlformats.org/markup-compatibility/2006" xmlns:a14="http://schemas.microsoft.com/office/drawing/2010/main" val="000000" mc:Ignorable="">
                <a:alpha val="80000"/>
              </a:srgbClr>
            </a:outerShdw>
          </a:effectLst>
        </p:spPr>
      </p:pic>
      <p:sp>
        <p:nvSpPr>
          <p:cNvPr id="80" name="LCD Black"/>
          <p:cNvSpPr/>
          <p:nvPr/>
        </p:nvSpPr>
        <p:spPr bwMode="auto">
          <a:xfrm>
            <a:off x="778719" y="3080546"/>
            <a:ext cx="2422634" cy="1523999"/>
          </a:xfrm>
          <a:prstGeom prst="rect">
            <a:avLst/>
          </a:prstGeom>
          <a:gradFill flip="none" rotWithShape="1">
            <a:gsLst>
              <a:gs pos="0">
                <a:srgbClr xmlns:mc="http://schemas.openxmlformats.org/markup-compatibility/2006" xmlns:a14="http://schemas.microsoft.com/office/drawing/2010/main" val="3E4554" mc:Ignorable="">
                  <a:lumMod val="75000"/>
                  <a:shade val="30000"/>
                  <a:satMod val="115000"/>
                </a:srgbClr>
              </a:gs>
              <a:gs pos="50000">
                <a:srgbClr xmlns:mc="http://schemas.openxmlformats.org/markup-compatibility/2006" xmlns:a14="http://schemas.microsoft.com/office/drawing/2010/main" val="3E4554" mc:Ignorable="">
                  <a:lumMod val="75000"/>
                  <a:shade val="67500"/>
                  <a:satMod val="115000"/>
                </a:srgbClr>
              </a:gs>
              <a:gs pos="100000">
                <a:srgbClr xmlns:mc="http://schemas.openxmlformats.org/markup-compatibility/2006" xmlns:a14="http://schemas.microsoft.com/office/drawing/2010/main" val="3E4554" mc:Ignorable="">
                  <a:lumMod val="75000"/>
                  <a:shade val="100000"/>
                  <a:satMod val="115000"/>
                </a:srgbClr>
              </a:gs>
            </a:gsLst>
            <a:lin ang="2700000" scaled="1"/>
            <a:tileRect/>
          </a:gradFill>
          <a:ln w="9525" cap="flat" cmpd="sng" algn="ctr">
            <a:noFill/>
            <a:prstDash val="solid"/>
            <a:round/>
            <a:headEnd type="none" w="med" len="med"/>
            <a:tailEnd type="none" w="med" len="med"/>
          </a:ln>
          <a:effectLst/>
        </p:spPr>
        <p:txBody>
          <a:bodyPr vert="horz" wrap="none" lIns="91436" tIns="45719" rIns="91436" bIns="45719" numCol="1" rtlCol="0" anchor="ctr" anchorCtr="0" compatLnSpc="1">
            <a:prstTxWarp prst="textNoShape">
              <a:avLst/>
            </a:prstTxWarp>
          </a:bodyPr>
          <a:lstStyle/>
          <a:p>
            <a:pPr algn="ctr" defTabSz="966748">
              <a:defRPr/>
            </a:pPr>
            <a:endParaRPr lang="en-US" sz="1900" kern="0" dirty="0" smtClean="0">
              <a:solidFill>
                <a:srgbClr xmlns:mc="http://schemas.openxmlformats.org/markup-compatibility/2006" xmlns:a14="http://schemas.microsoft.com/office/drawing/2010/main" val="FFFFFF" mc:Ignorable=""/>
              </a:solidFill>
              <a:cs typeface="Arial" charset="0"/>
            </a:endParaRPr>
          </a:p>
        </p:txBody>
      </p:sp>
      <p:pic>
        <p:nvPicPr>
          <p:cNvPr id="81" name="Picture 4" descr="C:\Users\Contractor\Desktop\desktopS.png"/>
          <p:cNvPicPr>
            <a:picLocks noChangeAspect="1" noChangeArrowheads="1"/>
          </p:cNvPicPr>
          <p:nvPr/>
        </p:nvPicPr>
        <p:blipFill>
          <a:blip r:embed="rId8" cstate="email"/>
          <a:srcRect/>
          <a:stretch>
            <a:fillRect/>
          </a:stretch>
        </p:blipFill>
        <p:spPr bwMode="auto">
          <a:xfrm>
            <a:off x="794209" y="3080544"/>
            <a:ext cx="2428877" cy="1533525"/>
          </a:xfrm>
          <a:prstGeom prst="rect">
            <a:avLst/>
          </a:prstGeom>
          <a:noFill/>
        </p:spPr>
      </p:pic>
      <p:sp>
        <p:nvSpPr>
          <p:cNvPr id="85" name="DaaS"/>
          <p:cNvSpPr/>
          <p:nvPr/>
        </p:nvSpPr>
        <p:spPr>
          <a:xfrm>
            <a:off x="7458380" y="1860337"/>
            <a:ext cx="3588540" cy="1477325"/>
          </a:xfrm>
          <a:prstGeom prst="rect">
            <a:avLst/>
          </a:prstGeom>
          <a:effectLst>
            <a:outerShdw blurRad="76200" dist="63500" dir="2700000" algn="tl" rotWithShape="0">
              <a:prstClr val="black">
                <a:alpha val="45000"/>
              </a:prstClr>
            </a:outerShdw>
          </a:effectLst>
        </p:spPr>
        <p:txBody>
          <a:bodyPr wrap="square" lIns="91436" tIns="45719" rIns="91436" bIns="45719">
            <a:spAutoFit/>
          </a:bodyPr>
          <a:lstStyle/>
          <a:p>
            <a:pPr algn="ctr" defTabSz="914361" fontAlgn="auto">
              <a:lnSpc>
                <a:spcPts val="3599"/>
              </a:lnSpc>
              <a:spcBef>
                <a:spcPts val="0"/>
              </a:spcBef>
              <a:spcAft>
                <a:spcPts val="0"/>
              </a:spcAft>
              <a:defRPr/>
            </a:pPr>
            <a:r>
              <a:rPr lang="en-US" sz="3600" kern="0" dirty="0" smtClean="0"/>
              <a:t>Desktops &amp; Apps as a</a:t>
            </a:r>
            <a:br>
              <a:rPr lang="en-US" sz="3600" kern="0" dirty="0" smtClean="0"/>
            </a:br>
            <a:r>
              <a:rPr lang="en-US" sz="3600" kern="0" dirty="0" smtClean="0"/>
              <a:t>Service</a:t>
            </a:r>
          </a:p>
        </p:txBody>
      </p:sp>
      <p:pic>
        <p:nvPicPr>
          <p:cNvPr id="87" name="Picture 6" descr="C:\Users\Contractor\Desktop\servicesB.png"/>
          <p:cNvPicPr>
            <a:picLocks noChangeAspect="1" noChangeArrowheads="1"/>
          </p:cNvPicPr>
          <p:nvPr/>
        </p:nvPicPr>
        <p:blipFill>
          <a:blip r:embed="rId9" cstate="email"/>
          <a:srcRect/>
          <a:stretch>
            <a:fillRect/>
          </a:stretch>
        </p:blipFill>
        <p:spPr bwMode="auto">
          <a:xfrm>
            <a:off x="2041988" y="3553399"/>
            <a:ext cx="3196754" cy="2186791"/>
          </a:xfrm>
          <a:prstGeom prst="rect">
            <a:avLst/>
          </a:prstGeom>
          <a:noFill/>
          <a:effectLst>
            <a:outerShdw blurRad="260350" dist="38100" dir="2700000" algn="tl" rotWithShape="0">
              <a:srgbClr xmlns:mc="http://schemas.openxmlformats.org/markup-compatibility/2006" xmlns:a14="http://schemas.microsoft.com/office/drawing/2010/main" val="000000" mc:Ignorable="">
                <a:alpha val="80000"/>
              </a:srgbClr>
            </a:outerShdw>
          </a:effectLst>
        </p:spPr>
      </p:pic>
      <p:grpSp>
        <p:nvGrpSpPr>
          <p:cNvPr id="3" name="Group 51"/>
          <p:cNvGrpSpPr/>
          <p:nvPr/>
        </p:nvGrpSpPr>
        <p:grpSpPr>
          <a:xfrm>
            <a:off x="1416057" y="4802466"/>
            <a:ext cx="807279" cy="1455987"/>
            <a:chOff x="6497474" y="4934607"/>
            <a:chExt cx="875550" cy="1579118"/>
          </a:xfrm>
        </p:grpSpPr>
        <p:pic>
          <p:nvPicPr>
            <p:cNvPr id="90" name="Picture 9" descr="C:\Users\Contractor\Desktop\servicesE.png"/>
            <p:cNvPicPr>
              <a:picLocks noChangeAspect="1" noChangeArrowheads="1"/>
            </p:cNvPicPr>
            <p:nvPr/>
          </p:nvPicPr>
          <p:blipFill>
            <a:blip r:embed="rId10" cstate="email"/>
            <a:srcRect/>
            <a:stretch>
              <a:fillRect/>
            </a:stretch>
          </p:blipFill>
          <p:spPr bwMode="auto">
            <a:xfrm>
              <a:off x="6497474" y="4934607"/>
              <a:ext cx="875550" cy="1579118"/>
            </a:xfrm>
            <a:prstGeom prst="rect">
              <a:avLst/>
            </a:prstGeom>
            <a:noFill/>
            <a:effectLst>
              <a:outerShdw blurRad="136525" dist="38100" dir="2700000" algn="tl" rotWithShape="0">
                <a:srgbClr xmlns:mc="http://schemas.openxmlformats.org/markup-compatibility/2006" xmlns:a14="http://schemas.microsoft.com/office/drawing/2010/main" val="000000" mc:Ignorable="">
                  <a:alpha val="80000"/>
                </a:srgbClr>
              </a:outerShdw>
            </a:effectLst>
          </p:spPr>
        </p:pic>
        <p:pic>
          <p:nvPicPr>
            <p:cNvPr id="91" name="Picture 10" descr="C:\Users\Contractor\Desktop\servicesF.png"/>
            <p:cNvPicPr>
              <a:picLocks noChangeAspect="1" noChangeArrowheads="1"/>
            </p:cNvPicPr>
            <p:nvPr/>
          </p:nvPicPr>
          <p:blipFill>
            <a:blip r:embed="rId11" cstate="email"/>
            <a:srcRect/>
            <a:stretch>
              <a:fillRect/>
            </a:stretch>
          </p:blipFill>
          <p:spPr bwMode="auto">
            <a:xfrm>
              <a:off x="7047186" y="5212146"/>
              <a:ext cx="231228" cy="684435"/>
            </a:xfrm>
            <a:prstGeom prst="rect">
              <a:avLst/>
            </a:prstGeom>
            <a:noFill/>
          </p:spPr>
        </p:pic>
      </p:grpSp>
      <p:grpSp>
        <p:nvGrpSpPr>
          <p:cNvPr id="4" name="Group 52"/>
          <p:cNvGrpSpPr/>
          <p:nvPr/>
        </p:nvGrpSpPr>
        <p:grpSpPr>
          <a:xfrm>
            <a:off x="1963200" y="5063609"/>
            <a:ext cx="753554" cy="1394427"/>
            <a:chOff x="7423388" y="4976121"/>
            <a:chExt cx="836464" cy="1547848"/>
          </a:xfrm>
          <a:effectLst>
            <a:outerShdw blurRad="244475" dist="38100" dir="2700000" algn="tl" rotWithShape="0">
              <a:srgbClr xmlns:mc="http://schemas.openxmlformats.org/markup-compatibility/2006" xmlns:a14="http://schemas.microsoft.com/office/drawing/2010/main" val="000000" mc:Ignorable="">
                <a:alpha val="80000"/>
              </a:srgbClr>
            </a:outerShdw>
          </a:effectLst>
        </p:grpSpPr>
        <p:pic>
          <p:nvPicPr>
            <p:cNvPr id="93" name="Picture 7" descr="C:\Users\Contractor\Desktop\servicesC.png"/>
            <p:cNvPicPr>
              <a:picLocks noChangeAspect="1" noChangeArrowheads="1"/>
            </p:cNvPicPr>
            <p:nvPr/>
          </p:nvPicPr>
          <p:blipFill>
            <a:blip r:embed="rId12" cstate="email"/>
            <a:srcRect/>
            <a:stretch>
              <a:fillRect/>
            </a:stretch>
          </p:blipFill>
          <p:spPr bwMode="auto">
            <a:xfrm>
              <a:off x="7423388" y="4976121"/>
              <a:ext cx="836464" cy="1547848"/>
            </a:xfrm>
            <a:prstGeom prst="rect">
              <a:avLst/>
            </a:prstGeom>
            <a:noFill/>
          </p:spPr>
        </p:pic>
        <p:pic>
          <p:nvPicPr>
            <p:cNvPr id="94" name="Picture 10" descr="C:\Users\Contractor\Desktop\servicesF.png"/>
            <p:cNvPicPr>
              <a:picLocks noChangeAspect="1" noChangeArrowheads="1"/>
            </p:cNvPicPr>
            <p:nvPr/>
          </p:nvPicPr>
          <p:blipFill>
            <a:blip r:embed="rId13" cstate="email"/>
            <a:srcRect/>
            <a:stretch>
              <a:fillRect/>
            </a:stretch>
          </p:blipFill>
          <p:spPr bwMode="auto">
            <a:xfrm>
              <a:off x="7914289" y="5259444"/>
              <a:ext cx="231228" cy="684435"/>
            </a:xfrm>
            <a:prstGeom prst="rect">
              <a:avLst/>
            </a:prstGeom>
            <a:noFill/>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par>
                          <p:cTn id="8" fill="hold">
                            <p:stCondLst>
                              <p:cond delay="1000"/>
                            </p:stCondLst>
                            <p:childTnLst>
                              <p:par>
                                <p:cTn id="9" presetID="63" presetClass="path" presetSubtype="0" accel="50000" decel="50000" fill="hold" nodeType="afterEffect">
                                  <p:stCondLst>
                                    <p:cond delay="0"/>
                                  </p:stCondLst>
                                  <p:childTnLst>
                                    <p:animMotion origin="layout" path="M -1.0538E-6 -4.07407E-6 L 0.72216 -0.02083 " pathEditMode="relative" rAng="0" ptsTypes="AA">
                                      <p:cBhvr>
                                        <p:cTn id="10" dur="1000" fill="hold"/>
                                        <p:tgtEl>
                                          <p:spTgt spid="75"/>
                                        </p:tgtEl>
                                        <p:attrNameLst>
                                          <p:attrName>ppt_x</p:attrName>
                                          <p:attrName>ppt_y</p:attrName>
                                        </p:attrNameLst>
                                      </p:cBhvr>
                                      <p:rCtr x="36100" y="-1000"/>
                                    </p:animMotion>
                                  </p:childTnLst>
                                </p:cTn>
                              </p:par>
                              <p:par>
                                <p:cTn id="11" presetID="63" presetClass="path" presetSubtype="0" accel="50000" decel="50000" fill="hold" nodeType="withEffect">
                                  <p:stCondLst>
                                    <p:cond delay="0"/>
                                  </p:stCondLst>
                                  <p:childTnLst>
                                    <p:animMotion origin="layout" path="M 1.54487E-6 4.44444E-6 L 0.59268 -0.28519 " pathEditMode="relative" rAng="0" ptsTypes="AA">
                                      <p:cBhvr>
                                        <p:cTn id="12" dur="1000" fill="hold"/>
                                        <p:tgtEl>
                                          <p:spTgt spid="81"/>
                                        </p:tgtEl>
                                        <p:attrNameLst>
                                          <p:attrName>ppt_x</p:attrName>
                                          <p:attrName>ppt_y</p:attrName>
                                        </p:attrNameLst>
                                      </p:cBhvr>
                                      <p:rCtr x="29600" y="-14300"/>
                                    </p:animMotion>
                                  </p:childTnLst>
                                </p:cTn>
                              </p:par>
                              <p:par>
                                <p:cTn id="13" presetID="53" presetClass="exit" presetSubtype="0" fill="hold" nodeType="withEffect">
                                  <p:stCondLst>
                                    <p:cond delay="0"/>
                                  </p:stCondLst>
                                  <p:childTnLst>
                                    <p:anim calcmode="lin" valueType="num">
                                      <p:cBhvr>
                                        <p:cTn id="14" dur="500"/>
                                        <p:tgtEl>
                                          <p:spTgt spid="75"/>
                                        </p:tgtEl>
                                        <p:attrNameLst>
                                          <p:attrName>ppt_w</p:attrName>
                                        </p:attrNameLst>
                                      </p:cBhvr>
                                      <p:tavLst>
                                        <p:tav tm="0">
                                          <p:val>
                                            <p:strVal val="ppt_w"/>
                                          </p:val>
                                        </p:tav>
                                        <p:tav tm="100000">
                                          <p:val>
                                            <p:fltVal val="0"/>
                                          </p:val>
                                        </p:tav>
                                      </p:tavLst>
                                    </p:anim>
                                    <p:anim calcmode="lin" valueType="num">
                                      <p:cBhvr>
                                        <p:cTn id="15" dur="500"/>
                                        <p:tgtEl>
                                          <p:spTgt spid="75"/>
                                        </p:tgtEl>
                                        <p:attrNameLst>
                                          <p:attrName>ppt_h</p:attrName>
                                        </p:attrNameLst>
                                      </p:cBhvr>
                                      <p:tavLst>
                                        <p:tav tm="0">
                                          <p:val>
                                            <p:strVal val="ppt_h"/>
                                          </p:val>
                                        </p:tav>
                                        <p:tav tm="100000">
                                          <p:val>
                                            <p:fltVal val="0"/>
                                          </p:val>
                                        </p:tav>
                                      </p:tavLst>
                                    </p:anim>
                                    <p:animEffect transition="out" filter="fade">
                                      <p:cBhvr>
                                        <p:cTn id="16" dur="500"/>
                                        <p:tgtEl>
                                          <p:spTgt spid="75"/>
                                        </p:tgtEl>
                                      </p:cBhvr>
                                    </p:animEffect>
                                    <p:set>
                                      <p:cBhvr>
                                        <p:cTn id="17" dur="1" fill="hold">
                                          <p:stCondLst>
                                            <p:cond delay="499"/>
                                          </p:stCondLst>
                                        </p:cTn>
                                        <p:tgtEl>
                                          <p:spTgt spid="7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81"/>
                                        </p:tgtEl>
                                      </p:cBhvr>
                                    </p:animEffect>
                                    <p:set>
                                      <p:cBhvr>
                                        <p:cTn id="20" dur="1" fill="hold">
                                          <p:stCondLst>
                                            <p:cond delay="999"/>
                                          </p:stCondLst>
                                        </p:cTn>
                                        <p:tgtEl>
                                          <p:spTgt spid="8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par>
                                <p:cTn id="24" presetID="10" presetClass="exit" presetSubtype="0" fill="hold" nodeType="withEffect">
                                  <p:stCondLst>
                                    <p:cond delay="0"/>
                                  </p:stCondLst>
                                  <p:childTnLst>
                                    <p:animEffect transition="out" filter="fade">
                                      <p:cBhvr>
                                        <p:cTn id="25" dur="1000"/>
                                        <p:tgtEl>
                                          <p:spTgt spid="73"/>
                                        </p:tgtEl>
                                      </p:cBhvr>
                                    </p:animEffect>
                                    <p:set>
                                      <p:cBhvr>
                                        <p:cTn id="26" dur="1" fill="hold">
                                          <p:stCondLst>
                                            <p:cond delay="999"/>
                                          </p:stCondLst>
                                        </p:cTn>
                                        <p:tgtEl>
                                          <p:spTgt spid="7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1000"/>
                                        <p:tgtEl>
                                          <p:spTgt spid="68"/>
                                        </p:tgtEl>
                                      </p:cBhvr>
                                    </p:animEffect>
                                  </p:childTnLst>
                                </p:cTn>
                              </p:par>
                              <p:par>
                                <p:cTn id="32" presetID="10" presetClass="exit" presetSubtype="0" fill="hold" nodeType="withEffect">
                                  <p:stCondLst>
                                    <p:cond delay="0"/>
                                  </p:stCondLst>
                                  <p:childTnLst>
                                    <p:animEffect transition="out" filter="fade">
                                      <p:cBhvr>
                                        <p:cTn id="33" dur="1000"/>
                                        <p:tgtEl>
                                          <p:spTgt spid="68"/>
                                        </p:tgtEl>
                                      </p:cBhvr>
                                    </p:animEffect>
                                    <p:set>
                                      <p:cBhvr>
                                        <p:cTn id="34" dur="1" fill="hold">
                                          <p:stCondLst>
                                            <p:cond delay="999"/>
                                          </p:stCondLst>
                                        </p:cTn>
                                        <p:tgtEl>
                                          <p:spTgt spid="68"/>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661927" y="2014539"/>
            <a:ext cx="3143251" cy="2278856"/>
            <a:chOff x="4439761" y="2100264"/>
            <a:chExt cx="3143250" cy="2278856"/>
          </a:xfrm>
        </p:grpSpPr>
        <p:grpSp>
          <p:nvGrpSpPr>
            <p:cNvPr id="3" name="Group 36"/>
            <p:cNvGrpSpPr/>
            <p:nvPr/>
          </p:nvGrpSpPr>
          <p:grpSpPr>
            <a:xfrm>
              <a:off x="4439761" y="2100264"/>
              <a:ext cx="3143250" cy="2278856"/>
              <a:chOff x="1302837" y="2128839"/>
              <a:chExt cx="2101850" cy="2105025"/>
            </a:xfrm>
          </p:grpSpPr>
          <p:sp>
            <p:nvSpPr>
              <p:cNvPr id="11" name="Freeform 5"/>
              <p:cNvSpPr>
                <a:spLocks/>
              </p:cNvSpPr>
              <p:nvPr/>
            </p:nvSpPr>
            <p:spPr bwMode="auto">
              <a:xfrm>
                <a:off x="1302837" y="2128839"/>
                <a:ext cx="2101850" cy="2105025"/>
              </a:xfrm>
              <a:custGeom>
                <a:avLst/>
                <a:gdLst/>
                <a:ahLst/>
                <a:cxnLst>
                  <a:cxn ang="0">
                    <a:pos x="1324" y="1166"/>
                  </a:cxn>
                  <a:cxn ang="0">
                    <a:pos x="1320" y="1198"/>
                  </a:cxn>
                  <a:cxn ang="0">
                    <a:pos x="1310" y="1228"/>
                  </a:cxn>
                  <a:cxn ang="0">
                    <a:pos x="1296" y="1256"/>
                  </a:cxn>
                  <a:cxn ang="0">
                    <a:pos x="1276" y="1278"/>
                  </a:cxn>
                  <a:cxn ang="0">
                    <a:pos x="1252" y="1298"/>
                  </a:cxn>
                  <a:cxn ang="0">
                    <a:pos x="1226" y="1314"/>
                  </a:cxn>
                  <a:cxn ang="0">
                    <a:pos x="1196" y="1322"/>
                  </a:cxn>
                  <a:cxn ang="0">
                    <a:pos x="1164" y="1326"/>
                  </a:cxn>
                  <a:cxn ang="0">
                    <a:pos x="160" y="1326"/>
                  </a:cxn>
                  <a:cxn ang="0">
                    <a:pos x="128" y="1322"/>
                  </a:cxn>
                  <a:cxn ang="0">
                    <a:pos x="98" y="1314"/>
                  </a:cxn>
                  <a:cxn ang="0">
                    <a:pos x="70" y="1298"/>
                  </a:cxn>
                  <a:cxn ang="0">
                    <a:pos x="46" y="1278"/>
                  </a:cxn>
                  <a:cxn ang="0">
                    <a:pos x="26" y="1256"/>
                  </a:cxn>
                  <a:cxn ang="0">
                    <a:pos x="12" y="1228"/>
                  </a:cxn>
                  <a:cxn ang="0">
                    <a:pos x="2" y="1198"/>
                  </a:cxn>
                  <a:cxn ang="0">
                    <a:pos x="0" y="1166"/>
                  </a:cxn>
                  <a:cxn ang="0">
                    <a:pos x="0" y="160"/>
                  </a:cxn>
                  <a:cxn ang="0">
                    <a:pos x="2" y="128"/>
                  </a:cxn>
                  <a:cxn ang="0">
                    <a:pos x="12" y="98"/>
                  </a:cxn>
                  <a:cxn ang="0">
                    <a:pos x="26" y="70"/>
                  </a:cxn>
                  <a:cxn ang="0">
                    <a:pos x="46" y="48"/>
                  </a:cxn>
                  <a:cxn ang="0">
                    <a:pos x="70" y="28"/>
                  </a:cxn>
                  <a:cxn ang="0">
                    <a:pos x="98" y="12"/>
                  </a:cxn>
                  <a:cxn ang="0">
                    <a:pos x="128" y="4"/>
                  </a:cxn>
                  <a:cxn ang="0">
                    <a:pos x="160" y="0"/>
                  </a:cxn>
                  <a:cxn ang="0">
                    <a:pos x="1164" y="0"/>
                  </a:cxn>
                  <a:cxn ang="0">
                    <a:pos x="1196" y="4"/>
                  </a:cxn>
                  <a:cxn ang="0">
                    <a:pos x="1226" y="12"/>
                  </a:cxn>
                  <a:cxn ang="0">
                    <a:pos x="1252" y="28"/>
                  </a:cxn>
                  <a:cxn ang="0">
                    <a:pos x="1276" y="48"/>
                  </a:cxn>
                  <a:cxn ang="0">
                    <a:pos x="1296" y="70"/>
                  </a:cxn>
                  <a:cxn ang="0">
                    <a:pos x="1310" y="98"/>
                  </a:cxn>
                  <a:cxn ang="0">
                    <a:pos x="1320" y="128"/>
                  </a:cxn>
                  <a:cxn ang="0">
                    <a:pos x="1324" y="160"/>
                  </a:cxn>
                </a:cxnLst>
                <a:rect l="0" t="0" r="r" b="b"/>
                <a:pathLst>
                  <a:path w="1324" h="1326">
                    <a:moveTo>
                      <a:pt x="1324" y="1166"/>
                    </a:moveTo>
                    <a:lnTo>
                      <a:pt x="1324" y="1166"/>
                    </a:lnTo>
                    <a:lnTo>
                      <a:pt x="1322" y="1182"/>
                    </a:lnTo>
                    <a:lnTo>
                      <a:pt x="1320" y="1198"/>
                    </a:lnTo>
                    <a:lnTo>
                      <a:pt x="1316" y="1214"/>
                    </a:lnTo>
                    <a:lnTo>
                      <a:pt x="1310" y="1228"/>
                    </a:lnTo>
                    <a:lnTo>
                      <a:pt x="1304" y="1242"/>
                    </a:lnTo>
                    <a:lnTo>
                      <a:pt x="1296" y="1256"/>
                    </a:lnTo>
                    <a:lnTo>
                      <a:pt x="1286" y="1268"/>
                    </a:lnTo>
                    <a:lnTo>
                      <a:pt x="1276" y="1278"/>
                    </a:lnTo>
                    <a:lnTo>
                      <a:pt x="1266" y="1290"/>
                    </a:lnTo>
                    <a:lnTo>
                      <a:pt x="1252" y="1298"/>
                    </a:lnTo>
                    <a:lnTo>
                      <a:pt x="1240" y="1306"/>
                    </a:lnTo>
                    <a:lnTo>
                      <a:pt x="1226" y="1314"/>
                    </a:lnTo>
                    <a:lnTo>
                      <a:pt x="1212" y="1318"/>
                    </a:lnTo>
                    <a:lnTo>
                      <a:pt x="1196" y="1322"/>
                    </a:lnTo>
                    <a:lnTo>
                      <a:pt x="1180" y="1324"/>
                    </a:lnTo>
                    <a:lnTo>
                      <a:pt x="1164" y="1326"/>
                    </a:lnTo>
                    <a:lnTo>
                      <a:pt x="160" y="1326"/>
                    </a:lnTo>
                    <a:lnTo>
                      <a:pt x="160" y="1326"/>
                    </a:lnTo>
                    <a:lnTo>
                      <a:pt x="144" y="1324"/>
                    </a:lnTo>
                    <a:lnTo>
                      <a:pt x="128" y="1322"/>
                    </a:lnTo>
                    <a:lnTo>
                      <a:pt x="112" y="1318"/>
                    </a:lnTo>
                    <a:lnTo>
                      <a:pt x="98" y="1314"/>
                    </a:lnTo>
                    <a:lnTo>
                      <a:pt x="84" y="1306"/>
                    </a:lnTo>
                    <a:lnTo>
                      <a:pt x="70" y="1298"/>
                    </a:lnTo>
                    <a:lnTo>
                      <a:pt x="58" y="1290"/>
                    </a:lnTo>
                    <a:lnTo>
                      <a:pt x="46" y="1278"/>
                    </a:lnTo>
                    <a:lnTo>
                      <a:pt x="36" y="1268"/>
                    </a:lnTo>
                    <a:lnTo>
                      <a:pt x="26" y="1256"/>
                    </a:lnTo>
                    <a:lnTo>
                      <a:pt x="18" y="1242"/>
                    </a:lnTo>
                    <a:lnTo>
                      <a:pt x="12" y="1228"/>
                    </a:lnTo>
                    <a:lnTo>
                      <a:pt x="6" y="1214"/>
                    </a:lnTo>
                    <a:lnTo>
                      <a:pt x="2" y="1198"/>
                    </a:lnTo>
                    <a:lnTo>
                      <a:pt x="0" y="1182"/>
                    </a:lnTo>
                    <a:lnTo>
                      <a:pt x="0" y="1166"/>
                    </a:lnTo>
                    <a:lnTo>
                      <a:pt x="0" y="160"/>
                    </a:lnTo>
                    <a:lnTo>
                      <a:pt x="0" y="160"/>
                    </a:lnTo>
                    <a:lnTo>
                      <a:pt x="0" y="144"/>
                    </a:lnTo>
                    <a:lnTo>
                      <a:pt x="2" y="128"/>
                    </a:lnTo>
                    <a:lnTo>
                      <a:pt x="6" y="112"/>
                    </a:lnTo>
                    <a:lnTo>
                      <a:pt x="12" y="98"/>
                    </a:lnTo>
                    <a:lnTo>
                      <a:pt x="18" y="84"/>
                    </a:lnTo>
                    <a:lnTo>
                      <a:pt x="26" y="70"/>
                    </a:lnTo>
                    <a:lnTo>
                      <a:pt x="36" y="58"/>
                    </a:lnTo>
                    <a:lnTo>
                      <a:pt x="46" y="48"/>
                    </a:lnTo>
                    <a:lnTo>
                      <a:pt x="58" y="36"/>
                    </a:lnTo>
                    <a:lnTo>
                      <a:pt x="70" y="28"/>
                    </a:lnTo>
                    <a:lnTo>
                      <a:pt x="84" y="20"/>
                    </a:lnTo>
                    <a:lnTo>
                      <a:pt x="98" y="12"/>
                    </a:lnTo>
                    <a:lnTo>
                      <a:pt x="112" y="8"/>
                    </a:lnTo>
                    <a:lnTo>
                      <a:pt x="128" y="4"/>
                    </a:lnTo>
                    <a:lnTo>
                      <a:pt x="144" y="2"/>
                    </a:lnTo>
                    <a:lnTo>
                      <a:pt x="160" y="0"/>
                    </a:lnTo>
                    <a:lnTo>
                      <a:pt x="1164" y="0"/>
                    </a:lnTo>
                    <a:lnTo>
                      <a:pt x="1164" y="0"/>
                    </a:lnTo>
                    <a:lnTo>
                      <a:pt x="1180" y="2"/>
                    </a:lnTo>
                    <a:lnTo>
                      <a:pt x="1196" y="4"/>
                    </a:lnTo>
                    <a:lnTo>
                      <a:pt x="1212" y="8"/>
                    </a:lnTo>
                    <a:lnTo>
                      <a:pt x="1226" y="12"/>
                    </a:lnTo>
                    <a:lnTo>
                      <a:pt x="1240" y="20"/>
                    </a:lnTo>
                    <a:lnTo>
                      <a:pt x="1252" y="28"/>
                    </a:lnTo>
                    <a:lnTo>
                      <a:pt x="1266" y="36"/>
                    </a:lnTo>
                    <a:lnTo>
                      <a:pt x="1276" y="48"/>
                    </a:lnTo>
                    <a:lnTo>
                      <a:pt x="1286" y="58"/>
                    </a:lnTo>
                    <a:lnTo>
                      <a:pt x="1296" y="70"/>
                    </a:lnTo>
                    <a:lnTo>
                      <a:pt x="1304" y="84"/>
                    </a:lnTo>
                    <a:lnTo>
                      <a:pt x="1310" y="98"/>
                    </a:lnTo>
                    <a:lnTo>
                      <a:pt x="1316" y="112"/>
                    </a:lnTo>
                    <a:lnTo>
                      <a:pt x="1320" y="128"/>
                    </a:lnTo>
                    <a:lnTo>
                      <a:pt x="1322" y="144"/>
                    </a:lnTo>
                    <a:lnTo>
                      <a:pt x="1324" y="160"/>
                    </a:lnTo>
                    <a:lnTo>
                      <a:pt x="1324" y="1166"/>
                    </a:lnTo>
                    <a:close/>
                  </a:path>
                </a:pathLst>
              </a:custGeom>
              <a:solidFill>
                <a:srgbClr xmlns:mc="http://schemas.openxmlformats.org/markup-compatibility/2006" xmlns:a14="http://schemas.microsoft.com/office/drawing/2010/main" val="3E4554" mc:Ignorable="">
                  <a:lumMod val="75000"/>
                </a:srgbClr>
              </a:solidFill>
              <a:ln w="25400" cap="flat" cmpd="sng" algn="ctr">
                <a:solidFill>
                  <a:srgbClr xmlns:mc="http://schemas.openxmlformats.org/markup-compatibility/2006" xmlns:a14="http://schemas.microsoft.com/office/drawing/2010/main" val="3E4554" mc:Ignorable="">
                    <a:lumMod val="75000"/>
                  </a:srgbClr>
                </a:solid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vert="horz" wrap="none" lIns="91440" tIns="45720" rIns="91440" bIns="45720" numCol="1" rtlCol="0" anchor="ctr" anchorCtr="0" compatLnSpc="1">
                <a:prstTxWarp prst="textNoShape">
                  <a:avLst/>
                </a:prstTxWarp>
              </a:bodyPr>
              <a:lstStyle/>
              <a:p>
                <a:pPr marL="0" marR="0" lvl="0" indent="0" algn="ctr" defTabSz="966748"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pitchFamily="34" charset="0"/>
                  <a:ea typeface="+mn-ea"/>
                  <a:cs typeface="Arial" charset="0"/>
                </a:endParaRPr>
              </a:p>
            </p:txBody>
          </p:sp>
          <p:sp>
            <p:nvSpPr>
              <p:cNvPr id="12" name="Freeform 6"/>
              <p:cNvSpPr>
                <a:spLocks/>
              </p:cNvSpPr>
              <p:nvPr/>
            </p:nvSpPr>
            <p:spPr bwMode="auto">
              <a:xfrm>
                <a:off x="1341995" y="2163763"/>
                <a:ext cx="2047875" cy="1143000"/>
              </a:xfrm>
              <a:custGeom>
                <a:avLst/>
                <a:gdLst/>
                <a:ahLst/>
                <a:cxnLst>
                  <a:cxn ang="0">
                    <a:pos x="1290" y="622"/>
                  </a:cxn>
                  <a:cxn ang="0">
                    <a:pos x="1250" y="636"/>
                  </a:cxn>
                  <a:cxn ang="0">
                    <a:pos x="1128" y="672"/>
                  </a:cxn>
                  <a:cxn ang="0">
                    <a:pos x="1036" y="690"/>
                  </a:cxn>
                  <a:cxn ang="0">
                    <a:pos x="924" y="706"/>
                  </a:cxn>
                  <a:cxn ang="0">
                    <a:pos x="792" y="716"/>
                  </a:cxn>
                  <a:cxn ang="0">
                    <a:pos x="640" y="720"/>
                  </a:cxn>
                  <a:cxn ang="0">
                    <a:pos x="562" y="720"/>
                  </a:cxn>
                  <a:cxn ang="0">
                    <a:pos x="420" y="712"/>
                  </a:cxn>
                  <a:cxn ang="0">
                    <a:pos x="300" y="698"/>
                  </a:cxn>
                  <a:cxn ang="0">
                    <a:pos x="200" y="680"/>
                  </a:cxn>
                  <a:cxn ang="0">
                    <a:pos x="90" y="652"/>
                  </a:cxn>
                  <a:cxn ang="0">
                    <a:pos x="10" y="626"/>
                  </a:cxn>
                  <a:cxn ang="0">
                    <a:pos x="0" y="158"/>
                  </a:cxn>
                  <a:cxn ang="0">
                    <a:pos x="2" y="142"/>
                  </a:cxn>
                  <a:cxn ang="0">
                    <a:pos x="8" y="112"/>
                  </a:cxn>
                  <a:cxn ang="0">
                    <a:pos x="20" y="82"/>
                  </a:cxn>
                  <a:cxn ang="0">
                    <a:pos x="36" y="58"/>
                  </a:cxn>
                  <a:cxn ang="0">
                    <a:pos x="58" y="36"/>
                  </a:cxn>
                  <a:cxn ang="0">
                    <a:pos x="82" y="20"/>
                  </a:cxn>
                  <a:cxn ang="0">
                    <a:pos x="110" y="8"/>
                  </a:cxn>
                  <a:cxn ang="0">
                    <a:pos x="142" y="2"/>
                  </a:cxn>
                  <a:cxn ang="0">
                    <a:pos x="1134" y="0"/>
                  </a:cxn>
                  <a:cxn ang="0">
                    <a:pos x="1150" y="2"/>
                  </a:cxn>
                  <a:cxn ang="0">
                    <a:pos x="1180" y="8"/>
                  </a:cxn>
                  <a:cxn ang="0">
                    <a:pos x="1208" y="20"/>
                  </a:cxn>
                  <a:cxn ang="0">
                    <a:pos x="1234" y="36"/>
                  </a:cxn>
                  <a:cxn ang="0">
                    <a:pos x="1254" y="58"/>
                  </a:cxn>
                  <a:cxn ang="0">
                    <a:pos x="1272" y="82"/>
                  </a:cxn>
                  <a:cxn ang="0">
                    <a:pos x="1284" y="112"/>
                  </a:cxn>
                  <a:cxn ang="0">
                    <a:pos x="1290" y="142"/>
                  </a:cxn>
                  <a:cxn ang="0">
                    <a:pos x="1290" y="622"/>
                  </a:cxn>
                </a:cxnLst>
                <a:rect l="0" t="0" r="r" b="b"/>
                <a:pathLst>
                  <a:path w="1290" h="720">
                    <a:moveTo>
                      <a:pt x="1290" y="622"/>
                    </a:moveTo>
                    <a:lnTo>
                      <a:pt x="1290" y="622"/>
                    </a:lnTo>
                    <a:lnTo>
                      <a:pt x="1280" y="626"/>
                    </a:lnTo>
                    <a:lnTo>
                      <a:pt x="1250" y="636"/>
                    </a:lnTo>
                    <a:lnTo>
                      <a:pt x="1198" y="652"/>
                    </a:lnTo>
                    <a:lnTo>
                      <a:pt x="1128" y="672"/>
                    </a:lnTo>
                    <a:lnTo>
                      <a:pt x="1084" y="680"/>
                    </a:lnTo>
                    <a:lnTo>
                      <a:pt x="1036" y="690"/>
                    </a:lnTo>
                    <a:lnTo>
                      <a:pt x="982" y="698"/>
                    </a:lnTo>
                    <a:lnTo>
                      <a:pt x="924" y="706"/>
                    </a:lnTo>
                    <a:lnTo>
                      <a:pt x="860" y="712"/>
                    </a:lnTo>
                    <a:lnTo>
                      <a:pt x="792" y="716"/>
                    </a:lnTo>
                    <a:lnTo>
                      <a:pt x="718" y="720"/>
                    </a:lnTo>
                    <a:lnTo>
                      <a:pt x="640" y="720"/>
                    </a:lnTo>
                    <a:lnTo>
                      <a:pt x="640" y="720"/>
                    </a:lnTo>
                    <a:lnTo>
                      <a:pt x="562" y="720"/>
                    </a:lnTo>
                    <a:lnTo>
                      <a:pt x="488" y="716"/>
                    </a:lnTo>
                    <a:lnTo>
                      <a:pt x="420" y="712"/>
                    </a:lnTo>
                    <a:lnTo>
                      <a:pt x="358" y="706"/>
                    </a:lnTo>
                    <a:lnTo>
                      <a:pt x="300" y="698"/>
                    </a:lnTo>
                    <a:lnTo>
                      <a:pt x="248" y="690"/>
                    </a:lnTo>
                    <a:lnTo>
                      <a:pt x="200" y="680"/>
                    </a:lnTo>
                    <a:lnTo>
                      <a:pt x="158" y="672"/>
                    </a:lnTo>
                    <a:lnTo>
                      <a:pt x="90" y="652"/>
                    </a:lnTo>
                    <a:lnTo>
                      <a:pt x="40" y="636"/>
                    </a:lnTo>
                    <a:lnTo>
                      <a:pt x="10" y="626"/>
                    </a:lnTo>
                    <a:lnTo>
                      <a:pt x="0" y="622"/>
                    </a:lnTo>
                    <a:lnTo>
                      <a:pt x="0" y="158"/>
                    </a:lnTo>
                    <a:lnTo>
                      <a:pt x="0" y="158"/>
                    </a:lnTo>
                    <a:lnTo>
                      <a:pt x="2" y="142"/>
                    </a:lnTo>
                    <a:lnTo>
                      <a:pt x="4" y="126"/>
                    </a:lnTo>
                    <a:lnTo>
                      <a:pt x="8" y="112"/>
                    </a:lnTo>
                    <a:lnTo>
                      <a:pt x="12" y="96"/>
                    </a:lnTo>
                    <a:lnTo>
                      <a:pt x="20" y="82"/>
                    </a:lnTo>
                    <a:lnTo>
                      <a:pt x="28" y="70"/>
                    </a:lnTo>
                    <a:lnTo>
                      <a:pt x="36" y="58"/>
                    </a:lnTo>
                    <a:lnTo>
                      <a:pt x="46" y="46"/>
                    </a:lnTo>
                    <a:lnTo>
                      <a:pt x="58" y="36"/>
                    </a:lnTo>
                    <a:lnTo>
                      <a:pt x="70" y="28"/>
                    </a:lnTo>
                    <a:lnTo>
                      <a:pt x="82" y="20"/>
                    </a:lnTo>
                    <a:lnTo>
                      <a:pt x="96" y="14"/>
                    </a:lnTo>
                    <a:lnTo>
                      <a:pt x="110" y="8"/>
                    </a:lnTo>
                    <a:lnTo>
                      <a:pt x="126" y="4"/>
                    </a:lnTo>
                    <a:lnTo>
                      <a:pt x="142" y="2"/>
                    </a:lnTo>
                    <a:lnTo>
                      <a:pt x="158" y="0"/>
                    </a:lnTo>
                    <a:lnTo>
                      <a:pt x="1134" y="0"/>
                    </a:lnTo>
                    <a:lnTo>
                      <a:pt x="1134" y="0"/>
                    </a:lnTo>
                    <a:lnTo>
                      <a:pt x="1150" y="2"/>
                    </a:lnTo>
                    <a:lnTo>
                      <a:pt x="1164" y="4"/>
                    </a:lnTo>
                    <a:lnTo>
                      <a:pt x="1180" y="8"/>
                    </a:lnTo>
                    <a:lnTo>
                      <a:pt x="1194" y="14"/>
                    </a:lnTo>
                    <a:lnTo>
                      <a:pt x="1208" y="20"/>
                    </a:lnTo>
                    <a:lnTo>
                      <a:pt x="1222" y="28"/>
                    </a:lnTo>
                    <a:lnTo>
                      <a:pt x="1234" y="36"/>
                    </a:lnTo>
                    <a:lnTo>
                      <a:pt x="1244" y="46"/>
                    </a:lnTo>
                    <a:lnTo>
                      <a:pt x="1254" y="58"/>
                    </a:lnTo>
                    <a:lnTo>
                      <a:pt x="1264" y="70"/>
                    </a:lnTo>
                    <a:lnTo>
                      <a:pt x="1272" y="82"/>
                    </a:lnTo>
                    <a:lnTo>
                      <a:pt x="1278" y="96"/>
                    </a:lnTo>
                    <a:lnTo>
                      <a:pt x="1284" y="112"/>
                    </a:lnTo>
                    <a:lnTo>
                      <a:pt x="1286" y="126"/>
                    </a:lnTo>
                    <a:lnTo>
                      <a:pt x="1290" y="142"/>
                    </a:lnTo>
                    <a:lnTo>
                      <a:pt x="1290" y="158"/>
                    </a:lnTo>
                    <a:lnTo>
                      <a:pt x="1290" y="622"/>
                    </a:lnTo>
                    <a:close/>
                  </a:path>
                </a:pathLst>
              </a:custGeom>
              <a:gradFill>
                <a:gsLst>
                  <a:gs pos="0">
                    <a:srgbClr xmlns:mc="http://schemas.openxmlformats.org/markup-compatibility/2006" xmlns:a14="http://schemas.microsoft.com/office/drawing/2010/main" val="3E4554" mc:Ignorable="">
                      <a:lumMod val="60000"/>
                      <a:lumOff val="40000"/>
                    </a:srgbClr>
                  </a:gs>
                  <a:gs pos="100000">
                    <a:srgbClr xmlns:mc="http://schemas.openxmlformats.org/markup-compatibility/2006" xmlns:a14="http://schemas.microsoft.com/office/drawing/2010/main" val="3E4554" mc:Ignorable=""/>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66748"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ysClr val="windowText" lastClr="000000"/>
                  </a:solidFill>
                  <a:effectLst/>
                  <a:uLnTx/>
                  <a:uFillTx/>
                  <a:latin typeface="Arial" charset="0"/>
                  <a:cs typeface="Arial" charset="0"/>
                </a:endParaRPr>
              </a:p>
            </p:txBody>
          </p:sp>
        </p:grpSp>
        <p:sp>
          <p:nvSpPr>
            <p:cNvPr id="10" name="Rectangle 9"/>
            <p:cNvSpPr/>
            <p:nvPr/>
          </p:nvSpPr>
          <p:spPr>
            <a:xfrm>
              <a:off x="5014095" y="2282365"/>
              <a:ext cx="2127504" cy="2003625"/>
            </a:xfrm>
            <a:prstGeom prst="rect">
              <a:avLst/>
            </a:prstGeom>
          </p:spPr>
          <p:txBody>
            <a:bodyPr wrap="none" anchor="ctr">
              <a:spAutoFit/>
            </a:bodyPr>
            <a:lstStyle/>
            <a:p>
              <a:pPr marL="0" marR="0" lvl="0" indent="-228591" algn="ctr" defTabSz="914400" eaLnBrk="1" fontAlgn="base" latinLnBrk="0" hangingPunct="1">
                <a:lnSpc>
                  <a:spcPct val="90000"/>
                </a:lnSpc>
                <a:spcBef>
                  <a:spcPct val="35000"/>
                </a:spcBef>
                <a:spcAft>
                  <a:spcPct val="15000"/>
                </a:spcAft>
                <a:buClr>
                  <a:srgbClr xmlns:mc="http://schemas.openxmlformats.org/markup-compatibility/2006" xmlns:a14="http://schemas.microsoft.com/office/drawing/2010/main" val="478DFF" mc:Ignorable=""/>
                </a:buClr>
                <a:buSzTx/>
                <a:buFontTx/>
                <a:buNone/>
                <a:tabLst/>
                <a:defRPr/>
              </a:pPr>
              <a:r>
                <a:rPr kumimoji="0" lang="en-US" sz="5400" b="1" i="0" u="none" strike="noStrike" kern="0" cap="none" spc="0" normalizeH="0" baseline="0" noProof="0" dirty="0" smtClean="0">
                  <a:ln w="19050">
                    <a:solidFill>
                      <a:srgbClr xmlns:mc="http://schemas.openxmlformats.org/markup-compatibility/2006" xmlns:a14="http://schemas.microsoft.com/office/drawing/2010/main" val="FFFFFF" mc:Ignorable=""/>
                    </a:solidFill>
                  </a:ln>
                  <a:gradFill flip="none" rotWithShape="1">
                    <a:gsLst>
                      <a:gs pos="0">
                        <a:srgbClr xmlns:mc="http://schemas.openxmlformats.org/markup-compatibility/2006" xmlns:a14="http://schemas.microsoft.com/office/drawing/2010/main" val="FFFFFF" mc:Ignorable="">
                          <a:shade val="30000"/>
                          <a:satMod val="115000"/>
                        </a:srgbClr>
                      </a:gs>
                      <a:gs pos="50000">
                        <a:srgbClr xmlns:mc="http://schemas.openxmlformats.org/markup-compatibility/2006" xmlns:a14="http://schemas.microsoft.com/office/drawing/2010/main" val="FFFFFF" mc:Ignorable="">
                          <a:shade val="67500"/>
                          <a:satMod val="115000"/>
                        </a:srgbClr>
                      </a:gs>
                      <a:gs pos="100000">
                        <a:srgbClr xmlns:mc="http://schemas.openxmlformats.org/markup-compatibility/2006" xmlns:a14="http://schemas.microsoft.com/office/drawing/2010/main" val="FFFFFF" mc:Ignorable="">
                          <a:shade val="100000"/>
                          <a:satMod val="115000"/>
                        </a:srgbClr>
                      </a:gs>
                    </a:gsLst>
                    <a:lin ang="16200000" scaled="1"/>
                    <a:tileRect/>
                  </a:gradFill>
                  <a:effectLst/>
                  <a:uLnTx/>
                  <a:uFillTx/>
                  <a:latin typeface="Trebuchet MS" pitchFamily="34" charset="0"/>
                </a:rPr>
                <a:t>One</a:t>
              </a:r>
            </a:p>
            <a:p>
              <a:pPr marL="0" marR="0" lvl="0" indent="-228591" algn="ctr" defTabSz="914400" eaLnBrk="1" fontAlgn="base" latinLnBrk="0" hangingPunct="1">
                <a:lnSpc>
                  <a:spcPct val="90000"/>
                </a:lnSpc>
                <a:spcBef>
                  <a:spcPct val="35000"/>
                </a:spcBef>
                <a:spcAft>
                  <a:spcPct val="15000"/>
                </a:spcAft>
                <a:buClr>
                  <a:srgbClr xmlns:mc="http://schemas.openxmlformats.org/markup-compatibility/2006" xmlns:a14="http://schemas.microsoft.com/office/drawing/2010/main" val="478DFF" mc:Ignorable=""/>
                </a:buClr>
                <a:buSzTx/>
                <a:buFontTx/>
                <a:buNone/>
                <a:tabLst/>
                <a:defRPr/>
              </a:pPr>
              <a:r>
                <a:rPr lang="en-US" sz="5400" b="1" kern="0" dirty="0" smtClean="0">
                  <a:ln w="19050">
                    <a:solidFill>
                      <a:srgbClr xmlns:mc="http://schemas.openxmlformats.org/markup-compatibility/2006" xmlns:a14="http://schemas.microsoft.com/office/drawing/2010/main" val="FFFFFF" mc:Ignorable=""/>
                    </a:solidFill>
                  </a:ln>
                  <a:gradFill flip="none" rotWithShape="1">
                    <a:gsLst>
                      <a:gs pos="0">
                        <a:srgbClr xmlns:mc="http://schemas.openxmlformats.org/markup-compatibility/2006" xmlns:a14="http://schemas.microsoft.com/office/drawing/2010/main" val="FFFFFF" mc:Ignorable="">
                          <a:shade val="30000"/>
                          <a:satMod val="115000"/>
                        </a:srgbClr>
                      </a:gs>
                      <a:gs pos="50000">
                        <a:srgbClr xmlns:mc="http://schemas.openxmlformats.org/markup-compatibility/2006" xmlns:a14="http://schemas.microsoft.com/office/drawing/2010/main" val="FFFFFF" mc:Ignorable="">
                          <a:shade val="67500"/>
                          <a:satMod val="115000"/>
                        </a:srgbClr>
                      </a:gs>
                      <a:gs pos="100000">
                        <a:srgbClr xmlns:mc="http://schemas.openxmlformats.org/markup-compatibility/2006" xmlns:a14="http://schemas.microsoft.com/office/drawing/2010/main" val="FFFFFF" mc:Ignorable="">
                          <a:shade val="100000"/>
                          <a:satMod val="115000"/>
                        </a:srgbClr>
                      </a:gs>
                    </a:gsLst>
                    <a:lin ang="16200000" scaled="1"/>
                    <a:tileRect/>
                  </a:gradFill>
                  <a:latin typeface="Trebuchet MS" pitchFamily="34" charset="0"/>
                </a:rPr>
                <a:t>Vision</a:t>
              </a:r>
              <a:endParaRPr kumimoji="0" lang="en-US" sz="5400" b="1" i="0" u="none" strike="noStrike" kern="0" cap="none" spc="0" normalizeH="0" baseline="0" noProof="0" dirty="0">
                <a:ln w="19050">
                  <a:solidFill>
                    <a:srgbClr xmlns:mc="http://schemas.openxmlformats.org/markup-compatibility/2006" xmlns:a14="http://schemas.microsoft.com/office/drawing/2010/main" val="FFFFFF" mc:Ignorable=""/>
                  </a:solidFill>
                </a:ln>
                <a:gradFill flip="none" rotWithShape="1">
                  <a:gsLst>
                    <a:gs pos="0">
                      <a:srgbClr xmlns:mc="http://schemas.openxmlformats.org/markup-compatibility/2006" xmlns:a14="http://schemas.microsoft.com/office/drawing/2010/main" val="FFFFFF" mc:Ignorable="">
                        <a:shade val="30000"/>
                        <a:satMod val="115000"/>
                      </a:srgbClr>
                    </a:gs>
                    <a:gs pos="50000">
                      <a:srgbClr xmlns:mc="http://schemas.openxmlformats.org/markup-compatibility/2006" xmlns:a14="http://schemas.microsoft.com/office/drawing/2010/main" val="FFFFFF" mc:Ignorable="">
                        <a:shade val="67500"/>
                        <a:satMod val="115000"/>
                      </a:srgbClr>
                    </a:gs>
                    <a:gs pos="100000">
                      <a:srgbClr xmlns:mc="http://schemas.openxmlformats.org/markup-compatibility/2006" xmlns:a14="http://schemas.microsoft.com/office/drawing/2010/main" val="FFFFFF" mc:Ignorable="">
                        <a:shade val="100000"/>
                        <a:satMod val="115000"/>
                      </a:srgbClr>
                    </a:gs>
                  </a:gsLst>
                  <a:lin ang="16200000" scaled="1"/>
                  <a:tileRect/>
                </a:gradFill>
                <a:effectLst/>
                <a:uLnTx/>
                <a:uFillTx/>
                <a:latin typeface="Trebuchet MS" pitchFamily="34" charset="0"/>
              </a:endParaRPr>
            </a:p>
          </p:txBody>
        </p:sp>
      </p:grpSp>
      <p:sp>
        <p:nvSpPr>
          <p:cNvPr id="13" name="Content Placeholder 8"/>
          <p:cNvSpPr txBox="1">
            <a:spLocks/>
          </p:cNvSpPr>
          <p:nvPr/>
        </p:nvSpPr>
        <p:spPr bwMode="auto">
          <a:xfrm>
            <a:off x="4329099" y="2653055"/>
            <a:ext cx="7402512" cy="13172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93688" marR="0" lvl="0" indent="-293688" algn="l" defTabSz="914400" rtl="0" eaLnBrk="1" fontAlgn="base" latinLnBrk="0" hangingPunct="1">
              <a:lnSpc>
                <a:spcPct val="80000"/>
              </a:lnSpc>
              <a:spcBef>
                <a:spcPts val="1800"/>
              </a:spcBef>
              <a:spcAft>
                <a:spcPts val="600"/>
              </a:spcAft>
              <a:buClr>
                <a:srgbClr xmlns:mc="http://schemas.openxmlformats.org/markup-compatibility/2006" xmlns:a14="http://schemas.microsoft.com/office/drawing/2010/main" val="FFFFFF" mc:Ignorable="">
                  <a:lumMod val="65000"/>
                </a:srgbClr>
              </a:buClr>
              <a:buSzTx/>
              <a:buFont typeface="Times" pitchFamily="1" charset="0"/>
              <a:buChar char="•"/>
              <a:tabLst/>
              <a:defRPr/>
            </a:pPr>
            <a:r>
              <a:rPr kumimoji="0" lang="en-US" sz="32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Arial"/>
                <a:ea typeface="+mn-ea"/>
                <a:cs typeface="+mn-cs"/>
              </a:rPr>
              <a:t>One image of apps &amp; desktops</a:t>
            </a:r>
          </a:p>
          <a:p>
            <a:pPr marL="293688" marR="0" lvl="0" indent="-293688" algn="l" defTabSz="914400" rtl="0" eaLnBrk="1" fontAlgn="base" latinLnBrk="0" hangingPunct="1">
              <a:lnSpc>
                <a:spcPct val="80000"/>
              </a:lnSpc>
              <a:spcBef>
                <a:spcPts val="1800"/>
              </a:spcBef>
              <a:spcAft>
                <a:spcPts val="600"/>
              </a:spcAft>
              <a:buClr>
                <a:srgbClr xmlns:mc="http://schemas.openxmlformats.org/markup-compatibility/2006" xmlns:a14="http://schemas.microsoft.com/office/drawing/2010/main" val="FFFFFF" mc:Ignorable="">
                  <a:lumMod val="65000"/>
                </a:srgbClr>
              </a:buClr>
              <a:buSzTx/>
              <a:buFont typeface="Times" pitchFamily="1" charset="0"/>
              <a:buChar char="•"/>
              <a:tabLst/>
              <a:defRPr/>
            </a:pPr>
            <a:r>
              <a:rPr kumimoji="0" lang="en-US" sz="32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Arial"/>
                <a:ea typeface="+mn-ea"/>
                <a:cs typeface="+mn-cs"/>
              </a:rPr>
              <a:t>One password &amp; identity</a:t>
            </a:r>
          </a:p>
          <a:p>
            <a:pPr marL="293688" marR="0" lvl="0" indent="-293688" algn="l" defTabSz="914400" rtl="0" eaLnBrk="1" fontAlgn="base" latinLnBrk="0" hangingPunct="1">
              <a:lnSpc>
                <a:spcPct val="80000"/>
              </a:lnSpc>
              <a:spcBef>
                <a:spcPts val="1800"/>
              </a:spcBef>
              <a:spcAft>
                <a:spcPts val="600"/>
              </a:spcAft>
              <a:buClr>
                <a:srgbClr xmlns:mc="http://schemas.openxmlformats.org/markup-compatibility/2006" xmlns:a14="http://schemas.microsoft.com/office/drawing/2010/main" val="FFFFFF" mc:Ignorable="">
                  <a:lumMod val="65000"/>
                </a:srgbClr>
              </a:buClr>
              <a:buSzTx/>
              <a:buFont typeface="Times" pitchFamily="1" charset="0"/>
              <a:buChar char="•"/>
              <a:tabLst/>
              <a:defRPr/>
            </a:pPr>
            <a:r>
              <a:rPr kumimoji="0" lang="en-US" sz="32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Arial"/>
                <a:ea typeface="+mn-ea"/>
                <a:cs typeface="+mn-cs"/>
              </a:rPr>
              <a:t>One instance of data</a:t>
            </a:r>
          </a:p>
          <a:p>
            <a:pPr marL="293688" marR="0" lvl="0" indent="-293688" algn="l" defTabSz="914400" rtl="0" eaLnBrk="1" fontAlgn="base" latinLnBrk="0" hangingPunct="1">
              <a:lnSpc>
                <a:spcPct val="80000"/>
              </a:lnSpc>
              <a:spcBef>
                <a:spcPts val="1800"/>
              </a:spcBef>
              <a:spcAft>
                <a:spcPts val="600"/>
              </a:spcAft>
              <a:buClr>
                <a:srgbClr xmlns:mc="http://schemas.openxmlformats.org/markup-compatibility/2006" xmlns:a14="http://schemas.microsoft.com/office/drawing/2010/main" val="FFFFFF" mc:Ignorable="">
                  <a:lumMod val="65000"/>
                </a:srgbClr>
              </a:buClr>
              <a:buSzTx/>
              <a:buFont typeface="Times" pitchFamily="1" charset="0"/>
              <a:buChar char="•"/>
              <a:tabLst/>
              <a:defRPr/>
            </a:pPr>
            <a:r>
              <a:rPr kumimoji="0" lang="en-US" sz="3200" b="0" i="0" u="none" strike="noStrike" kern="0" cap="none" spc="0" normalizeH="0" baseline="0" noProof="0" smtClean="0">
                <a:ln>
                  <a:noFill/>
                </a:ln>
                <a:solidFill>
                  <a:srgbClr xmlns:mc="http://schemas.openxmlformats.org/markup-compatibility/2006" xmlns:a14="http://schemas.microsoft.com/office/drawing/2010/main" val="FFFFFF" mc:Ignorable=""/>
                </a:solidFill>
                <a:effectLst/>
                <a:uLnTx/>
                <a:uFillTx/>
                <a:latin typeface="Arial"/>
                <a:ea typeface="+mn-ea"/>
                <a:cs typeface="+mn-cs"/>
              </a:rPr>
              <a:t>One user experience – anywhere</a:t>
            </a:r>
            <a:endParaRPr kumimoji="0" lang="en-US" sz="32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latin typeface="Arial"/>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v-fs\Projects\Citrix\09-1295 Industry Analyst Event\Working\Wes\Art\Car Cut Outs\Pickup.png"/>
          <p:cNvPicPr>
            <a:picLocks noChangeAspect="1" noChangeArrowheads="1"/>
          </p:cNvPicPr>
          <p:nvPr/>
        </p:nvPicPr>
        <p:blipFill>
          <a:blip r:embed="rId3" cstate="email"/>
          <a:srcRect/>
          <a:stretch>
            <a:fillRect/>
          </a:stretch>
        </p:blipFill>
        <p:spPr bwMode="auto">
          <a:xfrm>
            <a:off x="2120941" y="1868558"/>
            <a:ext cx="7920539" cy="2842593"/>
          </a:xfrm>
          <a:prstGeom prst="rect">
            <a:avLst/>
          </a:prstGeom>
          <a:noFill/>
        </p:spPr>
      </p:pic>
      <p:pic>
        <p:nvPicPr>
          <p:cNvPr id="4" name="Picture 3" descr="\\Mv-fs\Projects\Citrix\09-1295 Industry Analyst Event\Working\Wes\Art\Car Cut Outs\Camper.png"/>
          <p:cNvPicPr>
            <a:picLocks noChangeAspect="1" noChangeArrowheads="1"/>
          </p:cNvPicPr>
          <p:nvPr/>
        </p:nvPicPr>
        <p:blipFill>
          <a:blip r:embed="rId4" cstate="email"/>
          <a:srcRect/>
          <a:stretch>
            <a:fillRect/>
          </a:stretch>
        </p:blipFill>
        <p:spPr bwMode="auto">
          <a:xfrm>
            <a:off x="2267571" y="1833499"/>
            <a:ext cx="3247606" cy="1026492"/>
          </a:xfrm>
          <a:prstGeom prst="rect">
            <a:avLst/>
          </a:prstGeom>
          <a:noFill/>
        </p:spPr>
      </p:pic>
      <p:sp>
        <p:nvSpPr>
          <p:cNvPr id="7" name="TextBox 6"/>
          <p:cNvSpPr txBox="1"/>
          <p:nvPr/>
        </p:nvSpPr>
        <p:spPr>
          <a:xfrm rot="60000">
            <a:off x="2426343" y="2803960"/>
            <a:ext cx="2983494" cy="369330"/>
          </a:xfrm>
          <a:prstGeom prst="rect">
            <a:avLst/>
          </a:prstGeom>
          <a:noFill/>
        </p:spPr>
        <p:txBody>
          <a:bodyPr wrap="square" lIns="91436" tIns="45719" rIns="91436" bIns="45719" rtlCol="0">
            <a:spAutoFit/>
          </a:bodyPr>
          <a:lstStyle/>
          <a:p>
            <a:r>
              <a:rPr lang="en-US" dirty="0" smtClean="0">
                <a:solidFill>
                  <a:schemeClr val="accent6">
                    <a:lumMod val="20000"/>
                    <a:lumOff val="80000"/>
                  </a:schemeClr>
                </a:solidFill>
                <a:effectLst>
                  <a:innerShdw blurRad="63500" dist="50800" dir="10800000">
                    <a:prstClr val="black">
                      <a:alpha val="50000"/>
                    </a:prstClr>
                  </a:innerShdw>
                </a:effectLst>
                <a:latin typeface="Stencil" pitchFamily="82" charset="0"/>
              </a:rPr>
              <a:t>Server virtualization</a:t>
            </a:r>
          </a:p>
        </p:txBody>
      </p:sp>
      <p:sp>
        <p:nvSpPr>
          <p:cNvPr id="8" name="TextBox 7"/>
          <p:cNvSpPr txBox="1"/>
          <p:nvPr/>
        </p:nvSpPr>
        <p:spPr>
          <a:xfrm>
            <a:off x="3488625" y="1975653"/>
            <a:ext cx="1459674" cy="646329"/>
          </a:xfrm>
          <a:prstGeom prst="rect">
            <a:avLst/>
          </a:prstGeom>
          <a:noFill/>
        </p:spPr>
        <p:txBody>
          <a:bodyPr wrap="square" lIns="91436" tIns="45719" rIns="91436" bIns="45719" rtlCol="0">
            <a:spAutoFit/>
          </a:bodyPr>
          <a:lstStyle/>
          <a:p>
            <a:r>
              <a:rPr lang="en-US" sz="3600" b="1" spc="5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xmlns:mc="http://schemas.openxmlformats.org/markup-compatibility/2006" xmlns:a14="http://schemas.microsoft.com/office/drawing/2010/main" val="000000" mc:Ignorable="">
                      <a:alpha val="60000"/>
                    </a:srgbClr>
                  </a:innerShdw>
                </a:effectLst>
                <a:latin typeface="Mufferaw" pitchFamily="66" charset="0"/>
              </a:rPr>
              <a:t>VDI</a:t>
            </a:r>
          </a:p>
        </p:txBody>
      </p:sp>
      <p:sp>
        <p:nvSpPr>
          <p:cNvPr id="6" name="Title 5"/>
          <p:cNvSpPr>
            <a:spLocks noGrp="1"/>
          </p:cNvSpPr>
          <p:nvPr>
            <p:ph type="title"/>
          </p:nvPr>
        </p:nvSpPr>
        <p:spPr>
          <a:xfrm>
            <a:off x="406399" y="692151"/>
            <a:ext cx="11782426" cy="506413"/>
          </a:xfrm>
        </p:spPr>
        <p:txBody>
          <a:bodyPr/>
          <a:lstStyle/>
          <a:p>
            <a:r>
              <a:rPr lang="en-US" dirty="0" smtClean="0"/>
              <a:t>Other VDI Products Merely Bolt On To Server Virtualization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v-fs\Projects\Citrix\09-1295 Industry Analyst Event\Working\Wes\Art\Car Cut Outs\SUV.png"/>
          <p:cNvPicPr>
            <a:picLocks noChangeAspect="1" noChangeArrowheads="1"/>
          </p:cNvPicPr>
          <p:nvPr/>
        </p:nvPicPr>
        <p:blipFill>
          <a:blip r:embed="rId3"/>
          <a:srcRect/>
          <a:stretch>
            <a:fillRect/>
          </a:stretch>
        </p:blipFill>
        <p:spPr bwMode="auto">
          <a:xfrm>
            <a:off x="3198812" y="2650997"/>
            <a:ext cx="6172200" cy="2530603"/>
          </a:xfrm>
          <a:prstGeom prst="rect">
            <a:avLst/>
          </a:prstGeom>
          <a:noFill/>
        </p:spPr>
      </p:pic>
      <p:sp>
        <p:nvSpPr>
          <p:cNvPr id="4" name="TextBox 3"/>
          <p:cNvSpPr txBox="1"/>
          <p:nvPr/>
        </p:nvSpPr>
        <p:spPr>
          <a:xfrm>
            <a:off x="608012" y="5085546"/>
            <a:ext cx="10820400" cy="954107"/>
          </a:xfrm>
          <a:prstGeom prst="rect">
            <a:avLst/>
          </a:prstGeom>
          <a:noFill/>
        </p:spPr>
        <p:txBody>
          <a:bodyPr wrap="square" rtlCol="0">
            <a:spAutoFit/>
          </a:bodyPr>
          <a:lstStyle/>
          <a:p>
            <a:pPr algn="ctr"/>
            <a:r>
              <a:rPr lang="en-US" sz="3200" b="1" dirty="0" smtClean="0">
                <a:latin typeface="+mn-lt"/>
              </a:rPr>
              <a:t>XenDesktop 4</a:t>
            </a:r>
          </a:p>
          <a:p>
            <a:pPr algn="ctr"/>
            <a:r>
              <a:rPr lang="en-US" sz="2400" dirty="0" smtClean="0"/>
              <a:t>The virtual desktop revolution is here… for everyone</a:t>
            </a:r>
            <a:endParaRPr lang="en-US" sz="2400" dirty="0" smtClean="0">
              <a:latin typeface="+mn-lt"/>
            </a:endParaRPr>
          </a:p>
        </p:txBody>
      </p:sp>
      <p:sp>
        <p:nvSpPr>
          <p:cNvPr id="5" name="Title 4"/>
          <p:cNvSpPr>
            <a:spLocks noGrp="1"/>
          </p:cNvSpPr>
          <p:nvPr>
            <p:ph type="title"/>
          </p:nvPr>
        </p:nvSpPr>
        <p:spPr/>
        <p:txBody>
          <a:bodyPr/>
          <a:lstStyle/>
          <a:p>
            <a:pPr algn="ctr"/>
            <a:r>
              <a:rPr lang="en-US" dirty="0" smtClean="0"/>
              <a:t>Purpose Built Desktop Virtualization &amp; VDI</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Citrix XenDesktop 4 &amp; Microsoft VDI Suite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2"/>
          <p:cNvSpPr>
            <a:spLocks noGrp="1"/>
          </p:cNvSpPr>
          <p:nvPr>
            <p:ph type="title"/>
          </p:nvPr>
        </p:nvSpPr>
        <p:spPr>
          <a:xfrm>
            <a:off x="392112" y="303213"/>
            <a:ext cx="11563351" cy="506412"/>
          </a:xfrm>
        </p:spPr>
        <p:txBody>
          <a:bodyPr/>
          <a:lstStyle/>
          <a:p>
            <a:pPr eaLnBrk="1" hangingPunct="1"/>
            <a:r>
              <a:rPr lang="en-US" sz="3000" smtClean="0">
                <a:solidFill>
                  <a:schemeClr val="tx1"/>
                </a:solidFill>
                <a:latin typeface="Arial" charset="0"/>
                <a:cs typeface="Arial" charset="0"/>
              </a:rPr>
              <a:t>What is Virtual Desktop Infrastructure (VDI)?</a:t>
            </a:r>
          </a:p>
        </p:txBody>
      </p:sp>
      <p:sp>
        <p:nvSpPr>
          <p:cNvPr id="5" name="Rounded Rectangle 4"/>
          <p:cNvSpPr/>
          <p:nvPr/>
        </p:nvSpPr>
        <p:spPr>
          <a:xfrm>
            <a:off x="635002" y="1368920"/>
            <a:ext cx="10783888" cy="678460"/>
          </a:xfrm>
          <a:prstGeom prst="roundRect">
            <a:avLst>
              <a:gd name="adj" fmla="val 16189"/>
            </a:avLst>
          </a:prstGeom>
          <a:solidFill>
            <a:schemeClr val="bg2"/>
          </a:solidFill>
          <a:ln w="25400">
            <a:no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spAutoFit/>
          </a:bodyPr>
          <a:lstStyle/>
          <a:p>
            <a:pPr marL="3175" algn="ctr" defTabSz="966788" eaLnBrk="0" fontAlgn="auto" hangingPunct="0">
              <a:lnSpc>
                <a:spcPct val="90000"/>
              </a:lnSpc>
              <a:spcBef>
                <a:spcPts val="0"/>
              </a:spcBef>
              <a:spcAft>
                <a:spcPts val="0"/>
              </a:spcAft>
              <a:defRPr/>
            </a:pPr>
            <a:r>
              <a:rPr lang="en-US" sz="1900" dirty="0">
                <a:latin typeface="+mj-lt"/>
                <a:cs typeface="Arial" charset="0"/>
                <a:sym typeface="Gill Sans"/>
              </a:rPr>
              <a:t>Virtual Desktop Infrastructure (or VDI) is an architectural model where a client OS runs in a server-based virtual machine environment and interacts with the user via a network connection.</a:t>
            </a:r>
          </a:p>
        </p:txBody>
      </p:sp>
      <p:grpSp>
        <p:nvGrpSpPr>
          <p:cNvPr id="208899" name="Group 32"/>
          <p:cNvGrpSpPr>
            <a:grpSpLocks/>
          </p:cNvGrpSpPr>
          <p:nvPr/>
        </p:nvGrpSpPr>
        <p:grpSpPr bwMode="auto">
          <a:xfrm>
            <a:off x="393700" y="2166938"/>
            <a:ext cx="11550650" cy="4279900"/>
            <a:chOff x="313996" y="2494329"/>
            <a:chExt cx="8665578" cy="4279925"/>
          </a:xfrm>
        </p:grpSpPr>
        <p:sp>
          <p:nvSpPr>
            <p:cNvPr id="7" name="TextBox 6"/>
            <p:cNvSpPr txBox="1"/>
            <p:nvPr/>
          </p:nvSpPr>
          <p:spPr>
            <a:xfrm>
              <a:off x="7257415" y="5856674"/>
              <a:ext cx="1516119" cy="431803"/>
            </a:xfrm>
            <a:prstGeom prst="rect">
              <a:avLst/>
            </a:prstGeom>
            <a:noFill/>
          </p:spPr>
          <p:txBody>
            <a:bodyPr>
              <a:spAutoFit/>
            </a:bodyPr>
            <a:lstStyle/>
            <a:p>
              <a:pPr fontAlgn="auto">
                <a:spcBef>
                  <a:spcPts val="0"/>
                </a:spcBef>
                <a:spcAft>
                  <a:spcPts val="0"/>
                </a:spcAft>
                <a:defRPr/>
              </a:pPr>
              <a:r>
                <a:rPr lang="en-US" sz="1100" dirty="0">
                  <a:latin typeface="+mj-lt"/>
                  <a:cs typeface="+mn-cs"/>
                </a:rPr>
                <a:t>Desktop Workload</a:t>
              </a:r>
            </a:p>
            <a:p>
              <a:pPr fontAlgn="auto">
                <a:spcBef>
                  <a:spcPts val="0"/>
                </a:spcBef>
                <a:spcAft>
                  <a:spcPts val="0"/>
                </a:spcAft>
                <a:defRPr/>
              </a:pPr>
              <a:r>
                <a:rPr lang="en-US" sz="1100" dirty="0">
                  <a:latin typeface="+mj-lt"/>
                  <a:cs typeface="+mn-cs"/>
                </a:rPr>
                <a:t>(OS, Apps, Data)</a:t>
              </a:r>
            </a:p>
          </p:txBody>
        </p:sp>
        <p:pic>
          <p:nvPicPr>
            <p:cNvPr id="208903" name="Picture 19" descr="C:\Program Files\Microsoft Resource DVD Artwork\DVD_ART\Artwork_Imagery\HARDWARE_IMAGERY\Photos - OEM Hardware\Server Computer\HP AlphaServer SC4.png"/>
            <p:cNvPicPr>
              <a:picLocks noChangeAspect="1" noChangeArrowheads="1"/>
            </p:cNvPicPr>
            <p:nvPr/>
          </p:nvPicPr>
          <p:blipFill>
            <a:blip r:embed="rId3"/>
            <a:srcRect/>
            <a:stretch>
              <a:fillRect/>
            </a:stretch>
          </p:blipFill>
          <p:spPr bwMode="auto">
            <a:xfrm>
              <a:off x="6472274" y="3657596"/>
              <a:ext cx="2190477" cy="1669143"/>
            </a:xfrm>
            <a:prstGeom prst="rect">
              <a:avLst/>
            </a:prstGeom>
            <a:noFill/>
            <a:ln w="9525">
              <a:noFill/>
              <a:miter lim="800000"/>
              <a:headEnd/>
              <a:tailEnd/>
            </a:ln>
          </p:spPr>
        </p:pic>
        <p:pic>
          <p:nvPicPr>
            <p:cNvPr id="9" name="Picture 7" descr="C:\Program Files\Microsoft Resource DVD Artwork\DVD_ART\Artwork_Imagery\Shapes and Graphics\Connectors\connector stars - gold 2.png"/>
            <p:cNvPicPr>
              <a:picLocks noChangeAspect="1" noChangeArrowheads="1"/>
            </p:cNvPicPr>
            <p:nvPr/>
          </p:nvPicPr>
          <p:blipFill>
            <a:blip r:embed="rId4" cstate="print">
              <a:duotone>
                <a:prstClr val="black"/>
                <a:schemeClr val="accent1">
                  <a:tint val="45000"/>
                  <a:satMod val="400000"/>
                </a:schemeClr>
              </a:duotone>
            </a:blip>
            <a:srcRect r="-14762"/>
            <a:stretch>
              <a:fillRect/>
            </a:stretch>
          </p:blipFill>
          <p:spPr bwMode="auto">
            <a:xfrm rot="5400000">
              <a:off x="4766900" y="1444026"/>
              <a:ext cx="644871" cy="6729236"/>
            </a:xfrm>
            <a:prstGeom prst="rect">
              <a:avLst/>
            </a:prstGeom>
            <a:noFill/>
          </p:spPr>
        </p:pic>
        <p:pic>
          <p:nvPicPr>
            <p:cNvPr id="10" name="Picture 7" descr="C:\Program Files\Microsoft Resource DVD Artwork\DVD_ART\Artwork_Imagery\Shapes and Graphics\Connectors\connector stars - gold 2.png"/>
            <p:cNvPicPr>
              <a:picLocks noChangeAspect="1" noChangeArrowheads="1"/>
            </p:cNvPicPr>
            <p:nvPr/>
          </p:nvPicPr>
          <p:blipFill>
            <a:blip r:embed="rId4" cstate="print">
              <a:duotone>
                <a:prstClr val="black"/>
                <a:schemeClr val="accent1">
                  <a:tint val="45000"/>
                  <a:satMod val="400000"/>
                </a:schemeClr>
              </a:duotone>
            </a:blip>
            <a:srcRect r="-14762"/>
            <a:stretch>
              <a:fillRect/>
            </a:stretch>
          </p:blipFill>
          <p:spPr bwMode="auto">
            <a:xfrm rot="6084667">
              <a:off x="4751912" y="770085"/>
              <a:ext cx="644871" cy="7070763"/>
            </a:xfrm>
            <a:prstGeom prst="rect">
              <a:avLst/>
            </a:prstGeom>
            <a:noFill/>
          </p:spPr>
        </p:pic>
        <p:pic>
          <p:nvPicPr>
            <p:cNvPr id="11" name="Picture 7" descr="C:\Program Files\Microsoft Resource DVD Artwork\DVD_ART\Artwork_Imagery\Shapes and Graphics\Connectors\connector stars - gold 2.png"/>
            <p:cNvPicPr>
              <a:picLocks noChangeAspect="1" noChangeArrowheads="1"/>
            </p:cNvPicPr>
            <p:nvPr/>
          </p:nvPicPr>
          <p:blipFill>
            <a:blip r:embed="rId4" cstate="print">
              <a:duotone>
                <a:prstClr val="black"/>
                <a:schemeClr val="accent1">
                  <a:tint val="45000"/>
                  <a:satMod val="400000"/>
                </a:schemeClr>
              </a:duotone>
            </a:blip>
            <a:srcRect r="-14762"/>
            <a:stretch>
              <a:fillRect/>
            </a:stretch>
          </p:blipFill>
          <p:spPr bwMode="auto">
            <a:xfrm rot="4616682">
              <a:off x="4549096" y="1839890"/>
              <a:ext cx="644871" cy="7013702"/>
            </a:xfrm>
            <a:prstGeom prst="rect">
              <a:avLst/>
            </a:prstGeom>
            <a:noFill/>
          </p:spPr>
        </p:pic>
        <p:pic>
          <p:nvPicPr>
            <p:cNvPr id="208907" name="Picture 7" descr="\\eventsql\dvd27\Clip_Installer\DVD_ART\Artwork_Imagery\Shapes and Graphics\Arrows - arrow\Curved\big curved clear shadow arrow.png"/>
            <p:cNvPicPr>
              <a:picLocks noChangeAspect="1" noChangeArrowheads="1"/>
            </p:cNvPicPr>
            <p:nvPr/>
          </p:nvPicPr>
          <p:blipFill>
            <a:blip r:embed="rId5"/>
            <a:srcRect/>
            <a:stretch>
              <a:fillRect/>
            </a:stretch>
          </p:blipFill>
          <p:spPr bwMode="auto">
            <a:xfrm rot="5671447" flipH="1" flipV="1">
              <a:off x="7847276" y="3127838"/>
              <a:ext cx="1328534" cy="567775"/>
            </a:xfrm>
            <a:prstGeom prst="rect">
              <a:avLst/>
            </a:prstGeom>
            <a:noFill/>
            <a:ln w="9525">
              <a:noFill/>
              <a:miter lim="800000"/>
              <a:headEnd/>
              <a:tailEnd/>
            </a:ln>
          </p:spPr>
        </p:pic>
        <p:pic>
          <p:nvPicPr>
            <p:cNvPr id="208908"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2144418" y="3449353"/>
              <a:ext cx="601360" cy="600157"/>
            </a:xfrm>
            <a:prstGeom prst="rect">
              <a:avLst/>
            </a:prstGeom>
            <a:noFill/>
            <a:ln w="9525">
              <a:noFill/>
              <a:miter lim="800000"/>
              <a:headEnd/>
              <a:tailEnd/>
            </a:ln>
          </p:spPr>
        </p:pic>
        <p:pic>
          <p:nvPicPr>
            <p:cNvPr id="208909"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2130914" y="4489146"/>
              <a:ext cx="601360" cy="600157"/>
            </a:xfrm>
            <a:prstGeom prst="rect">
              <a:avLst/>
            </a:prstGeom>
            <a:noFill/>
            <a:ln w="9525">
              <a:noFill/>
              <a:miter lim="800000"/>
              <a:headEnd/>
              <a:tailEnd/>
            </a:ln>
          </p:spPr>
        </p:pic>
        <p:pic>
          <p:nvPicPr>
            <p:cNvPr id="208910"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2233157" y="5517363"/>
              <a:ext cx="601360" cy="600157"/>
            </a:xfrm>
            <a:prstGeom prst="rect">
              <a:avLst/>
            </a:prstGeom>
            <a:noFill/>
            <a:ln w="9525">
              <a:noFill/>
              <a:miter lim="800000"/>
              <a:headEnd/>
              <a:tailEnd/>
            </a:ln>
          </p:spPr>
        </p:pic>
        <p:pic>
          <p:nvPicPr>
            <p:cNvPr id="208911"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6905106" y="4107820"/>
              <a:ext cx="601360" cy="600157"/>
            </a:xfrm>
            <a:prstGeom prst="rect">
              <a:avLst/>
            </a:prstGeom>
            <a:noFill/>
            <a:ln w="9525">
              <a:noFill/>
              <a:miter lim="800000"/>
              <a:headEnd/>
              <a:tailEnd/>
            </a:ln>
          </p:spPr>
        </p:pic>
        <p:pic>
          <p:nvPicPr>
            <p:cNvPr id="208912"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7231126" y="4387541"/>
              <a:ext cx="601360" cy="600157"/>
            </a:xfrm>
            <a:prstGeom prst="rect">
              <a:avLst/>
            </a:prstGeom>
            <a:noFill/>
            <a:ln w="9525">
              <a:noFill/>
              <a:miter lim="800000"/>
              <a:headEnd/>
              <a:tailEnd/>
            </a:ln>
          </p:spPr>
        </p:pic>
        <p:pic>
          <p:nvPicPr>
            <p:cNvPr id="208913"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7312149" y="3820382"/>
              <a:ext cx="601360" cy="600157"/>
            </a:xfrm>
            <a:prstGeom prst="rect">
              <a:avLst/>
            </a:prstGeom>
            <a:noFill/>
            <a:ln w="9525">
              <a:noFill/>
              <a:miter lim="800000"/>
              <a:headEnd/>
              <a:tailEnd/>
            </a:ln>
          </p:spPr>
        </p:pic>
        <p:pic>
          <p:nvPicPr>
            <p:cNvPr id="208914"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7638169" y="4100103"/>
              <a:ext cx="601360" cy="600157"/>
            </a:xfrm>
            <a:prstGeom prst="rect">
              <a:avLst/>
            </a:prstGeom>
            <a:noFill/>
            <a:ln w="9525">
              <a:noFill/>
              <a:miter lim="800000"/>
              <a:headEnd/>
              <a:tailEnd/>
            </a:ln>
          </p:spPr>
        </p:pic>
        <p:grpSp>
          <p:nvGrpSpPr>
            <p:cNvPr id="208915" name="Group 78"/>
            <p:cNvGrpSpPr>
              <a:grpSpLocks/>
            </p:cNvGrpSpPr>
            <p:nvPr/>
          </p:nvGrpSpPr>
          <p:grpSpPr bwMode="auto">
            <a:xfrm>
              <a:off x="8102278" y="2494329"/>
              <a:ext cx="877296" cy="973673"/>
              <a:chOff x="7553960" y="2727960"/>
              <a:chExt cx="1066800" cy="1428750"/>
            </a:xfrm>
          </p:grpSpPr>
          <p:pic>
            <p:nvPicPr>
              <p:cNvPr id="208922" name="Picture 8" descr="\\eventsql\dvd27\Clip_Installer\DVD_ART\Artwork_Imagery\HARDWARE_IMAGERY\Illustration - Misc Hardware\XML Icons\Database blue.png"/>
              <p:cNvPicPr>
                <a:picLocks noChangeAspect="1" noChangeArrowheads="1"/>
              </p:cNvPicPr>
              <p:nvPr/>
            </p:nvPicPr>
            <p:blipFill>
              <a:blip r:embed="rId7"/>
              <a:srcRect/>
              <a:stretch>
                <a:fillRect/>
              </a:stretch>
            </p:blipFill>
            <p:spPr bwMode="auto">
              <a:xfrm>
                <a:off x="7553960" y="2727960"/>
                <a:ext cx="1066800" cy="1428750"/>
              </a:xfrm>
              <a:prstGeom prst="rect">
                <a:avLst/>
              </a:prstGeom>
              <a:noFill/>
              <a:ln w="9525">
                <a:noFill/>
                <a:miter lim="800000"/>
                <a:headEnd/>
                <a:tailEnd/>
              </a:ln>
            </p:spPr>
          </p:pic>
          <p:pic>
            <p:nvPicPr>
              <p:cNvPr id="208923" name="Picture 77" descr="Picture1.png"/>
              <p:cNvPicPr>
                <a:picLocks noChangeAspect="1"/>
              </p:cNvPicPr>
              <p:nvPr/>
            </p:nvPicPr>
            <p:blipFill>
              <a:blip r:embed="rId8">
                <a:lum bright="24000"/>
              </a:blip>
              <a:srcRect/>
              <a:stretch>
                <a:fillRect/>
              </a:stretch>
            </p:blipFill>
            <p:spPr bwMode="auto">
              <a:xfrm>
                <a:off x="8087360" y="3108960"/>
                <a:ext cx="378052" cy="378052"/>
              </a:xfrm>
              <a:prstGeom prst="rect">
                <a:avLst/>
              </a:prstGeom>
              <a:noFill/>
              <a:ln w="9525">
                <a:noFill/>
                <a:miter lim="800000"/>
                <a:headEnd/>
                <a:tailEnd/>
              </a:ln>
            </p:spPr>
          </p:pic>
          <p:pic>
            <p:nvPicPr>
              <p:cNvPr id="208924" name="Picture 77" descr="Picture1.png"/>
              <p:cNvPicPr>
                <a:picLocks noChangeAspect="1"/>
              </p:cNvPicPr>
              <p:nvPr/>
            </p:nvPicPr>
            <p:blipFill>
              <a:blip r:embed="rId8">
                <a:lum bright="24000"/>
              </a:blip>
              <a:srcRect/>
              <a:stretch>
                <a:fillRect/>
              </a:stretch>
            </p:blipFill>
            <p:spPr bwMode="auto">
              <a:xfrm>
                <a:off x="7954190" y="2961015"/>
                <a:ext cx="378052" cy="378052"/>
              </a:xfrm>
              <a:prstGeom prst="rect">
                <a:avLst/>
              </a:prstGeom>
              <a:noFill/>
              <a:ln w="9525">
                <a:noFill/>
                <a:miter lim="800000"/>
                <a:headEnd/>
                <a:tailEnd/>
              </a:ln>
            </p:spPr>
          </p:pic>
          <p:pic>
            <p:nvPicPr>
              <p:cNvPr id="208925" name="Picture 77" descr="Picture1.png"/>
              <p:cNvPicPr>
                <a:picLocks noChangeAspect="1"/>
              </p:cNvPicPr>
              <p:nvPr/>
            </p:nvPicPr>
            <p:blipFill>
              <a:blip r:embed="rId8">
                <a:lum bright="24000"/>
              </a:blip>
              <a:srcRect/>
              <a:stretch>
                <a:fillRect/>
              </a:stretch>
            </p:blipFill>
            <p:spPr bwMode="auto">
              <a:xfrm>
                <a:off x="8011160" y="3413760"/>
                <a:ext cx="378052" cy="378052"/>
              </a:xfrm>
              <a:prstGeom prst="rect">
                <a:avLst/>
              </a:prstGeom>
              <a:noFill/>
              <a:ln w="9525">
                <a:noFill/>
                <a:miter lim="800000"/>
                <a:headEnd/>
                <a:tailEnd/>
              </a:ln>
            </p:spPr>
          </p:pic>
          <p:pic>
            <p:nvPicPr>
              <p:cNvPr id="208926" name="Picture 77" descr="Picture1.png"/>
              <p:cNvPicPr>
                <a:picLocks noChangeAspect="1"/>
              </p:cNvPicPr>
              <p:nvPr/>
            </p:nvPicPr>
            <p:blipFill>
              <a:blip r:embed="rId8">
                <a:lum bright="24000"/>
              </a:blip>
              <a:srcRect/>
              <a:stretch>
                <a:fillRect/>
              </a:stretch>
            </p:blipFill>
            <p:spPr bwMode="auto">
              <a:xfrm>
                <a:off x="7782560" y="3413760"/>
                <a:ext cx="378052" cy="378052"/>
              </a:xfrm>
              <a:prstGeom prst="rect">
                <a:avLst/>
              </a:prstGeom>
              <a:noFill/>
              <a:ln w="9525">
                <a:noFill/>
                <a:miter lim="800000"/>
                <a:headEnd/>
                <a:tailEnd/>
              </a:ln>
            </p:spPr>
          </p:pic>
          <p:pic>
            <p:nvPicPr>
              <p:cNvPr id="208927" name="Picture 77" descr="Picture1.png"/>
              <p:cNvPicPr>
                <a:picLocks noChangeAspect="1"/>
              </p:cNvPicPr>
              <p:nvPr/>
            </p:nvPicPr>
            <p:blipFill>
              <a:blip r:embed="rId8">
                <a:lum bright="24000"/>
              </a:blip>
              <a:srcRect/>
              <a:stretch>
                <a:fillRect/>
              </a:stretch>
            </p:blipFill>
            <p:spPr bwMode="auto">
              <a:xfrm>
                <a:off x="7858760" y="3261361"/>
                <a:ext cx="378052" cy="378052"/>
              </a:xfrm>
              <a:prstGeom prst="rect">
                <a:avLst/>
              </a:prstGeom>
              <a:noFill/>
              <a:ln w="9525">
                <a:noFill/>
                <a:miter lim="800000"/>
                <a:headEnd/>
                <a:tailEnd/>
              </a:ln>
            </p:spPr>
          </p:pic>
          <p:pic>
            <p:nvPicPr>
              <p:cNvPr id="208928" name="Picture 77" descr="Picture1.png"/>
              <p:cNvPicPr>
                <a:picLocks noChangeAspect="1"/>
              </p:cNvPicPr>
              <p:nvPr/>
            </p:nvPicPr>
            <p:blipFill>
              <a:blip r:embed="rId8">
                <a:lum bright="24000"/>
              </a:blip>
              <a:srcRect/>
              <a:stretch>
                <a:fillRect/>
              </a:stretch>
            </p:blipFill>
            <p:spPr bwMode="auto">
              <a:xfrm>
                <a:off x="7725590" y="3570616"/>
                <a:ext cx="378052" cy="378052"/>
              </a:xfrm>
              <a:prstGeom prst="rect">
                <a:avLst/>
              </a:prstGeom>
              <a:noFill/>
              <a:ln w="9525">
                <a:noFill/>
                <a:miter lim="800000"/>
                <a:headEnd/>
                <a:tailEnd/>
              </a:ln>
            </p:spPr>
          </p:pic>
          <p:pic>
            <p:nvPicPr>
              <p:cNvPr id="208929" name="Picture 77" descr="Picture1.png"/>
              <p:cNvPicPr>
                <a:picLocks noChangeAspect="1"/>
              </p:cNvPicPr>
              <p:nvPr/>
            </p:nvPicPr>
            <p:blipFill>
              <a:blip r:embed="rId8">
                <a:lum bright="24000"/>
              </a:blip>
              <a:srcRect/>
              <a:stretch>
                <a:fillRect/>
              </a:stretch>
            </p:blipFill>
            <p:spPr bwMode="auto">
              <a:xfrm>
                <a:off x="7934960" y="3642360"/>
                <a:ext cx="378052" cy="378052"/>
              </a:xfrm>
              <a:prstGeom prst="rect">
                <a:avLst/>
              </a:prstGeom>
              <a:noFill/>
              <a:ln w="9525">
                <a:noFill/>
                <a:miter lim="800000"/>
                <a:headEnd/>
                <a:tailEnd/>
              </a:ln>
            </p:spPr>
          </p:pic>
          <p:pic>
            <p:nvPicPr>
              <p:cNvPr id="208930" name="Picture 34" descr="Picture1.png"/>
              <p:cNvPicPr>
                <a:picLocks noChangeAspect="1"/>
              </p:cNvPicPr>
              <p:nvPr/>
            </p:nvPicPr>
            <p:blipFill>
              <a:blip r:embed="rId8">
                <a:lum bright="24000"/>
              </a:blip>
              <a:srcRect/>
              <a:stretch>
                <a:fillRect/>
              </a:stretch>
            </p:blipFill>
            <p:spPr bwMode="auto">
              <a:xfrm>
                <a:off x="7689924" y="3037217"/>
                <a:ext cx="378052" cy="378052"/>
              </a:xfrm>
              <a:prstGeom prst="rect">
                <a:avLst/>
              </a:prstGeom>
              <a:noFill/>
              <a:ln w="9525">
                <a:noFill/>
                <a:miter lim="800000"/>
                <a:headEnd/>
                <a:tailEnd/>
              </a:ln>
            </p:spPr>
          </p:pic>
        </p:grpSp>
        <p:pic>
          <p:nvPicPr>
            <p:cNvPr id="20891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9"/>
            <a:srcRect/>
            <a:stretch>
              <a:fillRect/>
            </a:stretch>
          </p:blipFill>
          <p:spPr bwMode="auto">
            <a:xfrm>
              <a:off x="6972260" y="5942921"/>
              <a:ext cx="270368" cy="269827"/>
            </a:xfrm>
            <a:prstGeom prst="rect">
              <a:avLst/>
            </a:prstGeom>
            <a:noFill/>
            <a:ln w="9525">
              <a:noFill/>
              <a:miter lim="800000"/>
              <a:headEnd/>
              <a:tailEnd/>
            </a:ln>
          </p:spPr>
        </p:pic>
        <p:pic>
          <p:nvPicPr>
            <p:cNvPr id="208917" name="Picture 21" descr="Picture1.png"/>
            <p:cNvPicPr>
              <a:picLocks noChangeAspect="1"/>
            </p:cNvPicPr>
            <p:nvPr/>
          </p:nvPicPr>
          <p:blipFill>
            <a:blip r:embed="rId10"/>
            <a:srcRect/>
            <a:stretch>
              <a:fillRect/>
            </a:stretch>
          </p:blipFill>
          <p:spPr bwMode="auto">
            <a:xfrm>
              <a:off x="429610" y="2822014"/>
              <a:ext cx="1824859" cy="1371950"/>
            </a:xfrm>
            <a:prstGeom prst="rect">
              <a:avLst/>
            </a:prstGeom>
            <a:noFill/>
            <a:ln w="9525">
              <a:noFill/>
              <a:miter lim="800000"/>
              <a:headEnd/>
              <a:tailEnd/>
            </a:ln>
          </p:spPr>
        </p:pic>
        <p:pic>
          <p:nvPicPr>
            <p:cNvPr id="208918" name="Picture 22" descr="Picture1.png"/>
            <p:cNvPicPr>
              <a:picLocks noChangeAspect="1"/>
            </p:cNvPicPr>
            <p:nvPr/>
          </p:nvPicPr>
          <p:blipFill>
            <a:blip r:embed="rId10"/>
            <a:srcRect/>
            <a:stretch>
              <a:fillRect/>
            </a:stretch>
          </p:blipFill>
          <p:spPr bwMode="auto">
            <a:xfrm>
              <a:off x="313997" y="4125297"/>
              <a:ext cx="1824859" cy="1371950"/>
            </a:xfrm>
            <a:prstGeom prst="rect">
              <a:avLst/>
            </a:prstGeom>
            <a:noFill/>
            <a:ln w="9525">
              <a:noFill/>
              <a:miter lim="800000"/>
              <a:headEnd/>
              <a:tailEnd/>
            </a:ln>
          </p:spPr>
        </p:pic>
        <p:pic>
          <p:nvPicPr>
            <p:cNvPr id="208919" name="Picture 23" descr="Picture1.png"/>
            <p:cNvPicPr>
              <a:picLocks noChangeAspect="1"/>
            </p:cNvPicPr>
            <p:nvPr/>
          </p:nvPicPr>
          <p:blipFill>
            <a:blip r:embed="rId10"/>
            <a:srcRect/>
            <a:stretch>
              <a:fillRect/>
            </a:stretch>
          </p:blipFill>
          <p:spPr bwMode="auto">
            <a:xfrm>
              <a:off x="313996" y="5402304"/>
              <a:ext cx="1824859" cy="1371950"/>
            </a:xfrm>
            <a:prstGeom prst="rect">
              <a:avLst/>
            </a:prstGeom>
            <a:noFill/>
            <a:ln w="9525">
              <a:noFill/>
              <a:miter lim="800000"/>
              <a:headEnd/>
              <a:tailEnd/>
            </a:ln>
          </p:spPr>
        </p:pic>
        <p:pic>
          <p:nvPicPr>
            <p:cNvPr id="208920" name="Picture 17" descr="C:\Program Files\Microsoft Resource DVD Artwork\DVD_ART\Artwork_Imagery\Shapes and Graphics\Arrows - arrow\Black Collection 20 percent opaque - for shape changer\curved arrow 4.png"/>
            <p:cNvPicPr>
              <a:picLocks noChangeAspect="1" noChangeArrowheads="1"/>
            </p:cNvPicPr>
            <p:nvPr/>
          </p:nvPicPr>
          <p:blipFill>
            <a:blip r:embed="rId11">
              <a:lum bright="40000"/>
            </a:blip>
            <a:srcRect/>
            <a:stretch>
              <a:fillRect/>
            </a:stretch>
          </p:blipFill>
          <p:spPr bwMode="auto">
            <a:xfrm rot="-4822374">
              <a:off x="3919545" y="3305756"/>
              <a:ext cx="2474183" cy="4136173"/>
            </a:xfrm>
            <a:prstGeom prst="rect">
              <a:avLst/>
            </a:prstGeom>
            <a:noFill/>
            <a:ln w="9525">
              <a:noFill/>
              <a:miter lim="800000"/>
              <a:headEnd/>
              <a:tailEnd/>
            </a:ln>
          </p:spPr>
        </p:pic>
        <p:pic>
          <p:nvPicPr>
            <p:cNvPr id="208921" name="Picture 17" descr="C:\Program Files\Microsoft Resource DVD Artwork\DVD_ART\Artwork_Imagery\Shapes and Graphics\Arrows - arrow\Black Collection 20 percent opaque - for shape changer\curved arrow 4.png"/>
            <p:cNvPicPr>
              <a:picLocks noChangeAspect="1" noChangeArrowheads="1"/>
            </p:cNvPicPr>
            <p:nvPr/>
          </p:nvPicPr>
          <p:blipFill>
            <a:blip r:embed="rId11">
              <a:lum bright="40000"/>
            </a:blip>
            <a:srcRect/>
            <a:stretch>
              <a:fillRect/>
            </a:stretch>
          </p:blipFill>
          <p:spPr bwMode="auto">
            <a:xfrm rot="7200000">
              <a:off x="3404057" y="1702192"/>
              <a:ext cx="2474183" cy="4136173"/>
            </a:xfrm>
            <a:prstGeom prst="rect">
              <a:avLst/>
            </a:prstGeom>
            <a:noFill/>
            <a:ln w="9525">
              <a:noFill/>
              <a:miter lim="800000"/>
              <a:headEnd/>
              <a:tailEnd/>
            </a:ln>
          </p:spPr>
        </p:pic>
      </p:grpSp>
      <p:sp>
        <p:nvSpPr>
          <p:cNvPr id="36" name="Text Placeholder 2"/>
          <p:cNvSpPr txBox="1">
            <a:spLocks/>
          </p:cNvSpPr>
          <p:nvPr/>
        </p:nvSpPr>
        <p:spPr>
          <a:xfrm>
            <a:off x="4184655" y="2617788"/>
            <a:ext cx="4306887" cy="647700"/>
          </a:xfrm>
          <a:prstGeom prst="rect">
            <a:avLst/>
          </a:prstGeom>
        </p:spPr>
        <p:txBody>
          <a:bodyPr lIns="0" tIns="0" rIns="0" bIns="0">
            <a:spAutoFit/>
          </a:bodyPr>
          <a:lstStyle/>
          <a:p>
            <a:pPr defTabSz="914363" fontAlgn="auto">
              <a:spcBef>
                <a:spcPts val="600"/>
              </a:spcBef>
              <a:spcAft>
                <a:spcPts val="600"/>
              </a:spcAft>
              <a:defRPr/>
            </a:pPr>
            <a:r>
              <a:rPr lang="en-US" sz="1400" dirty="0">
                <a:latin typeface="+mj-lt"/>
                <a:cs typeface="+mn-cs"/>
              </a:rPr>
              <a:t>The storage and execution of a desktop workload (OS, apps, data) is centralized on a virtual machine in the datacenter</a:t>
            </a:r>
          </a:p>
        </p:txBody>
      </p:sp>
      <p:sp>
        <p:nvSpPr>
          <p:cNvPr id="37" name="Text Placeholder 2"/>
          <p:cNvSpPr txBox="1">
            <a:spLocks/>
          </p:cNvSpPr>
          <p:nvPr/>
        </p:nvSpPr>
        <p:spPr>
          <a:xfrm>
            <a:off x="4184655" y="5534033"/>
            <a:ext cx="4306887" cy="646113"/>
          </a:xfrm>
          <a:prstGeom prst="rect">
            <a:avLst/>
          </a:prstGeom>
        </p:spPr>
        <p:txBody>
          <a:bodyPr lIns="0" tIns="0" rIns="0" bIns="0">
            <a:spAutoFit/>
          </a:bodyPr>
          <a:lstStyle/>
          <a:p>
            <a:pPr defTabSz="914363" fontAlgn="auto">
              <a:spcBef>
                <a:spcPts val="600"/>
              </a:spcBef>
              <a:spcAft>
                <a:spcPts val="600"/>
              </a:spcAft>
              <a:defRPr/>
            </a:pPr>
            <a:r>
              <a:rPr lang="en-US" sz="1400" dirty="0">
                <a:latin typeface="+mj-lt"/>
                <a:cs typeface="+mn-cs"/>
              </a:rPr>
              <a:t>Presentation of the UI is managed via a remote desktop protocol (such as RDP or ICA) to client devices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0525" y="609608"/>
            <a:ext cx="11377614" cy="449263"/>
          </a:xfrm>
        </p:spPr>
        <p:txBody>
          <a:bodyPr/>
          <a:lstStyle/>
          <a:p>
            <a:pPr eaLnBrk="1" hangingPunct="1">
              <a:buFont typeface="Times" pitchFamily="1" charset="0"/>
              <a:buNone/>
              <a:defRPr/>
            </a:pPr>
            <a:r>
              <a:rPr>
                <a:solidFill>
                  <a:schemeClr val="tx1"/>
                </a:solidFill>
              </a:rPr>
              <a:t>Citrix is Microsoft’s joint go-to-market partner for VDI</a:t>
            </a:r>
          </a:p>
        </p:txBody>
      </p:sp>
      <p:sp>
        <p:nvSpPr>
          <p:cNvPr id="215042" name="Title 4"/>
          <p:cNvSpPr>
            <a:spLocks noGrp="1"/>
          </p:cNvSpPr>
          <p:nvPr>
            <p:ph type="title"/>
          </p:nvPr>
        </p:nvSpPr>
        <p:spPr>
          <a:xfrm>
            <a:off x="392118" y="152408"/>
            <a:ext cx="11376025" cy="506413"/>
          </a:xfrm>
        </p:spPr>
        <p:txBody>
          <a:bodyPr/>
          <a:lstStyle/>
          <a:p>
            <a:pPr eaLnBrk="1" hangingPunct="1"/>
            <a:r>
              <a:rPr lang="en-US" smtClean="0">
                <a:solidFill>
                  <a:schemeClr val="tx1"/>
                </a:solidFill>
                <a:latin typeface="Arial" charset="0"/>
                <a:cs typeface="Arial" charset="0"/>
              </a:rPr>
              <a:t>Microsoft-Citrix VDI Solution</a:t>
            </a:r>
          </a:p>
        </p:txBody>
      </p:sp>
      <p:sp>
        <p:nvSpPr>
          <p:cNvPr id="8" name="Rounded Rectangle 7"/>
          <p:cNvSpPr/>
          <p:nvPr/>
        </p:nvSpPr>
        <p:spPr>
          <a:xfrm>
            <a:off x="2227268" y="1344615"/>
            <a:ext cx="7964487" cy="4765675"/>
          </a:xfrm>
          <a:prstGeom prst="roundRect">
            <a:avLst>
              <a:gd name="adj" fmla="val 2197"/>
            </a:avLst>
          </a:prstGeom>
          <a:ln w="15875">
            <a:noFill/>
          </a:ln>
        </p:spPr>
        <p:txBody>
          <a:bodyPr lIns="45720" tIns="365760" rIns="45720" anchor="b"/>
          <a:lstStyle/>
          <a:p>
            <a:pPr marL="0" lvl="2" algn="ctr" defTabSz="914363" fontAlgn="auto">
              <a:lnSpc>
                <a:spcPct val="95000"/>
              </a:lnSpc>
              <a:spcBef>
                <a:spcPts val="200"/>
              </a:spcBef>
              <a:spcAft>
                <a:spcPts val="200"/>
              </a:spcAft>
              <a:buClr>
                <a:schemeClr val="bg1">
                  <a:lumMod val="50000"/>
                </a:schemeClr>
              </a:buClr>
              <a:buSzPct val="115000"/>
              <a:defRPr/>
            </a:pPr>
            <a:endParaRPr lang="en-US" sz="2400" dirty="0">
              <a:latin typeface="+mn-lt"/>
              <a:cs typeface="+mn-cs"/>
            </a:endParaRPr>
          </a:p>
        </p:txBody>
      </p:sp>
      <p:sp>
        <p:nvSpPr>
          <p:cNvPr id="12" name="Round Same Side Corner Rectangle 11"/>
          <p:cNvSpPr/>
          <p:nvPr/>
        </p:nvSpPr>
        <p:spPr>
          <a:xfrm>
            <a:off x="2227264" y="1169996"/>
            <a:ext cx="7966076" cy="492919"/>
          </a:xfrm>
          <a:prstGeom prst="round2SameRect">
            <a:avLst>
              <a:gd name="adj1" fmla="val 24493"/>
              <a:gd name="adj2" fmla="val 0"/>
            </a:avLst>
          </a:prstGeom>
          <a:solidFill>
            <a:schemeClr val="bg2">
              <a:alpha val="29000"/>
            </a:schemeClr>
          </a:solidFill>
          <a:ln w="254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0" lvl="1" indent="-1588" algn="ctr" defTabSz="914099" fontAlgn="auto">
              <a:spcBef>
                <a:spcPts val="0"/>
              </a:spcBef>
              <a:spcAft>
                <a:spcPts val="0"/>
              </a:spcAft>
              <a:buClr>
                <a:srgbClr xmlns:mc="http://schemas.openxmlformats.org/markup-compatibility/2006" xmlns:a14="http://schemas.microsoft.com/office/drawing/2010/main" val="575F6D" mc:Ignorable=""/>
              </a:buClr>
              <a:buSzPct val="100000"/>
              <a:tabLst>
                <a:tab pos="4571460" algn="r"/>
              </a:tabLst>
              <a:defRPr/>
            </a:pPr>
            <a:r>
              <a:rPr lang="en-US" sz="2400" dirty="0">
                <a:solidFill>
                  <a:srgbClr xmlns:mc="http://schemas.openxmlformats.org/markup-compatibility/2006" xmlns:a14="http://schemas.microsoft.com/office/drawing/2010/main" val="FFFFFF" mc:Ignorable=""/>
                </a:solidFill>
                <a:cs typeface="Arial" pitchFamily="34" charset="0"/>
                <a:sym typeface="Gill Sans"/>
              </a:rPr>
              <a:t>Joint Microsoft-Citrix VDI Stack</a:t>
            </a:r>
          </a:p>
        </p:txBody>
      </p:sp>
      <p:sp>
        <p:nvSpPr>
          <p:cNvPr id="15" name="Rounded Rectangle 14"/>
          <p:cNvSpPr/>
          <p:nvPr/>
        </p:nvSpPr>
        <p:spPr bwMode="auto">
          <a:xfrm>
            <a:off x="2305052" y="3871913"/>
            <a:ext cx="5842000" cy="844550"/>
          </a:xfrm>
          <a:prstGeom prst="roundRect">
            <a:avLst>
              <a:gd name="adj" fmla="val 12745"/>
            </a:avLst>
          </a:prstGeom>
          <a:solidFill>
            <a:schemeClr val="bg2">
              <a:lumMod val="60000"/>
              <a:lumOff val="40000"/>
            </a:schemeClr>
          </a:solidFill>
          <a:ln w="19050">
            <a:solidFill>
              <a:schemeClr val="tx2">
                <a:lumMod val="40000"/>
                <a:lumOff val="6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marL="0" lvl="1" indent="-342900" defTabSz="914099" fontAlgn="auto">
              <a:lnSpc>
                <a:spcPct val="90000"/>
              </a:lnSpc>
              <a:spcBef>
                <a:spcPts val="0"/>
              </a:spcBef>
              <a:spcAft>
                <a:spcPts val="0"/>
              </a:spcAft>
              <a:buClr>
                <a:schemeClr val="tx2"/>
              </a:buClr>
              <a:buSzPct val="80000"/>
              <a:tabLst>
                <a:tab pos="424590" algn="l"/>
              </a:tabLst>
              <a:defRPr/>
            </a:pPr>
            <a:endParaRPr lang="en-US" sz="1400" b="1" dirty="0">
              <a:ln>
                <a:solidFill>
                  <a:schemeClr val="bg1">
                    <a:lumMod val="65000"/>
                    <a:alpha val="3000"/>
                  </a:schemeClr>
                </a:solid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7" name="Rounded Rectangle 16"/>
          <p:cNvSpPr/>
          <p:nvPr/>
        </p:nvSpPr>
        <p:spPr bwMode="auto">
          <a:xfrm>
            <a:off x="8227804" y="1736607"/>
            <a:ext cx="1884817" cy="2979357"/>
          </a:xfrm>
          <a:prstGeom prst="roundRect">
            <a:avLst>
              <a:gd name="adj" fmla="val 7517"/>
            </a:avLst>
          </a:prstGeom>
          <a:solidFill>
            <a:schemeClr val="bg2">
              <a:lumMod val="60000"/>
              <a:lumOff val="40000"/>
            </a:schemeClr>
          </a:solidFill>
          <a:ln w="19050">
            <a:solidFill>
              <a:schemeClr val="tx2">
                <a:lumMod val="40000"/>
                <a:lumOff val="6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marL="0" lvl="1" indent="-342900" algn="ctr" defTabSz="914099" fontAlgn="auto">
              <a:lnSpc>
                <a:spcPct val="90000"/>
              </a:lnSpc>
              <a:spcBef>
                <a:spcPts val="0"/>
              </a:spcBef>
              <a:spcAft>
                <a:spcPts val="0"/>
              </a:spcAft>
              <a:buClr>
                <a:schemeClr val="tx2"/>
              </a:buClr>
              <a:buSzPct val="80000"/>
              <a:tabLst>
                <a:tab pos="424590" algn="l"/>
              </a:tabLst>
              <a:defRPr/>
            </a:pPr>
            <a:endPar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0" lvl="1" indent="-342900" algn="ctr" defTabSz="914099" fontAlgn="auto">
              <a:lnSpc>
                <a:spcPct val="90000"/>
              </a:lnSpc>
              <a:spcBef>
                <a:spcPts val="0"/>
              </a:spcBef>
              <a:spcAft>
                <a:spcPts val="0"/>
              </a:spcAft>
              <a:buClr>
                <a:schemeClr val="tx2"/>
              </a:buClr>
              <a:buSzPct val="80000"/>
              <a:tabLst>
                <a:tab pos="424590" algn="l"/>
              </a:tabLst>
              <a:defRPr/>
            </a:pPr>
            <a:endPar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0" lvl="1" indent="-342900" algn="ctr" defTabSz="914099" fontAlgn="auto">
              <a:lnSpc>
                <a:spcPct val="90000"/>
              </a:lnSpc>
              <a:spcBef>
                <a:spcPts val="0"/>
              </a:spcBef>
              <a:spcAft>
                <a:spcPts val="0"/>
              </a:spcAft>
              <a:buClr>
                <a:schemeClr val="tx2"/>
              </a:buClr>
              <a:buSzPct val="80000"/>
              <a:tabLst>
                <a:tab pos="424590" algn="l"/>
              </a:tabLst>
              <a:defRPr/>
            </a:pPr>
            <a:endPar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0" lvl="1" indent="-342900" algn="ctr" defTabSz="914099" fontAlgn="auto">
              <a:lnSpc>
                <a:spcPct val="90000"/>
              </a:lnSpc>
              <a:spcBef>
                <a:spcPts val="0"/>
              </a:spcBef>
              <a:spcAft>
                <a:spcPts val="0"/>
              </a:spcAft>
              <a:buClr>
                <a:schemeClr val="tx2"/>
              </a:buClr>
              <a:buSzPct val="80000"/>
              <a:tabLst>
                <a:tab pos="424590" algn="l"/>
              </a:tabLst>
              <a:defRPr/>
            </a:pPr>
            <a:endPar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0" lvl="1" indent="-342900" algn="ctr" defTabSz="914099" fontAlgn="auto">
              <a:lnSpc>
                <a:spcPct val="90000"/>
              </a:lnSpc>
              <a:spcBef>
                <a:spcPts val="0"/>
              </a:spcBef>
              <a:spcAft>
                <a:spcPts val="0"/>
              </a:spcAft>
              <a:buClr>
                <a:schemeClr val="tx2"/>
              </a:buClr>
              <a:buSzPct val="80000"/>
              <a:tabLst>
                <a:tab pos="424590" algn="l"/>
              </a:tabLst>
              <a:defRPr/>
            </a:pPr>
            <a:endPar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0" lvl="1" indent="-342900" algn="ctr" defTabSz="914099" fontAlgn="auto">
              <a:lnSpc>
                <a:spcPct val="90000"/>
              </a:lnSpc>
              <a:spcBef>
                <a:spcPts val="0"/>
              </a:spcBef>
              <a:spcAft>
                <a:spcPts val="0"/>
              </a:spcAft>
              <a:buClr>
                <a:schemeClr val="tx2"/>
              </a:buClr>
              <a:buSzPct val="80000"/>
              <a:tabLst>
                <a:tab pos="424590" algn="l"/>
              </a:tabLst>
              <a:defRPr/>
            </a:pPr>
            <a:r>
              <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for Integrated</a:t>
            </a:r>
          </a:p>
          <a:p>
            <a:pPr marL="0" lvl="1" indent="-342900" algn="ctr" defTabSz="914099" fontAlgn="auto">
              <a:lnSpc>
                <a:spcPct val="90000"/>
              </a:lnSpc>
              <a:spcBef>
                <a:spcPts val="0"/>
              </a:spcBef>
              <a:spcAft>
                <a:spcPts val="0"/>
              </a:spcAft>
              <a:buClr>
                <a:schemeClr val="tx2"/>
              </a:buClr>
              <a:buSzPct val="80000"/>
              <a:tabLst>
                <a:tab pos="424590" algn="l"/>
              </a:tabLst>
              <a:defRPr/>
            </a:pPr>
            <a:r>
              <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Management</a:t>
            </a:r>
          </a:p>
        </p:txBody>
      </p:sp>
      <p:pic>
        <p:nvPicPr>
          <p:cNvPr id="215048" name="Picture 62" descr="System Center Virtual Machine Manager logo vr.png"/>
          <p:cNvPicPr>
            <a:picLocks noChangeAspect="1"/>
          </p:cNvPicPr>
          <p:nvPr/>
        </p:nvPicPr>
        <p:blipFill>
          <a:blip r:embed="rId3"/>
          <a:srcRect/>
          <a:stretch>
            <a:fillRect/>
          </a:stretch>
        </p:blipFill>
        <p:spPr bwMode="auto">
          <a:xfrm>
            <a:off x="8388356" y="2879733"/>
            <a:ext cx="1563687" cy="677863"/>
          </a:xfrm>
          <a:prstGeom prst="rect">
            <a:avLst/>
          </a:prstGeom>
          <a:noFill/>
          <a:ln w="9525">
            <a:noFill/>
            <a:miter lim="800000"/>
            <a:headEnd/>
            <a:tailEnd/>
          </a:ln>
        </p:spPr>
      </p:pic>
      <p:sp>
        <p:nvSpPr>
          <p:cNvPr id="19" name="Rounded Rectangle 18"/>
          <p:cNvSpPr/>
          <p:nvPr/>
        </p:nvSpPr>
        <p:spPr bwMode="auto">
          <a:xfrm>
            <a:off x="2317385" y="2910768"/>
            <a:ext cx="5805702" cy="933975"/>
          </a:xfrm>
          <a:prstGeom prst="roundRect">
            <a:avLst>
              <a:gd name="adj" fmla="val 9915"/>
            </a:avLst>
          </a:prstGeom>
          <a:gradFill>
            <a:gsLst>
              <a:gs pos="0">
                <a:schemeClr val="tx2"/>
              </a:gs>
              <a:gs pos="49000">
                <a:schemeClr val="tx2">
                  <a:lumMod val="75000"/>
                </a:schemeClr>
              </a:gs>
              <a:gs pos="100000">
                <a:schemeClr val="tx2">
                  <a:lumMod val="75000"/>
                </a:schemeClr>
              </a:gs>
            </a:gsLst>
            <a:lin ang="5400000" scaled="0"/>
          </a:gradFill>
          <a:ln w="19050">
            <a:solidFill>
              <a:schemeClr val="tx2">
                <a:lumMod val="40000"/>
                <a:lumOff val="6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fontAlgn="auto">
              <a:spcBef>
                <a:spcPts val="0"/>
              </a:spcBef>
              <a:spcAft>
                <a:spcPts val="0"/>
              </a:spcAft>
              <a:defRPr/>
            </a:pPr>
            <a:r>
              <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Desktop </a:t>
            </a:r>
            <a:br>
              <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4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Delivery</a:t>
            </a:r>
          </a:p>
        </p:txBody>
      </p:sp>
      <p:sp>
        <p:nvSpPr>
          <p:cNvPr id="20" name="Rounded Rectangle 19"/>
          <p:cNvSpPr/>
          <p:nvPr/>
        </p:nvSpPr>
        <p:spPr bwMode="auto">
          <a:xfrm>
            <a:off x="2305749" y="1736599"/>
            <a:ext cx="5828972" cy="1134470"/>
          </a:xfrm>
          <a:prstGeom prst="roundRect">
            <a:avLst>
              <a:gd name="adj" fmla="val 12465"/>
            </a:avLst>
          </a:prstGeom>
          <a:solidFill>
            <a:schemeClr val="bg2">
              <a:lumMod val="60000"/>
              <a:lumOff val="40000"/>
            </a:schemeClr>
          </a:solidFill>
          <a:ln w="19050">
            <a:solidFill>
              <a:schemeClr val="tx2">
                <a:lumMod val="40000"/>
                <a:lumOff val="6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fontAlgn="auto">
              <a:spcBef>
                <a:spcPts val="0"/>
              </a:spcBef>
              <a:spcAft>
                <a:spcPts val="0"/>
              </a:spcAft>
              <a:defRPr/>
            </a:pPr>
            <a:r>
              <a:rPr lang="en-US" sz="12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Application </a:t>
            </a:r>
            <a:br>
              <a:rPr lang="en-US" sz="12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2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Delivery</a:t>
            </a:r>
            <a:br>
              <a:rPr lang="en-US" sz="12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2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Options</a:t>
            </a:r>
          </a:p>
        </p:txBody>
      </p:sp>
      <p:sp>
        <p:nvSpPr>
          <p:cNvPr id="34" name="Rounded Rectangle 13"/>
          <p:cNvSpPr/>
          <p:nvPr/>
        </p:nvSpPr>
        <p:spPr bwMode="auto">
          <a:xfrm>
            <a:off x="5424875" y="1856334"/>
            <a:ext cx="2559629" cy="576072"/>
          </a:xfrm>
          <a:prstGeom prst="roundRect">
            <a:avLst>
              <a:gd name="adj" fmla="val 18136"/>
            </a:avLst>
          </a:prstGeom>
          <a:solidFill>
            <a:schemeClr val="bg2"/>
          </a:solidFill>
          <a:ln w="19050">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anchor="b"/>
          <a:lstStyle/>
          <a:p>
            <a:pPr algn="ctr" fontAlgn="auto">
              <a:spcBef>
                <a:spcPts val="0"/>
              </a:spcBef>
              <a:spcAft>
                <a:spcPts val="0"/>
              </a:spcAft>
              <a:defRPr/>
            </a:pPr>
            <a:r>
              <a:rPr lang="en-US" sz="1100" b="1" dirty="0">
                <a:ln>
                  <a:solidFill>
                    <a:schemeClr val="tx1">
                      <a:alpha val="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Remote App </a:t>
            </a:r>
          </a:p>
        </p:txBody>
      </p:sp>
      <p:sp>
        <p:nvSpPr>
          <p:cNvPr id="35" name="Rounded Rectangle 14"/>
          <p:cNvSpPr/>
          <p:nvPr/>
        </p:nvSpPr>
        <p:spPr bwMode="auto">
          <a:xfrm>
            <a:off x="3713168" y="1855788"/>
            <a:ext cx="1652587" cy="576262"/>
          </a:xfrm>
          <a:prstGeom prst="roundRect">
            <a:avLst/>
          </a:prstGeom>
          <a:solidFill>
            <a:schemeClr val="bg2"/>
          </a:solidFill>
          <a:ln w="19050">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marL="0" lvl="1" indent="-342900" defTabSz="914099" fontAlgn="auto">
              <a:lnSpc>
                <a:spcPct val="90000"/>
              </a:lnSpc>
              <a:spcBef>
                <a:spcPts val="0"/>
              </a:spcBef>
              <a:spcAft>
                <a:spcPts val="0"/>
              </a:spcAft>
              <a:buClr>
                <a:schemeClr val="tx2"/>
              </a:buClr>
              <a:buSzPct val="80000"/>
              <a:tabLst>
                <a:tab pos="424590" algn="l"/>
              </a:tabLst>
              <a:defRPr/>
            </a:pPr>
            <a:endParaRPr lang="en-US" sz="1400" b="1" dirty="0">
              <a:ln>
                <a:solidFill>
                  <a:schemeClr val="bg1">
                    <a:lumMod val="65000"/>
                    <a:alpha val="3000"/>
                  </a:schemeClr>
                </a:solid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215053" name="Picture 60" descr="Application Virtualization v r.png"/>
          <p:cNvPicPr preferRelativeResize="0">
            <a:picLocks/>
          </p:cNvPicPr>
          <p:nvPr/>
        </p:nvPicPr>
        <p:blipFill>
          <a:blip r:embed="rId4"/>
          <a:srcRect/>
          <a:stretch>
            <a:fillRect/>
          </a:stretch>
        </p:blipFill>
        <p:spPr bwMode="auto">
          <a:xfrm>
            <a:off x="3805238" y="1987558"/>
            <a:ext cx="1463675" cy="290513"/>
          </a:xfrm>
          <a:prstGeom prst="rect">
            <a:avLst/>
          </a:prstGeom>
          <a:noFill/>
          <a:ln w="9525">
            <a:noFill/>
            <a:miter lim="800000"/>
            <a:headEnd/>
            <a:tailEnd/>
          </a:ln>
        </p:spPr>
      </p:pic>
      <p:grpSp>
        <p:nvGrpSpPr>
          <p:cNvPr id="215054" name="Group 100"/>
          <p:cNvGrpSpPr>
            <a:grpSpLocks/>
          </p:cNvGrpSpPr>
          <p:nvPr/>
        </p:nvGrpSpPr>
        <p:grpSpPr bwMode="auto">
          <a:xfrm>
            <a:off x="2374905" y="3921133"/>
            <a:ext cx="2466975" cy="722313"/>
            <a:chOff x="520700" y="4982148"/>
            <a:chExt cx="2692400" cy="1050352"/>
          </a:xfrm>
        </p:grpSpPr>
        <p:sp>
          <p:nvSpPr>
            <p:cNvPr id="26" name="Rounded Rectangle 25"/>
            <p:cNvSpPr/>
            <p:nvPr/>
          </p:nvSpPr>
          <p:spPr bwMode="auto">
            <a:xfrm>
              <a:off x="520700" y="4982148"/>
              <a:ext cx="2692400" cy="1050352"/>
            </a:xfrm>
            <a:prstGeom prst="roundRect">
              <a:avLst>
                <a:gd name="adj" fmla="val 10491"/>
              </a:avLst>
            </a:prstGeom>
            <a:solidFill>
              <a:schemeClr val="bg2">
                <a:lumMod val="60000"/>
                <a:lumOff val="40000"/>
              </a:schemeClr>
            </a:solidFill>
            <a:ln w="12700">
              <a:solidFill>
                <a:schemeClr val="bg2"/>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45718" rIns="91436" bIns="45718" anchor="ctr"/>
            <a:lstStyle/>
            <a:p>
              <a:pPr marL="0" lvl="1" defTabSz="914099" fontAlgn="auto">
                <a:lnSpc>
                  <a:spcPct val="90000"/>
                </a:lnSpc>
                <a:spcBef>
                  <a:spcPts val="0"/>
                </a:spcBef>
                <a:spcAft>
                  <a:spcPts val="0"/>
                </a:spcAft>
                <a:buClr>
                  <a:schemeClr val="tx2"/>
                </a:buClr>
                <a:buSzPct val="80000"/>
                <a:tabLst>
                  <a:tab pos="424590" algn="l"/>
                </a:tabLst>
                <a:defRPr/>
              </a:pPr>
              <a:r>
                <a:rPr lang="en-US" sz="12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Windows </a:t>
              </a:r>
              <a:br>
                <a:rPr lang="en-US" sz="12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1200" b="1" dirty="0">
                  <a:ln>
                    <a:solidFill>
                      <a:schemeClr val="bg1">
                        <a:lumMod val="65000"/>
                        <a:alpha val="300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VECD</a:t>
              </a:r>
            </a:p>
          </p:txBody>
        </p:sp>
        <p:pic>
          <p:nvPicPr>
            <p:cNvPr id="21506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a:srcRect/>
            <a:stretch>
              <a:fillRect/>
            </a:stretch>
          </p:blipFill>
          <p:spPr bwMode="auto">
            <a:xfrm>
              <a:off x="1752599" y="5526740"/>
              <a:ext cx="420624" cy="424567"/>
            </a:xfrm>
            <a:prstGeom prst="rect">
              <a:avLst/>
            </a:prstGeom>
            <a:noFill/>
            <a:ln w="9525">
              <a:noFill/>
              <a:miter lim="800000"/>
              <a:headEnd/>
              <a:tailEnd/>
            </a:ln>
          </p:spPr>
        </p:pic>
        <p:pic>
          <p:nvPicPr>
            <p:cNvPr id="215067"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a:srcRect/>
            <a:stretch>
              <a:fillRect/>
            </a:stretch>
          </p:blipFill>
          <p:spPr bwMode="auto">
            <a:xfrm>
              <a:off x="2239961" y="5107640"/>
              <a:ext cx="420624" cy="424567"/>
            </a:xfrm>
            <a:prstGeom prst="rect">
              <a:avLst/>
            </a:prstGeom>
            <a:noFill/>
            <a:ln w="9525">
              <a:noFill/>
              <a:miter lim="800000"/>
              <a:headEnd/>
              <a:tailEnd/>
            </a:ln>
          </p:spPr>
        </p:pic>
        <p:pic>
          <p:nvPicPr>
            <p:cNvPr id="215068"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a:srcRect/>
            <a:stretch>
              <a:fillRect/>
            </a:stretch>
          </p:blipFill>
          <p:spPr bwMode="auto">
            <a:xfrm>
              <a:off x="2727324" y="5107640"/>
              <a:ext cx="420624" cy="424567"/>
            </a:xfrm>
            <a:prstGeom prst="rect">
              <a:avLst/>
            </a:prstGeom>
            <a:noFill/>
            <a:ln w="9525">
              <a:noFill/>
              <a:miter lim="800000"/>
              <a:headEnd/>
              <a:tailEnd/>
            </a:ln>
          </p:spPr>
        </p:pic>
        <p:pic>
          <p:nvPicPr>
            <p:cNvPr id="215069"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a:srcRect/>
            <a:stretch>
              <a:fillRect/>
            </a:stretch>
          </p:blipFill>
          <p:spPr bwMode="auto">
            <a:xfrm>
              <a:off x="1752599" y="5094940"/>
              <a:ext cx="420624" cy="424567"/>
            </a:xfrm>
            <a:prstGeom prst="rect">
              <a:avLst/>
            </a:prstGeom>
            <a:noFill/>
            <a:ln w="9525">
              <a:noFill/>
              <a:miter lim="800000"/>
              <a:headEnd/>
              <a:tailEnd/>
            </a:ln>
          </p:spPr>
        </p:pic>
        <p:pic>
          <p:nvPicPr>
            <p:cNvPr id="215070"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a:srcRect/>
            <a:stretch>
              <a:fillRect/>
            </a:stretch>
          </p:blipFill>
          <p:spPr bwMode="auto">
            <a:xfrm>
              <a:off x="2727324" y="5526740"/>
              <a:ext cx="420624" cy="424567"/>
            </a:xfrm>
            <a:prstGeom prst="rect">
              <a:avLst/>
            </a:prstGeom>
            <a:noFill/>
            <a:ln w="9525">
              <a:noFill/>
              <a:miter lim="800000"/>
              <a:headEnd/>
              <a:tailEnd/>
            </a:ln>
          </p:spPr>
        </p:pic>
        <p:pic>
          <p:nvPicPr>
            <p:cNvPr id="215071"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a:srcRect/>
            <a:stretch>
              <a:fillRect/>
            </a:stretch>
          </p:blipFill>
          <p:spPr bwMode="auto">
            <a:xfrm>
              <a:off x="2239961" y="5539440"/>
              <a:ext cx="420624" cy="424567"/>
            </a:xfrm>
            <a:prstGeom prst="rect">
              <a:avLst/>
            </a:prstGeom>
            <a:noFill/>
            <a:ln w="9525">
              <a:noFill/>
              <a:miter lim="800000"/>
              <a:headEnd/>
              <a:tailEnd/>
            </a:ln>
          </p:spPr>
        </p:pic>
      </p:grpSp>
      <p:pic>
        <p:nvPicPr>
          <p:cNvPr id="215055" name="Picture 3"/>
          <p:cNvPicPr>
            <a:picLocks noChangeAspect="1" noChangeArrowheads="1"/>
          </p:cNvPicPr>
          <p:nvPr/>
        </p:nvPicPr>
        <p:blipFill>
          <a:blip r:embed="rId6"/>
          <a:srcRect/>
          <a:stretch>
            <a:fillRect/>
          </a:stretch>
        </p:blipFill>
        <p:spPr bwMode="auto">
          <a:xfrm>
            <a:off x="4967292" y="4014796"/>
            <a:ext cx="3084513" cy="541337"/>
          </a:xfrm>
          <a:prstGeom prst="rect">
            <a:avLst/>
          </a:prstGeom>
          <a:noFill/>
          <a:ln w="9525">
            <a:noFill/>
            <a:miter lim="800000"/>
            <a:headEnd/>
            <a:tailEnd/>
          </a:ln>
        </p:spPr>
      </p:pic>
      <p:pic>
        <p:nvPicPr>
          <p:cNvPr id="215056" name="Picture 2"/>
          <p:cNvPicPr>
            <a:picLocks noChangeAspect="1" noChangeArrowheads="1"/>
          </p:cNvPicPr>
          <p:nvPr/>
        </p:nvPicPr>
        <p:blipFill>
          <a:blip r:embed="rId7"/>
          <a:srcRect r="3281" b="6328"/>
          <a:stretch>
            <a:fillRect/>
          </a:stretch>
        </p:blipFill>
        <p:spPr bwMode="auto">
          <a:xfrm>
            <a:off x="5503862" y="1855788"/>
            <a:ext cx="2355850" cy="419100"/>
          </a:xfrm>
          <a:prstGeom prst="rect">
            <a:avLst/>
          </a:prstGeom>
          <a:noFill/>
          <a:ln w="9525">
            <a:noFill/>
            <a:miter lim="800000"/>
            <a:headEnd/>
            <a:tailEnd/>
          </a:ln>
        </p:spPr>
      </p:pic>
      <p:grpSp>
        <p:nvGrpSpPr>
          <p:cNvPr id="215057" name="Group 38"/>
          <p:cNvGrpSpPr>
            <a:grpSpLocks/>
          </p:cNvGrpSpPr>
          <p:nvPr/>
        </p:nvGrpSpPr>
        <p:grpSpPr bwMode="auto">
          <a:xfrm>
            <a:off x="3713164" y="3159128"/>
            <a:ext cx="3078162" cy="549275"/>
            <a:chOff x="1735654" y="3156493"/>
            <a:chExt cx="1856173" cy="274357"/>
          </a:xfrm>
        </p:grpSpPr>
        <p:sp>
          <p:nvSpPr>
            <p:cNvPr id="37" name="TextBox 36"/>
            <p:cNvSpPr txBox="1"/>
            <p:nvPr/>
          </p:nvSpPr>
          <p:spPr bwMode="auto">
            <a:xfrm>
              <a:off x="2588423" y="3173849"/>
              <a:ext cx="1003404" cy="184477"/>
            </a:xfrm>
            <a:prstGeom prst="rect">
              <a:avLst/>
            </a:prstGeom>
            <a:noFill/>
            <a:effectLst>
              <a:outerShdw blurRad="63500" sx="102000" sy="102000" algn="ctr" rotWithShape="0">
                <a:prstClr val="black">
                  <a:alpha val="40000"/>
                </a:prstClr>
              </a:outerShdw>
            </a:effectLst>
          </p:spPr>
          <p:txBody>
            <a:bodyPr>
              <a:spAutoFit/>
            </a:bodyPr>
            <a:lstStyle/>
            <a:p>
              <a:pPr defTabSz="914400" fontAlgn="auto">
                <a:spcBef>
                  <a:spcPts val="0"/>
                </a:spcBef>
                <a:spcAft>
                  <a:spcPts val="0"/>
                </a:spcAft>
                <a:defRPr/>
              </a:pPr>
              <a:r>
                <a:rPr lang="en-US" b="1" dirty="0">
                  <a:ln>
                    <a:solidFill>
                      <a:schemeClr val="tx1">
                        <a:alpha val="0"/>
                      </a:schemeClr>
                    </a:solidFill>
                  </a:ln>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rPr>
                <a:t>XenDesktop</a:t>
              </a:r>
            </a:p>
          </p:txBody>
        </p:sp>
        <p:pic>
          <p:nvPicPr>
            <p:cNvPr id="38" name="Picture 37" descr="citrix.png"/>
            <p:cNvPicPr>
              <a:picLocks noChangeAspect="1"/>
            </p:cNvPicPr>
            <p:nvPr/>
          </p:nvPicPr>
          <p:blipFill>
            <a:blip r:embed="rId8">
              <a:lum bright="100000"/>
            </a:blip>
            <a:stretch>
              <a:fillRect/>
            </a:stretch>
          </p:blipFill>
          <p:spPr>
            <a:xfrm>
              <a:off x="1735654" y="3156493"/>
              <a:ext cx="680628" cy="274357"/>
            </a:xfrm>
            <a:prstGeom prst="rect">
              <a:avLst/>
            </a:prstGeom>
            <a:effectLst>
              <a:outerShdw blurRad="50800" dist="25400" dir="5400000" algn="ctr" rotWithShape="0">
                <a:srgbClr xmlns:mc="http://schemas.openxmlformats.org/markup-compatibility/2006" xmlns:a14="http://schemas.microsoft.com/office/drawing/2010/main" val="000000" mc:Ignorable="">
                  <a:alpha val="40000"/>
                </a:srgbClr>
              </a:outerShdw>
            </a:effectLst>
          </p:spPr>
        </p:pic>
      </p:grpSp>
      <p:sp>
        <p:nvSpPr>
          <p:cNvPr id="33" name="TextBox 32"/>
          <p:cNvSpPr txBox="1"/>
          <p:nvPr/>
        </p:nvSpPr>
        <p:spPr bwMode="auto">
          <a:xfrm>
            <a:off x="6122608" y="2521971"/>
            <a:ext cx="1069019" cy="338554"/>
          </a:xfrm>
          <a:prstGeom prst="rect">
            <a:avLst/>
          </a:prstGeom>
          <a:noFill/>
          <a:effectLst>
            <a:outerShdw blurRad="63500" sx="102000" sy="102000" algn="ctr" rotWithShape="0">
              <a:prstClr val="black">
                <a:alpha val="40000"/>
              </a:prstClr>
            </a:outerShdw>
          </a:effectLst>
        </p:spPr>
        <p:txBody>
          <a:bodyPr>
            <a:spAutoFit/>
          </a:bodyPr>
          <a:lstStyle/>
          <a:p>
            <a:pPr defTabSz="914400" fontAlgn="auto">
              <a:spcBef>
                <a:spcPts val="0"/>
              </a:spcBef>
              <a:spcAft>
                <a:spcPts val="0"/>
              </a:spcAft>
              <a:defRPr/>
            </a:pPr>
            <a:r>
              <a:rPr lang="en-US" sz="1600" b="1" dirty="0" err="1">
                <a:ln>
                  <a:solidFill>
                    <a:schemeClr val="tx1">
                      <a:alpha val="0"/>
                    </a:schemeClr>
                  </a:solid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rPr>
              <a:t>XenApp</a:t>
            </a:r>
            <a:endParaRPr lang="en-US" sz="1600" b="1" dirty="0">
              <a:ln>
                <a:solidFill>
                  <a:schemeClr val="tx1">
                    <a:alpha val="0"/>
                  </a:schemeClr>
                </a:solid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endParaRPr>
          </a:p>
        </p:txBody>
      </p:sp>
      <p:sp>
        <p:nvSpPr>
          <p:cNvPr id="40" name="Rounded Rectangle 13"/>
          <p:cNvSpPr/>
          <p:nvPr/>
        </p:nvSpPr>
        <p:spPr bwMode="auto">
          <a:xfrm>
            <a:off x="4782422" y="2432406"/>
            <a:ext cx="3202081" cy="576072"/>
          </a:xfrm>
          <a:prstGeom prst="roundRect">
            <a:avLst>
              <a:gd name="adj" fmla="val 18136"/>
            </a:avLst>
          </a:prstGeom>
          <a:gradFill>
            <a:gsLst>
              <a:gs pos="0">
                <a:schemeClr val="tx2"/>
              </a:gs>
              <a:gs pos="49000">
                <a:schemeClr val="tx2">
                  <a:lumMod val="75000"/>
                </a:schemeClr>
              </a:gs>
              <a:gs pos="100000">
                <a:schemeClr val="tx2">
                  <a:lumMod val="75000"/>
                </a:schemeClr>
              </a:gs>
            </a:gsLst>
            <a:lin ang="5400000" scaled="0"/>
          </a:gradFill>
          <a:ln w="19050">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anchor="b"/>
          <a:lstStyle/>
          <a:p>
            <a:pPr algn="ctr" fontAlgn="auto">
              <a:spcBef>
                <a:spcPts val="0"/>
              </a:spcBef>
              <a:spcAft>
                <a:spcPts val="0"/>
              </a:spcAft>
              <a:defRPr/>
            </a:pPr>
            <a:r>
              <a:rPr lang="en-US" sz="1100" b="1" dirty="0">
                <a:ln>
                  <a:solidFill>
                    <a:schemeClr val="tx1">
                      <a:alpha val="0"/>
                    </a:schemeClr>
                  </a:solid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US" sz="1600" b="1" dirty="0" err="1">
                <a:ln>
                  <a:solidFill>
                    <a:schemeClr val="tx1">
                      <a:alpha val="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XenApp</a:t>
            </a:r>
            <a:endParaRPr lang="en-US" sz="1100" b="1" dirty="0">
              <a:ln>
                <a:solidFill>
                  <a:schemeClr val="tx1">
                    <a:alpha val="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39" name="Picture 38" descr="citrix.png"/>
          <p:cNvPicPr>
            <a:picLocks noChangeAspect="1"/>
          </p:cNvPicPr>
          <p:nvPr/>
        </p:nvPicPr>
        <p:blipFill>
          <a:blip r:embed="rId8">
            <a:lum bright="100000"/>
          </a:blip>
          <a:stretch>
            <a:fillRect/>
          </a:stretch>
        </p:blipFill>
        <p:spPr>
          <a:xfrm>
            <a:off x="4967288" y="2522538"/>
            <a:ext cx="1155700" cy="349250"/>
          </a:xfrm>
          <a:prstGeom prst="rect">
            <a:avLst/>
          </a:prstGeom>
          <a:effectLst>
            <a:outerShdw blurRad="50800" dist="25400" dir="5400000" algn="ctr" rotWithShape="0">
              <a:srgbClr xmlns:mc="http://schemas.openxmlformats.org/markup-compatibility/2006" xmlns:a14="http://schemas.microsoft.com/office/drawing/2010/main" val="000000" mc:Ignorable="">
                <a:alpha val="40000"/>
              </a:srgbClr>
            </a:outerShdw>
          </a:effectLst>
        </p:spPr>
      </p:pic>
      <p:sp>
        <p:nvSpPr>
          <p:cNvPr id="41" name="Rounded Rectangle 13"/>
          <p:cNvSpPr/>
          <p:nvPr/>
        </p:nvSpPr>
        <p:spPr bwMode="auto">
          <a:xfrm>
            <a:off x="5027612" y="3556699"/>
            <a:ext cx="2877856" cy="450725"/>
          </a:xfrm>
          <a:prstGeom prst="roundRect">
            <a:avLst>
              <a:gd name="adj" fmla="val 18136"/>
            </a:avLst>
          </a:prstGeom>
          <a:gradFill>
            <a:gsLst>
              <a:gs pos="0">
                <a:schemeClr val="tx2"/>
              </a:gs>
              <a:gs pos="49000">
                <a:schemeClr val="tx2">
                  <a:lumMod val="75000"/>
                </a:schemeClr>
              </a:gs>
              <a:gs pos="100000">
                <a:schemeClr val="tx2">
                  <a:lumMod val="75000"/>
                </a:schemeClr>
              </a:gs>
            </a:gsLst>
            <a:lin ang="5400000" scaled="0"/>
          </a:gradFill>
          <a:ln w="19050">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anchor="b"/>
          <a:lstStyle/>
          <a:p>
            <a:pPr algn="ctr" fontAlgn="auto">
              <a:spcBef>
                <a:spcPts val="0"/>
              </a:spcBef>
              <a:spcAft>
                <a:spcPts val="0"/>
              </a:spcAft>
              <a:defRPr/>
            </a:pPr>
            <a:r>
              <a:rPr lang="en-US" sz="1400" b="1" dirty="0">
                <a:ln>
                  <a:solidFill>
                    <a:schemeClr val="tx1">
                      <a:alpha val="0"/>
                    </a:schemeClr>
                  </a:solid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US" sz="1400" b="1" dirty="0">
                <a:ln>
                  <a:solidFill>
                    <a:schemeClr val="tx1">
                      <a:alpha val="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Essentials for       </a:t>
            </a:r>
          </a:p>
          <a:p>
            <a:pPr algn="ctr" fontAlgn="auto">
              <a:spcBef>
                <a:spcPts val="0"/>
              </a:spcBef>
              <a:spcAft>
                <a:spcPts val="0"/>
              </a:spcAft>
              <a:defRPr/>
            </a:pPr>
            <a:r>
              <a:rPr lang="en-US" sz="1400" b="1" dirty="0">
                <a:ln>
                  <a:solidFill>
                    <a:schemeClr val="tx1">
                      <a:alpha val="0"/>
                    </a:schemeClr>
                  </a:solid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                              Hyper-V</a:t>
            </a:r>
          </a:p>
        </p:txBody>
      </p:sp>
      <p:pic>
        <p:nvPicPr>
          <p:cNvPr id="42" name="Picture 41" descr="citrix.png"/>
          <p:cNvPicPr>
            <a:picLocks noChangeAspect="1"/>
          </p:cNvPicPr>
          <p:nvPr/>
        </p:nvPicPr>
        <p:blipFill>
          <a:blip r:embed="rId8">
            <a:lum bright="100000"/>
          </a:blip>
          <a:stretch>
            <a:fillRect/>
          </a:stretch>
        </p:blipFill>
        <p:spPr>
          <a:xfrm>
            <a:off x="5411788" y="3608388"/>
            <a:ext cx="1166812" cy="352425"/>
          </a:xfrm>
          <a:prstGeom prst="rect">
            <a:avLst/>
          </a:prstGeom>
          <a:effectLst>
            <a:outerShdw blurRad="50800" dist="25400" dir="5400000" algn="ctr" rotWithShape="0">
              <a:srgbClr xmlns:mc="http://schemas.openxmlformats.org/markup-compatibility/2006" xmlns:a14="http://schemas.microsoft.com/office/drawing/2010/main" val="000000" mc:Ignorable="">
                <a:alpha val="40000"/>
              </a:srgb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Content Placeholder 6"/>
          <p:cNvSpPr>
            <a:spLocks noGrp="1"/>
          </p:cNvSpPr>
          <p:nvPr>
            <p:ph idx="1"/>
          </p:nvPr>
        </p:nvSpPr>
        <p:spPr>
          <a:xfrm>
            <a:off x="392118" y="1066800"/>
            <a:ext cx="11376025" cy="4654550"/>
          </a:xfrm>
        </p:spPr>
        <p:txBody>
          <a:bodyPr/>
          <a:lstStyle/>
          <a:p>
            <a:pPr marL="742950" lvl="1" indent="-285750" eaLnBrk="1" hangingPunct="1">
              <a:lnSpc>
                <a:spcPct val="100000"/>
              </a:lnSpc>
              <a:spcBef>
                <a:spcPts val="1200"/>
              </a:spcBef>
              <a:spcAft>
                <a:spcPts val="1200"/>
              </a:spcAft>
              <a:buClr>
                <a:srgbClr xmlns:mc="http://schemas.openxmlformats.org/markup-compatibility/2006" xmlns:a14="http://schemas.microsoft.com/office/drawing/2010/main" val="002054" mc:Ignorable=""/>
              </a:buClr>
              <a:buSzTx/>
              <a:buFont typeface="Arial" charset="0"/>
              <a:buChar char="•"/>
            </a:pPr>
            <a:endParaRPr lang="en-US" dirty="0" smtClean="0">
              <a:solidFill>
                <a:schemeClr val="tx1"/>
              </a:solidFill>
            </a:endParaRPr>
          </a:p>
          <a:p>
            <a:pPr marL="742950" lvl="1" indent="-285750" eaLnBrk="1" hangingPunct="1">
              <a:lnSpc>
                <a:spcPct val="100000"/>
              </a:lnSpc>
              <a:spcBef>
                <a:spcPts val="1200"/>
              </a:spcBef>
              <a:spcAft>
                <a:spcPts val="1200"/>
              </a:spcAft>
              <a:buClr>
                <a:srgbClr xmlns:mc="http://schemas.openxmlformats.org/markup-compatibility/2006" xmlns:a14="http://schemas.microsoft.com/office/drawing/2010/main" val="002054" mc:Ignorable=""/>
              </a:buClr>
              <a:buSzTx/>
              <a:buFont typeface="Arial" charset="0"/>
              <a:buChar char="•"/>
            </a:pPr>
            <a:r>
              <a:rPr lang="en-US" sz="3600" dirty="0" smtClean="0">
                <a:solidFill>
                  <a:schemeClr val="tx1"/>
                </a:solidFill>
              </a:rPr>
              <a:t>Citrix &amp; Microsoft Technology </a:t>
            </a:r>
          </a:p>
          <a:p>
            <a:pPr marL="742950" lvl="1" indent="-285750" eaLnBrk="1" hangingPunct="1">
              <a:lnSpc>
                <a:spcPct val="100000"/>
              </a:lnSpc>
              <a:spcBef>
                <a:spcPts val="1200"/>
              </a:spcBef>
              <a:spcAft>
                <a:spcPts val="1200"/>
              </a:spcAft>
              <a:buClr>
                <a:srgbClr xmlns:mc="http://schemas.openxmlformats.org/markup-compatibility/2006" xmlns:a14="http://schemas.microsoft.com/office/drawing/2010/main" val="002054" mc:Ignorable=""/>
              </a:buClr>
              <a:buSzTx/>
              <a:buFont typeface="Arial" charset="0"/>
              <a:buChar char="•"/>
            </a:pPr>
            <a:r>
              <a:rPr lang="en-US" sz="3600" dirty="0" smtClean="0">
                <a:solidFill>
                  <a:schemeClr val="tx1"/>
                </a:solidFill>
              </a:rPr>
              <a:t>Desktop Virtualization Vision</a:t>
            </a:r>
          </a:p>
          <a:p>
            <a:pPr marL="742950" lvl="1" indent="-285750" eaLnBrk="1" hangingPunct="1">
              <a:lnSpc>
                <a:spcPct val="100000"/>
              </a:lnSpc>
              <a:spcBef>
                <a:spcPts val="1200"/>
              </a:spcBef>
              <a:spcAft>
                <a:spcPts val="1200"/>
              </a:spcAft>
              <a:buClr>
                <a:srgbClr xmlns:mc="http://schemas.openxmlformats.org/markup-compatibility/2006" xmlns:a14="http://schemas.microsoft.com/office/drawing/2010/main" val="002054" mc:Ignorable=""/>
              </a:buClr>
              <a:buSzTx/>
              <a:buFont typeface="Arial" charset="0"/>
              <a:buChar char="•"/>
            </a:pPr>
            <a:r>
              <a:rPr lang="en-US" sz="3600" dirty="0" smtClean="0">
                <a:solidFill>
                  <a:schemeClr val="tx1"/>
                </a:solidFill>
              </a:rPr>
              <a:t>Citrix XenDesktop 4.0 &amp; Microsoft VDI Suite</a:t>
            </a:r>
          </a:p>
          <a:p>
            <a:pPr marL="742950" lvl="1" indent="-285750" eaLnBrk="1" hangingPunct="1">
              <a:lnSpc>
                <a:spcPct val="100000"/>
              </a:lnSpc>
              <a:spcBef>
                <a:spcPts val="1200"/>
              </a:spcBef>
              <a:spcAft>
                <a:spcPts val="1200"/>
              </a:spcAft>
              <a:buClr>
                <a:srgbClr xmlns:mc="http://schemas.openxmlformats.org/markup-compatibility/2006" xmlns:a14="http://schemas.microsoft.com/office/drawing/2010/main" val="002054" mc:Ignorable=""/>
              </a:buClr>
              <a:buSzTx/>
              <a:buFont typeface="Arial" charset="0"/>
              <a:buChar char="•"/>
            </a:pPr>
            <a:r>
              <a:rPr lang="en-US" sz="3600" dirty="0" smtClean="0">
                <a:solidFill>
                  <a:schemeClr val="tx1"/>
                </a:solidFill>
              </a:rPr>
              <a:t>CMVP</a:t>
            </a:r>
          </a:p>
        </p:txBody>
      </p:sp>
      <p:sp>
        <p:nvSpPr>
          <p:cNvPr id="204802" name="Title 5"/>
          <p:cNvSpPr>
            <a:spLocks noGrp="1"/>
          </p:cNvSpPr>
          <p:nvPr>
            <p:ph type="title"/>
          </p:nvPr>
        </p:nvSpPr>
        <p:spPr>
          <a:xfrm>
            <a:off x="392118" y="303213"/>
            <a:ext cx="11376025" cy="506412"/>
          </a:xfrm>
        </p:spPr>
        <p:txBody>
          <a:bodyPr/>
          <a:lstStyle/>
          <a:p>
            <a:pPr eaLnBrk="1" hangingPunct="1"/>
            <a:r>
              <a:rPr lang="en-US" smtClean="0">
                <a:solidFill>
                  <a:schemeClr val="tx1"/>
                </a:solidFill>
                <a:latin typeface="Arial" charset="0"/>
                <a:cs typeface="Arial" charset="0"/>
              </a:rPr>
              <a:t>Agenda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5"/>
          <p:cNvSpPr>
            <a:spLocks noGrp="1"/>
          </p:cNvSpPr>
          <p:nvPr>
            <p:ph type="title"/>
          </p:nvPr>
        </p:nvSpPr>
        <p:spPr>
          <a:xfrm>
            <a:off x="392118" y="303213"/>
            <a:ext cx="11376025" cy="506412"/>
          </a:xfrm>
        </p:spPr>
        <p:txBody>
          <a:bodyPr/>
          <a:lstStyle/>
          <a:p>
            <a:pPr eaLnBrk="1" hangingPunct="1"/>
            <a:r>
              <a:rPr lang="en-US" sz="3200" dirty="0" smtClean="0">
                <a:solidFill>
                  <a:schemeClr val="tx1"/>
                </a:solidFill>
                <a:latin typeface="Arial" charset="0"/>
                <a:cs typeface="Arial" charset="0"/>
              </a:rPr>
              <a:t>Microsoft-Citrix VDI</a:t>
            </a:r>
          </a:p>
        </p:txBody>
      </p:sp>
      <p:sp>
        <p:nvSpPr>
          <p:cNvPr id="37" name="Rounded Rectangle 36"/>
          <p:cNvSpPr/>
          <p:nvPr/>
        </p:nvSpPr>
        <p:spPr>
          <a:xfrm>
            <a:off x="474666" y="1108075"/>
            <a:ext cx="3656012" cy="3716338"/>
          </a:xfrm>
          <a:prstGeom prst="roundRect">
            <a:avLst>
              <a:gd name="adj" fmla="val 4377"/>
            </a:avLst>
          </a:prstGeom>
          <a:noFill/>
          <a:ln w="19050">
            <a:solidFill>
              <a:schemeClr val="bg1">
                <a:lumMod val="50000"/>
              </a:schemeClr>
            </a:solidFill>
            <a:round/>
            <a:headEnd/>
            <a:tailEnd/>
          </a:ln>
          <a:effectLst/>
        </p:spPr>
        <p:txBody>
          <a:bodyPr lIns="45720" rIns="45720"/>
          <a:lstStyle/>
          <a:p>
            <a:pPr marL="228600" indent="-228600" defTabSz="914363" fontAlgn="auto">
              <a:lnSpc>
                <a:spcPct val="90000"/>
              </a:lnSpc>
              <a:spcBef>
                <a:spcPts val="100"/>
              </a:spcBef>
              <a:spcAft>
                <a:spcPts val="100"/>
              </a:spcAft>
              <a:buClr>
                <a:schemeClr val="bg1">
                  <a:lumMod val="50000"/>
                </a:schemeClr>
              </a:buClr>
              <a:buSzPct val="120000"/>
              <a:buFont typeface="Arial" pitchFamily="34" charset="0"/>
              <a:buChar char="•"/>
              <a:defRPr/>
            </a:pPr>
            <a:endParaRPr lang="en-US" sz="1400" dirty="0">
              <a:solidFill>
                <a:srgbClr xmlns:mc="http://schemas.openxmlformats.org/markup-compatibility/2006" xmlns:a14="http://schemas.microsoft.com/office/drawing/2010/main" val="4D4F53" mc:Ignorable=""/>
              </a:solidFill>
              <a:latin typeface="+mn-lt"/>
              <a:cs typeface="+mn-cs"/>
            </a:endParaRPr>
          </a:p>
        </p:txBody>
      </p:sp>
      <p:sp>
        <p:nvSpPr>
          <p:cNvPr id="38" name="Rounded Rectangle 37"/>
          <p:cNvSpPr/>
          <p:nvPr/>
        </p:nvSpPr>
        <p:spPr>
          <a:xfrm>
            <a:off x="4302126" y="1108075"/>
            <a:ext cx="3656013" cy="3716338"/>
          </a:xfrm>
          <a:prstGeom prst="roundRect">
            <a:avLst>
              <a:gd name="adj" fmla="val 4377"/>
            </a:avLst>
          </a:prstGeom>
          <a:noFill/>
          <a:ln w="19050">
            <a:solidFill>
              <a:schemeClr val="bg1">
                <a:lumMod val="50000"/>
              </a:schemeClr>
            </a:solidFill>
            <a:round/>
            <a:headEnd/>
            <a:tailEnd/>
          </a:ln>
          <a:effectLst/>
        </p:spPr>
        <p:txBody>
          <a:bodyPr lIns="45720" rIns="45720"/>
          <a:lstStyle/>
          <a:p>
            <a:pPr marL="228600" indent="-228600" defTabSz="914363" fontAlgn="auto">
              <a:lnSpc>
                <a:spcPct val="90000"/>
              </a:lnSpc>
              <a:spcBef>
                <a:spcPts val="100"/>
              </a:spcBef>
              <a:spcAft>
                <a:spcPts val="100"/>
              </a:spcAft>
              <a:buClr>
                <a:schemeClr val="bg1">
                  <a:lumMod val="50000"/>
                </a:schemeClr>
              </a:buClr>
              <a:buSzPct val="120000"/>
              <a:buFont typeface="Arial" pitchFamily="34" charset="0"/>
              <a:buChar char="•"/>
              <a:defRPr/>
            </a:pPr>
            <a:endParaRPr lang="en-US" sz="1400" dirty="0">
              <a:solidFill>
                <a:srgbClr xmlns:mc="http://schemas.openxmlformats.org/markup-compatibility/2006" xmlns:a14="http://schemas.microsoft.com/office/drawing/2010/main" val="4D4F53" mc:Ignorable=""/>
              </a:solidFill>
              <a:latin typeface="+mn-lt"/>
              <a:cs typeface="+mn-cs"/>
            </a:endParaRPr>
          </a:p>
        </p:txBody>
      </p:sp>
      <p:sp>
        <p:nvSpPr>
          <p:cNvPr id="39" name="Rounded Rectangle 38"/>
          <p:cNvSpPr/>
          <p:nvPr/>
        </p:nvSpPr>
        <p:spPr>
          <a:xfrm>
            <a:off x="8116893" y="1108075"/>
            <a:ext cx="3657601" cy="3716338"/>
          </a:xfrm>
          <a:prstGeom prst="roundRect">
            <a:avLst>
              <a:gd name="adj" fmla="val 4377"/>
            </a:avLst>
          </a:prstGeom>
          <a:noFill/>
          <a:ln w="19050">
            <a:solidFill>
              <a:schemeClr val="bg1">
                <a:lumMod val="50000"/>
              </a:schemeClr>
            </a:solidFill>
            <a:round/>
            <a:headEnd/>
            <a:tailEnd/>
          </a:ln>
          <a:effectLst/>
        </p:spPr>
        <p:txBody>
          <a:bodyPr lIns="45720" rIns="45720"/>
          <a:lstStyle/>
          <a:p>
            <a:pPr marL="228600" indent="-228600" defTabSz="914363" fontAlgn="auto">
              <a:lnSpc>
                <a:spcPct val="90000"/>
              </a:lnSpc>
              <a:spcBef>
                <a:spcPts val="100"/>
              </a:spcBef>
              <a:spcAft>
                <a:spcPts val="100"/>
              </a:spcAft>
              <a:buClr>
                <a:schemeClr val="bg1">
                  <a:lumMod val="50000"/>
                </a:schemeClr>
              </a:buClr>
              <a:buSzPct val="120000"/>
              <a:buFont typeface="Arial" pitchFamily="34" charset="0"/>
              <a:buChar char="•"/>
              <a:defRPr/>
            </a:pPr>
            <a:endParaRPr lang="en-US" sz="1400" dirty="0">
              <a:solidFill>
                <a:srgbClr xmlns:mc="http://schemas.openxmlformats.org/markup-compatibility/2006" xmlns:a14="http://schemas.microsoft.com/office/drawing/2010/main" val="4D4F53" mc:Ignorable=""/>
              </a:solidFill>
              <a:latin typeface="+mn-lt"/>
              <a:cs typeface="+mn-cs"/>
            </a:endParaRPr>
          </a:p>
        </p:txBody>
      </p:sp>
      <p:pic>
        <p:nvPicPr>
          <p:cNvPr id="40" name="Picture 4"/>
          <p:cNvPicPr>
            <a:picLocks noChangeAspect="1" noChangeArrowheads="1"/>
          </p:cNvPicPr>
          <p:nvPr/>
        </p:nvPicPr>
        <p:blipFill>
          <a:blip r:embed="rId3"/>
          <a:srcRect/>
          <a:stretch>
            <a:fillRect/>
          </a:stretch>
        </p:blipFill>
        <p:spPr bwMode="auto">
          <a:xfrm>
            <a:off x="1512889" y="2000258"/>
            <a:ext cx="1612900" cy="1209675"/>
          </a:xfrm>
          <a:prstGeom prst="rect">
            <a:avLst/>
          </a:prstGeom>
          <a:noFill/>
          <a:ln w="9525">
            <a:noFill/>
            <a:miter lim="800000"/>
            <a:headEnd/>
            <a:tailEnd/>
          </a:ln>
          <a:effectLst>
            <a:outerShdw blurRad="355600" sx="106000" sy="106000" algn="ctr" rotWithShape="0">
              <a:prstClr val="black">
                <a:alpha val="21000"/>
              </a:prstClr>
            </a:outerShdw>
          </a:effectLst>
        </p:spPr>
      </p:pic>
      <p:grpSp>
        <p:nvGrpSpPr>
          <p:cNvPr id="2" name="Group 50"/>
          <p:cNvGrpSpPr/>
          <p:nvPr/>
        </p:nvGrpSpPr>
        <p:grpSpPr>
          <a:xfrm>
            <a:off x="5343772" y="2150049"/>
            <a:ext cx="1573032" cy="909253"/>
            <a:chOff x="3209039" y="4800750"/>
            <a:chExt cx="1180081" cy="909253"/>
          </a:xfrm>
          <a:effectLst>
            <a:outerShdw blurRad="63500" sx="102000" sy="102000" algn="ctr" rotWithShape="0">
              <a:prstClr val="black">
                <a:alpha val="31000"/>
              </a:prstClr>
            </a:outerShdw>
          </a:effectLst>
        </p:grpSpPr>
        <p:grpSp>
          <p:nvGrpSpPr>
            <p:cNvPr id="3" name="Group 49"/>
            <p:cNvGrpSpPr/>
            <p:nvPr/>
          </p:nvGrpSpPr>
          <p:grpSpPr>
            <a:xfrm>
              <a:off x="3266813" y="4800738"/>
              <a:ext cx="1003259" cy="523258"/>
              <a:chOff x="3251517" y="4698671"/>
              <a:chExt cx="1310958" cy="683742"/>
            </a:xfrm>
          </p:grpSpPr>
          <p:pic>
            <p:nvPicPr>
              <p:cNvPr id="79" name="Picture 3" descr="D:\DVD_ART34\Artwork_Imagery\Icons - Illustrations\_WINDOWS VISTA ICONS\Connected network sharing.png"/>
              <p:cNvPicPr>
                <a:picLocks noChangeAspect="1" noChangeArrowheads="1"/>
              </p:cNvPicPr>
              <p:nvPr/>
            </p:nvPicPr>
            <p:blipFill>
              <a:blip r:embed="rId4" cstate="print"/>
              <a:srcRect/>
              <a:stretch>
                <a:fillRect/>
              </a:stretch>
            </p:blipFill>
            <p:spPr bwMode="auto">
              <a:xfrm>
                <a:off x="3964660" y="4698671"/>
                <a:ext cx="597815" cy="617909"/>
              </a:xfrm>
              <a:prstGeom prst="rect">
                <a:avLst/>
              </a:prstGeom>
              <a:noFill/>
            </p:spPr>
          </p:pic>
          <p:pic>
            <p:nvPicPr>
              <p:cNvPr id="80" name="Picture 3" descr="D:\DVD_ART34\Artwork_Imagery\Icons - Illustrations\_WINDOWS VISTA ICONS\Connected network sharing.png"/>
              <p:cNvPicPr>
                <a:picLocks noChangeAspect="1" noChangeArrowheads="1"/>
              </p:cNvPicPr>
              <p:nvPr/>
            </p:nvPicPr>
            <p:blipFill>
              <a:blip r:embed="rId4" cstate="print"/>
              <a:srcRect/>
              <a:stretch>
                <a:fillRect/>
              </a:stretch>
            </p:blipFill>
            <p:spPr bwMode="auto">
              <a:xfrm>
                <a:off x="3608088" y="4723822"/>
                <a:ext cx="597815" cy="617909"/>
              </a:xfrm>
              <a:prstGeom prst="rect">
                <a:avLst/>
              </a:prstGeom>
              <a:noFill/>
            </p:spPr>
          </p:pic>
          <p:pic>
            <p:nvPicPr>
              <p:cNvPr id="81" name="Picture 3" descr="D:\DVD_ART34\Artwork_Imagery\Icons - Illustrations\_WINDOWS VISTA ICONS\Connected network sharing.png"/>
              <p:cNvPicPr>
                <a:picLocks noChangeAspect="1" noChangeArrowheads="1"/>
              </p:cNvPicPr>
              <p:nvPr/>
            </p:nvPicPr>
            <p:blipFill>
              <a:blip r:embed="rId4" cstate="print"/>
              <a:srcRect/>
              <a:stretch>
                <a:fillRect/>
              </a:stretch>
            </p:blipFill>
            <p:spPr bwMode="auto">
              <a:xfrm>
                <a:off x="3251517" y="4764504"/>
                <a:ext cx="597815" cy="617909"/>
              </a:xfrm>
              <a:prstGeom prst="rect">
                <a:avLst/>
              </a:prstGeom>
              <a:noFill/>
            </p:spPr>
          </p:pic>
        </p:grpSp>
        <p:grpSp>
          <p:nvGrpSpPr>
            <p:cNvPr id="4" name="Group 48"/>
            <p:cNvGrpSpPr/>
            <p:nvPr/>
          </p:nvGrpSpPr>
          <p:grpSpPr>
            <a:xfrm>
              <a:off x="3209045" y="5303520"/>
              <a:ext cx="1180084" cy="406483"/>
              <a:chOff x="3209039" y="5303520"/>
              <a:chExt cx="1542011" cy="531151"/>
            </a:xfrm>
          </p:grpSpPr>
          <p:pic>
            <p:nvPicPr>
              <p:cNvPr id="48" name="Picture 47" descr="Server.png"/>
              <p:cNvPicPr>
                <a:picLocks noChangeAspect="1"/>
              </p:cNvPicPr>
              <p:nvPr/>
            </p:nvPicPr>
            <p:blipFill>
              <a:blip r:embed="rId5" cstate="print"/>
              <a:stretch>
                <a:fillRect/>
              </a:stretch>
            </p:blipFill>
            <p:spPr bwMode="auto">
              <a:xfrm>
                <a:off x="3209039" y="5303520"/>
                <a:ext cx="531151" cy="531151"/>
              </a:xfrm>
              <a:prstGeom prst="rect">
                <a:avLst/>
              </a:prstGeom>
              <a:noFill/>
              <a:ln>
                <a:noFill/>
              </a:ln>
            </p:spPr>
          </p:pic>
          <p:pic>
            <p:nvPicPr>
              <p:cNvPr id="49" name="Picture 48" descr="Server.png"/>
              <p:cNvPicPr>
                <a:picLocks noChangeAspect="1"/>
              </p:cNvPicPr>
              <p:nvPr/>
            </p:nvPicPr>
            <p:blipFill>
              <a:blip r:embed="rId5" cstate="print"/>
              <a:stretch>
                <a:fillRect/>
              </a:stretch>
            </p:blipFill>
            <p:spPr bwMode="auto">
              <a:xfrm>
                <a:off x="3411211" y="5303520"/>
                <a:ext cx="531151" cy="531151"/>
              </a:xfrm>
              <a:prstGeom prst="rect">
                <a:avLst/>
              </a:prstGeom>
              <a:noFill/>
              <a:ln>
                <a:noFill/>
              </a:ln>
            </p:spPr>
          </p:pic>
          <p:pic>
            <p:nvPicPr>
              <p:cNvPr id="73" name="Picture 72" descr="Server.png"/>
              <p:cNvPicPr>
                <a:picLocks noChangeAspect="1"/>
              </p:cNvPicPr>
              <p:nvPr/>
            </p:nvPicPr>
            <p:blipFill>
              <a:blip r:embed="rId5" cstate="print"/>
              <a:stretch>
                <a:fillRect/>
              </a:stretch>
            </p:blipFill>
            <p:spPr bwMode="auto">
              <a:xfrm>
                <a:off x="3613383" y="5303520"/>
                <a:ext cx="531151" cy="531151"/>
              </a:xfrm>
              <a:prstGeom prst="rect">
                <a:avLst/>
              </a:prstGeom>
              <a:noFill/>
              <a:ln>
                <a:noFill/>
              </a:ln>
            </p:spPr>
          </p:pic>
          <p:pic>
            <p:nvPicPr>
              <p:cNvPr id="76" name="Picture 75" descr="Server.png"/>
              <p:cNvPicPr>
                <a:picLocks noChangeAspect="1"/>
              </p:cNvPicPr>
              <p:nvPr/>
            </p:nvPicPr>
            <p:blipFill>
              <a:blip r:embed="rId5" cstate="print"/>
              <a:stretch>
                <a:fillRect/>
              </a:stretch>
            </p:blipFill>
            <p:spPr bwMode="auto">
              <a:xfrm>
                <a:off x="3815555" y="5303520"/>
                <a:ext cx="531151" cy="531151"/>
              </a:xfrm>
              <a:prstGeom prst="rect">
                <a:avLst/>
              </a:prstGeom>
              <a:noFill/>
              <a:ln>
                <a:noFill/>
              </a:ln>
            </p:spPr>
          </p:pic>
          <p:pic>
            <p:nvPicPr>
              <p:cNvPr id="77" name="Picture 76" descr="Server.png"/>
              <p:cNvPicPr>
                <a:picLocks noChangeAspect="1"/>
              </p:cNvPicPr>
              <p:nvPr/>
            </p:nvPicPr>
            <p:blipFill>
              <a:blip r:embed="rId5" cstate="print"/>
              <a:stretch>
                <a:fillRect/>
              </a:stretch>
            </p:blipFill>
            <p:spPr bwMode="auto">
              <a:xfrm>
                <a:off x="4017727" y="5303520"/>
                <a:ext cx="531151" cy="531151"/>
              </a:xfrm>
              <a:prstGeom prst="rect">
                <a:avLst/>
              </a:prstGeom>
              <a:noFill/>
              <a:ln>
                <a:noFill/>
              </a:ln>
            </p:spPr>
          </p:pic>
          <p:pic>
            <p:nvPicPr>
              <p:cNvPr id="78" name="Picture 77" descr="Server.png"/>
              <p:cNvPicPr>
                <a:picLocks noChangeAspect="1"/>
              </p:cNvPicPr>
              <p:nvPr/>
            </p:nvPicPr>
            <p:blipFill>
              <a:blip r:embed="rId5" cstate="print"/>
              <a:stretch>
                <a:fillRect/>
              </a:stretch>
            </p:blipFill>
            <p:spPr bwMode="auto">
              <a:xfrm>
                <a:off x="4219899" y="5303520"/>
                <a:ext cx="531151" cy="531151"/>
              </a:xfrm>
              <a:prstGeom prst="rect">
                <a:avLst/>
              </a:prstGeom>
              <a:noFill/>
              <a:ln>
                <a:noFill/>
              </a:ln>
            </p:spPr>
          </p:pic>
        </p:grpSp>
      </p:grpSp>
      <p:pic>
        <p:nvPicPr>
          <p:cNvPr id="82" name="Picture 2" descr="C:\Users\v-mito\AppData\Local\Microsoft\Windows\Temporary Internet Files\Content.IE5\6IP9U3B9\MCj04348290000[1].png"/>
          <p:cNvPicPr>
            <a:picLocks noChangeAspect="1" noChangeArrowheads="1"/>
          </p:cNvPicPr>
          <p:nvPr/>
        </p:nvPicPr>
        <p:blipFill>
          <a:blip r:embed="rId6" cstate="print"/>
          <a:stretch>
            <a:fillRect/>
          </a:stretch>
        </p:blipFill>
        <p:spPr bwMode="auto">
          <a:xfrm>
            <a:off x="9147663" y="2009278"/>
            <a:ext cx="1587313" cy="1190795"/>
          </a:xfrm>
          <a:prstGeom prst="rect">
            <a:avLst/>
          </a:prstGeom>
          <a:noFill/>
          <a:ln>
            <a:noFill/>
          </a:ln>
          <a:effectLst>
            <a:outerShdw blurRad="63500" sx="102000" sy="102000" algn="ctr" rotWithShape="0">
              <a:prstClr val="black">
                <a:alpha val="31000"/>
              </a:prstClr>
            </a:outerShdw>
          </a:effectLst>
          <a:scene3d>
            <a:camera prst="orthographicFront">
              <a:rot lat="0" lon="0" rev="0"/>
            </a:camera>
            <a:lightRig rig="threePt" dir="t"/>
          </a:scene3d>
        </p:spPr>
      </p:pic>
      <p:sp>
        <p:nvSpPr>
          <p:cNvPr id="83" name="Rounded Rectangle 82"/>
          <p:cNvSpPr/>
          <p:nvPr/>
        </p:nvSpPr>
        <p:spPr>
          <a:xfrm>
            <a:off x="474667" y="5029208"/>
            <a:ext cx="11307763" cy="1158875"/>
          </a:xfrm>
          <a:prstGeom prst="roundRect">
            <a:avLst>
              <a:gd name="adj" fmla="val 9487"/>
            </a:avLst>
          </a:prstGeom>
          <a:solidFill>
            <a:schemeClr val="bg2">
              <a:alpha val="29000"/>
            </a:schemeClr>
          </a:solidFill>
          <a:ln w="254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1262063" defTabSz="914099">
              <a:lnSpc>
                <a:spcPct val="90000"/>
              </a:lnSpc>
              <a:defRPr/>
            </a:pPr>
            <a:r>
              <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sym typeface="Gill Sans"/>
              </a:rPr>
              <a:t>Familiar Platform</a:t>
            </a:r>
          </a:p>
        </p:txBody>
      </p:sp>
      <p:sp>
        <p:nvSpPr>
          <p:cNvPr id="84" name="Rounded Rectangle 18"/>
          <p:cNvSpPr/>
          <p:nvPr/>
        </p:nvSpPr>
        <p:spPr>
          <a:xfrm>
            <a:off x="5695949" y="5640388"/>
            <a:ext cx="5849938" cy="411162"/>
          </a:xfrm>
          <a:prstGeom prst="roundRect">
            <a:avLst>
              <a:gd name="adj" fmla="val 13277"/>
            </a:avLst>
          </a:prstGeom>
          <a:gradFill>
            <a:gsLst>
              <a:gs pos="0">
                <a:schemeClr val="accent5"/>
              </a:gs>
              <a:gs pos="49000">
                <a:schemeClr val="accent5"/>
              </a:gs>
              <a:gs pos="100000">
                <a:schemeClr val="accent5">
                  <a:lumMod val="75000"/>
                </a:schemeClr>
              </a:gs>
            </a:gsLst>
            <a:lin ang="5400000" scaled="0"/>
          </a:gradFill>
          <a:ln>
            <a:noFill/>
            <a:headEnd type="none" w="med" len="med"/>
            <a:tailEnd type="none" w="med" len="med"/>
          </a:ln>
          <a:effectLst>
            <a:outerShdw blurRad="635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3175" indent="-3175" algn="ctr" defTabSz="966788" eaLnBrk="0" fontAlgn="auto" hangingPunct="0">
              <a:lnSpc>
                <a:spcPct val="90000"/>
              </a:lnSpc>
              <a:spcBef>
                <a:spcPts val="0"/>
              </a:spcBef>
              <a:spcAft>
                <a:spcPts val="0"/>
              </a:spcAft>
              <a:buClr>
                <a:schemeClr val="tx2"/>
              </a:buClr>
              <a:buSzPct val="95000"/>
              <a:tabLst>
                <a:tab pos="424590" algn="l"/>
              </a:tabLst>
              <a:defRPr/>
            </a:pPr>
            <a:r>
              <a:rPr lang="en-US" sz="1600" dirty="0">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sym typeface="Gill Sans"/>
              </a:rPr>
              <a:t>Leverage Existing Tools &amp; Skills</a:t>
            </a:r>
          </a:p>
        </p:txBody>
      </p:sp>
      <p:sp>
        <p:nvSpPr>
          <p:cNvPr id="85" name="Rounded Rectangle 24"/>
          <p:cNvSpPr/>
          <p:nvPr/>
        </p:nvSpPr>
        <p:spPr>
          <a:xfrm>
            <a:off x="5695949" y="5191133"/>
            <a:ext cx="5849938" cy="411163"/>
          </a:xfrm>
          <a:prstGeom prst="roundRect">
            <a:avLst>
              <a:gd name="adj" fmla="val 16667"/>
            </a:avLst>
          </a:prstGeom>
          <a:gradFill>
            <a:gsLst>
              <a:gs pos="0">
                <a:schemeClr val="accent5"/>
              </a:gs>
              <a:gs pos="49000">
                <a:schemeClr val="accent5"/>
              </a:gs>
              <a:gs pos="100000">
                <a:schemeClr val="accent5">
                  <a:lumMod val="75000"/>
                </a:schemeClr>
              </a:gs>
            </a:gsLst>
            <a:lin ang="5400000" scaled="0"/>
          </a:gradFill>
          <a:ln>
            <a:noFill/>
            <a:headEnd type="none" w="med" len="med"/>
            <a:tailEnd type="none" w="med" len="med"/>
          </a:ln>
          <a:effectLst>
            <a:outerShdw blurRad="635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3175" indent="-3175" algn="ctr" defTabSz="966788" eaLnBrk="0" fontAlgn="auto" hangingPunct="0">
              <a:lnSpc>
                <a:spcPct val="90000"/>
              </a:lnSpc>
              <a:spcBef>
                <a:spcPts val="0"/>
              </a:spcBef>
              <a:spcAft>
                <a:spcPts val="0"/>
              </a:spcAft>
              <a:buClr>
                <a:schemeClr val="tx2"/>
              </a:buClr>
              <a:buSzPct val="95000"/>
              <a:tabLst>
                <a:tab pos="424590" algn="l"/>
              </a:tabLst>
              <a:defRPr/>
            </a:pPr>
            <a:r>
              <a:rPr lang="en-US" sz="1600" dirty="0">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sym typeface="Gill Sans"/>
              </a:rPr>
              <a:t>Built on Windows Server Operating System </a:t>
            </a:r>
          </a:p>
        </p:txBody>
      </p:sp>
      <p:sp>
        <p:nvSpPr>
          <p:cNvPr id="86" name="Rounded Rectangle 4"/>
          <p:cNvSpPr/>
          <p:nvPr/>
        </p:nvSpPr>
        <p:spPr>
          <a:xfrm>
            <a:off x="565150" y="3289301"/>
            <a:ext cx="3473450" cy="639763"/>
          </a:xfrm>
          <a:prstGeom prst="roundRect">
            <a:avLst/>
          </a:prstGeom>
          <a:gradFill>
            <a:gsLst>
              <a:gs pos="0">
                <a:schemeClr val="accent1"/>
              </a:gs>
              <a:gs pos="49000">
                <a:schemeClr val="accent1"/>
              </a:gs>
              <a:gs pos="100000">
                <a:schemeClr val="tx2">
                  <a:lumMod val="75000"/>
                </a:schemeClr>
              </a:gs>
            </a:gsLst>
            <a:lin ang="5400000" scaled="0"/>
          </a:gradFill>
          <a:ln>
            <a:noFill/>
            <a:headEnd type="none" w="med" len="med"/>
            <a:tailEnd type="none" w="med" len="med"/>
          </a:ln>
          <a:effectLst>
            <a:outerShdw blurRad="50800" dist="508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3175" indent="-3175" algn="ctr" defTabSz="966788" eaLnBrk="0" fontAlgn="auto" hangingPunct="0">
              <a:lnSpc>
                <a:spcPct val="90000"/>
              </a:lnSpc>
              <a:spcBef>
                <a:spcPts val="0"/>
              </a:spcBef>
              <a:spcAft>
                <a:spcPts val="0"/>
              </a:spcAft>
              <a:buClr>
                <a:schemeClr val="tx2"/>
              </a:buClr>
              <a:buSzPct val="95000"/>
              <a:tabLst>
                <a:tab pos="424590" algn="l"/>
              </a:tabLst>
              <a:defRPr/>
            </a:pPr>
            <a:r>
              <a:rPr lang="en-US" sz="1400" dirty="0">
                <a:cs typeface="Arial" charset="0"/>
                <a:sym typeface="Gill Sans"/>
              </a:rPr>
              <a:t>The Best Remote Experience </a:t>
            </a:r>
          </a:p>
        </p:txBody>
      </p:sp>
      <p:sp>
        <p:nvSpPr>
          <p:cNvPr id="87" name="Rounded Rectangle 8"/>
          <p:cNvSpPr/>
          <p:nvPr/>
        </p:nvSpPr>
        <p:spPr>
          <a:xfrm>
            <a:off x="565150" y="4068763"/>
            <a:ext cx="3473450" cy="639762"/>
          </a:xfrm>
          <a:prstGeom prst="roundRect">
            <a:avLst/>
          </a:prstGeom>
          <a:gradFill>
            <a:gsLst>
              <a:gs pos="0">
                <a:schemeClr val="accent1"/>
              </a:gs>
              <a:gs pos="49000">
                <a:schemeClr val="accent1"/>
              </a:gs>
              <a:gs pos="100000">
                <a:schemeClr val="tx2">
                  <a:lumMod val="75000"/>
                </a:schemeClr>
              </a:gs>
            </a:gsLst>
            <a:lin ang="5400000" scaled="0"/>
          </a:gradFill>
          <a:ln>
            <a:noFill/>
            <a:headEnd type="none" w="med" len="med"/>
            <a:tailEnd type="none" w="med" len="med"/>
          </a:ln>
          <a:effectLst>
            <a:outerShdw blurRad="50800" dist="508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3175" indent="-3175" algn="ctr" defTabSz="966788" eaLnBrk="0" fontAlgn="auto" hangingPunct="0">
              <a:lnSpc>
                <a:spcPct val="90000"/>
              </a:lnSpc>
              <a:spcBef>
                <a:spcPts val="0"/>
              </a:spcBef>
              <a:spcAft>
                <a:spcPts val="0"/>
              </a:spcAft>
              <a:buClr>
                <a:schemeClr val="tx2"/>
              </a:buClr>
              <a:buSzPct val="95000"/>
              <a:tabLst>
                <a:tab pos="424590" algn="l"/>
              </a:tabLst>
              <a:defRPr/>
            </a:pPr>
            <a:r>
              <a:rPr lang="en-US" sz="1400" dirty="0">
                <a:cs typeface="Arial" charset="0"/>
                <a:sym typeface="Gill Sans"/>
              </a:rPr>
              <a:t>Excellent performance on LAN and WAN</a:t>
            </a:r>
          </a:p>
        </p:txBody>
      </p:sp>
      <p:sp>
        <p:nvSpPr>
          <p:cNvPr id="88" name="Rounded Rectangle 18"/>
          <p:cNvSpPr/>
          <p:nvPr/>
        </p:nvSpPr>
        <p:spPr>
          <a:xfrm>
            <a:off x="8216900" y="3289301"/>
            <a:ext cx="3473450" cy="639763"/>
          </a:xfrm>
          <a:prstGeom prst="roundRect">
            <a:avLst/>
          </a:prstGeom>
          <a:gradFill>
            <a:gsLst>
              <a:gs pos="0">
                <a:schemeClr val="accent2">
                  <a:lumMod val="60000"/>
                  <a:lumOff val="40000"/>
                </a:schemeClr>
              </a:gs>
              <a:gs pos="49000">
                <a:schemeClr val="accent2"/>
              </a:gs>
              <a:gs pos="100000">
                <a:schemeClr val="accent2"/>
              </a:gs>
            </a:gsLst>
            <a:lin ang="5400000" scaled="0"/>
          </a:gradFill>
          <a:ln>
            <a:noFill/>
            <a:headEnd type="none" w="med" len="med"/>
            <a:tailEnd type="none" w="med" len="med"/>
          </a:ln>
          <a:effectLst>
            <a:outerShdw blurRad="50800" dist="508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3175" indent="-3175" algn="ctr" defTabSz="966788" eaLnBrk="0" fontAlgn="auto" hangingPunct="0">
              <a:lnSpc>
                <a:spcPct val="90000"/>
              </a:lnSpc>
              <a:spcBef>
                <a:spcPts val="0"/>
              </a:spcBef>
              <a:spcAft>
                <a:spcPts val="0"/>
              </a:spcAft>
              <a:buClr>
                <a:schemeClr val="tx2"/>
              </a:buClr>
              <a:buSzPct val="95000"/>
              <a:tabLst>
                <a:tab pos="424590" algn="l"/>
              </a:tabLst>
              <a:defRPr/>
            </a:pPr>
            <a:r>
              <a:rPr lang="en-US" sz="1400" dirty="0">
                <a:cs typeface="Arial" charset="0"/>
                <a:sym typeface="Gill Sans"/>
              </a:rPr>
              <a:t>Lowest infrastructure costs amongst competitive VDI</a:t>
            </a:r>
          </a:p>
        </p:txBody>
      </p:sp>
      <p:sp>
        <p:nvSpPr>
          <p:cNvPr id="89" name="Rounded Rectangle 22"/>
          <p:cNvSpPr/>
          <p:nvPr/>
        </p:nvSpPr>
        <p:spPr>
          <a:xfrm>
            <a:off x="8216900" y="4068763"/>
            <a:ext cx="3473450" cy="639762"/>
          </a:xfrm>
          <a:prstGeom prst="roundRect">
            <a:avLst/>
          </a:prstGeom>
          <a:gradFill>
            <a:gsLst>
              <a:gs pos="0">
                <a:schemeClr val="accent2">
                  <a:lumMod val="60000"/>
                  <a:lumOff val="40000"/>
                </a:schemeClr>
              </a:gs>
              <a:gs pos="49000">
                <a:schemeClr val="accent2"/>
              </a:gs>
              <a:gs pos="100000">
                <a:schemeClr val="accent2"/>
              </a:gs>
            </a:gsLst>
            <a:lin ang="5400000" scaled="0"/>
          </a:gradFill>
          <a:ln>
            <a:noFill/>
            <a:headEnd type="none" w="med" len="med"/>
            <a:tailEnd type="none" w="med" len="med"/>
          </a:ln>
          <a:effectLst>
            <a:outerShdw blurRad="50800" dist="508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3175" indent="-3175" algn="ctr" defTabSz="966788" eaLnBrk="0" fontAlgn="auto" hangingPunct="0">
              <a:lnSpc>
                <a:spcPct val="90000"/>
              </a:lnSpc>
              <a:spcBef>
                <a:spcPts val="0"/>
              </a:spcBef>
              <a:spcAft>
                <a:spcPts val="0"/>
              </a:spcAft>
              <a:buClr>
                <a:schemeClr val="tx2"/>
              </a:buClr>
              <a:buSzPct val="95000"/>
              <a:tabLst>
                <a:tab pos="424590" algn="l"/>
              </a:tabLst>
              <a:defRPr/>
            </a:pPr>
            <a:r>
              <a:rPr lang="en-US" sz="1400" dirty="0">
                <a:cs typeface="Arial" charset="0"/>
                <a:sym typeface="Gill Sans"/>
              </a:rPr>
              <a:t>Reduced storage costs</a:t>
            </a:r>
          </a:p>
        </p:txBody>
      </p:sp>
      <p:sp>
        <p:nvSpPr>
          <p:cNvPr id="90" name="Rounded Rectangle 10"/>
          <p:cNvSpPr/>
          <p:nvPr/>
        </p:nvSpPr>
        <p:spPr>
          <a:xfrm>
            <a:off x="4392618" y="3289301"/>
            <a:ext cx="3475037" cy="639763"/>
          </a:xfrm>
          <a:prstGeom prst="roundRect">
            <a:avLst/>
          </a:prstGeom>
          <a:gradFill>
            <a:gsLst>
              <a:gs pos="0">
                <a:srgbClr xmlns:mc="http://schemas.openxmlformats.org/markup-compatibility/2006" xmlns:a14="http://schemas.microsoft.com/office/drawing/2010/main" val="00B050" mc:Ignorable=""/>
              </a:gs>
              <a:gs pos="49000">
                <a:schemeClr val="accent4"/>
              </a:gs>
              <a:gs pos="100000">
                <a:schemeClr val="accent4">
                  <a:lumMod val="75000"/>
                </a:schemeClr>
              </a:gs>
            </a:gsLst>
            <a:lin ang="5400000" scaled="0"/>
          </a:gradFill>
          <a:ln>
            <a:noFill/>
            <a:headEnd type="none" w="med" len="med"/>
            <a:tailEnd type="none" w="med" len="med"/>
          </a:ln>
          <a:effectLst>
            <a:outerShdw blurRad="50800" dist="508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3175" indent="-3175" algn="ctr" defTabSz="966788" eaLnBrk="0" fontAlgn="auto" hangingPunct="0">
              <a:lnSpc>
                <a:spcPct val="90000"/>
              </a:lnSpc>
              <a:spcBef>
                <a:spcPts val="0"/>
              </a:spcBef>
              <a:spcAft>
                <a:spcPts val="0"/>
              </a:spcAft>
              <a:buClr>
                <a:schemeClr val="tx2"/>
              </a:buClr>
              <a:buSzPct val="95000"/>
              <a:tabLst>
                <a:tab pos="424590" algn="l"/>
              </a:tabLst>
              <a:defRPr/>
            </a:pPr>
            <a:r>
              <a:rPr lang="en-US" sz="1400" dirty="0">
                <a:cs typeface="Arial" charset="0"/>
                <a:sym typeface="Gill Sans"/>
              </a:rPr>
              <a:t>Single console for physical, virtual and session based desktops </a:t>
            </a:r>
          </a:p>
        </p:txBody>
      </p:sp>
      <p:sp>
        <p:nvSpPr>
          <p:cNvPr id="91" name="Rounded Rectangle 14"/>
          <p:cNvSpPr/>
          <p:nvPr/>
        </p:nvSpPr>
        <p:spPr>
          <a:xfrm>
            <a:off x="4392618" y="4068763"/>
            <a:ext cx="3475037" cy="639762"/>
          </a:xfrm>
          <a:prstGeom prst="roundRect">
            <a:avLst/>
          </a:prstGeom>
          <a:gradFill>
            <a:gsLst>
              <a:gs pos="0">
                <a:srgbClr xmlns:mc="http://schemas.openxmlformats.org/markup-compatibility/2006" xmlns:a14="http://schemas.microsoft.com/office/drawing/2010/main" val="00B050" mc:Ignorable=""/>
              </a:gs>
              <a:gs pos="49000">
                <a:schemeClr val="accent4"/>
              </a:gs>
              <a:gs pos="100000">
                <a:schemeClr val="accent4">
                  <a:lumMod val="75000"/>
                </a:schemeClr>
              </a:gs>
            </a:gsLst>
            <a:lin ang="5400000" scaled="0"/>
          </a:gradFill>
          <a:ln>
            <a:noFill/>
            <a:headEnd type="none" w="med" len="med"/>
            <a:tailEnd type="none" w="med" len="med"/>
          </a:ln>
          <a:effectLst>
            <a:outerShdw blurRad="50800" dist="508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3175" indent="-3175" algn="ctr" defTabSz="966788" eaLnBrk="0" fontAlgn="auto" hangingPunct="0">
              <a:lnSpc>
                <a:spcPct val="90000"/>
              </a:lnSpc>
              <a:spcBef>
                <a:spcPts val="0"/>
              </a:spcBef>
              <a:spcAft>
                <a:spcPts val="0"/>
              </a:spcAft>
              <a:buClr>
                <a:schemeClr val="tx2"/>
              </a:buClr>
              <a:buSzPct val="95000"/>
              <a:tabLst>
                <a:tab pos="424590" algn="l"/>
              </a:tabLst>
              <a:defRPr/>
            </a:pPr>
            <a:r>
              <a:rPr lang="en-US" sz="1400" dirty="0">
                <a:cs typeface="Arial" charset="0"/>
                <a:sym typeface="Gill Sans"/>
              </a:rPr>
              <a:t>Heterogeneous Infrastructure management</a:t>
            </a:r>
          </a:p>
        </p:txBody>
      </p:sp>
      <p:sp>
        <p:nvSpPr>
          <p:cNvPr id="92" name="Round Same Side Corner Rectangle 18"/>
          <p:cNvSpPr/>
          <p:nvPr/>
        </p:nvSpPr>
        <p:spPr>
          <a:xfrm>
            <a:off x="474666" y="1108083"/>
            <a:ext cx="3656012" cy="682625"/>
          </a:xfrm>
          <a:prstGeom prst="round2SameRect">
            <a:avLst>
              <a:gd name="adj1" fmla="val 19044"/>
              <a:gd name="adj2" fmla="val 0"/>
            </a:avLst>
          </a:prstGeom>
          <a:solidFill>
            <a:schemeClr val="bg2">
              <a:alpha val="29000"/>
            </a:schemeClr>
          </a:solidFill>
          <a:ln w="254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defRPr/>
            </a:pPr>
            <a:r>
              <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sym typeface="Gill Sans"/>
              </a:rPr>
              <a:t>Best Remote User Experience </a:t>
            </a:r>
          </a:p>
        </p:txBody>
      </p:sp>
      <p:sp>
        <p:nvSpPr>
          <p:cNvPr id="93" name="Round Same Side Corner Rectangle 18"/>
          <p:cNvSpPr/>
          <p:nvPr/>
        </p:nvSpPr>
        <p:spPr>
          <a:xfrm>
            <a:off x="4302126" y="1108083"/>
            <a:ext cx="3656013" cy="682625"/>
          </a:xfrm>
          <a:prstGeom prst="round2SameRect">
            <a:avLst>
              <a:gd name="adj1" fmla="val 19044"/>
              <a:gd name="adj2" fmla="val 0"/>
            </a:avLst>
          </a:prstGeom>
          <a:solidFill>
            <a:schemeClr val="bg2">
              <a:alpha val="29000"/>
            </a:schemeClr>
          </a:solidFill>
          <a:ln w="254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defRPr/>
            </a:pPr>
            <a:r>
              <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sym typeface="Gill Sans"/>
              </a:rPr>
              <a:t>Integrated </a:t>
            </a:r>
          </a:p>
          <a:p>
            <a:pPr algn="ctr" defTabSz="914099">
              <a:lnSpc>
                <a:spcPct val="90000"/>
              </a:lnSpc>
              <a:defRPr/>
            </a:pPr>
            <a:r>
              <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sym typeface="Gill Sans"/>
              </a:rPr>
              <a:t>Management</a:t>
            </a:r>
          </a:p>
        </p:txBody>
      </p:sp>
      <p:sp>
        <p:nvSpPr>
          <p:cNvPr id="94" name="Round Same Side Corner Rectangle 18"/>
          <p:cNvSpPr/>
          <p:nvPr/>
        </p:nvSpPr>
        <p:spPr>
          <a:xfrm>
            <a:off x="8116893" y="1108075"/>
            <a:ext cx="3657601" cy="685800"/>
          </a:xfrm>
          <a:prstGeom prst="round2SameRect">
            <a:avLst>
              <a:gd name="adj1" fmla="val 19044"/>
              <a:gd name="adj2" fmla="val 0"/>
            </a:avLst>
          </a:prstGeom>
          <a:solidFill>
            <a:schemeClr val="bg2">
              <a:alpha val="29000"/>
            </a:schemeClr>
          </a:solidFill>
          <a:ln w="25400">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defRPr/>
            </a:pPr>
            <a:r>
              <a:rPr lang="en-US"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sym typeface="Gill Sans"/>
              </a:rPr>
              <a:t>Most Comprehensive &amp; Cost Effective Offering</a:t>
            </a:r>
          </a:p>
        </p:txBody>
      </p:sp>
      <p:pic>
        <p:nvPicPr>
          <p:cNvPr id="219156" name="Picture 2"/>
          <p:cNvPicPr>
            <a:picLocks noChangeAspect="1" noChangeArrowheads="1"/>
          </p:cNvPicPr>
          <p:nvPr/>
        </p:nvPicPr>
        <p:blipFill>
          <a:blip r:embed="rId7"/>
          <a:srcRect/>
          <a:stretch>
            <a:fillRect/>
          </a:stretch>
        </p:blipFill>
        <p:spPr bwMode="auto">
          <a:xfrm>
            <a:off x="576265" y="5095883"/>
            <a:ext cx="1250950" cy="1000125"/>
          </a:xfrm>
          <a:prstGeom prst="rect">
            <a:avLst/>
          </a:prstGeom>
          <a:solidFill>
            <a:schemeClr val="bg2">
              <a:alpha val="29000"/>
            </a:schemeClr>
          </a:solidFill>
          <a:ln w="25400">
            <a:noFill/>
            <a:headEnd type="none" w="med" len="med"/>
            <a:tailEnd type="none" w="med" len="me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03888" y="987425"/>
            <a:ext cx="6335712" cy="4757738"/>
          </a:xfrm>
        </p:spPr>
        <p:txBody>
          <a:bodyPr/>
          <a:lstStyle/>
          <a:p>
            <a:pPr eaLnBrk="1" hangingPunct="1">
              <a:buFont typeface="Arial" pitchFamily="34" charset="0"/>
              <a:buChar char="•"/>
              <a:defRPr/>
            </a:pPr>
            <a:r>
              <a:rPr dirty="0" smtClean="0">
                <a:solidFill>
                  <a:srgbClr xmlns:mc="http://schemas.openxmlformats.org/markup-compatibility/2006" xmlns:a14="http://schemas.microsoft.com/office/drawing/2010/main" val="BFBFBF" mc:Ignorable=""/>
                </a:solidFill>
              </a:rPr>
              <a:t>Hi-def user experience</a:t>
            </a:r>
          </a:p>
          <a:p>
            <a:pPr eaLnBrk="1" hangingPunct="1">
              <a:buFont typeface="Arial" pitchFamily="34" charset="0"/>
              <a:buChar char="•"/>
              <a:defRPr/>
            </a:pPr>
            <a:r>
              <a:rPr dirty="0" smtClean="0">
                <a:solidFill>
                  <a:srgbClr xmlns:mc="http://schemas.openxmlformats.org/markup-compatibility/2006" xmlns:a14="http://schemas.microsoft.com/office/drawing/2010/main" val="BFBFBF" mc:Ignorable=""/>
                </a:solidFill>
              </a:rPr>
              <a:t>Best desktop for every </a:t>
            </a:r>
            <a:r>
              <a:rPr smtClean="0">
                <a:solidFill>
                  <a:srgbClr xmlns:mc="http://schemas.openxmlformats.org/markup-compatibility/2006" xmlns:a14="http://schemas.microsoft.com/office/drawing/2010/main" val="BFBFBF" mc:Ignorable=""/>
                </a:solidFill>
              </a:rPr>
              <a:t>user</a:t>
            </a:r>
            <a:r>
              <a:rPr lang="en-US" smtClean="0">
                <a:solidFill>
                  <a:srgbClr xmlns:mc="http://schemas.openxmlformats.org/markup-compatibility/2006" xmlns:a14="http://schemas.microsoft.com/office/drawing/2010/main" val="BFBFBF" mc:Ignorable=""/>
                </a:solidFill>
              </a:rPr>
              <a:t> - More than VDI</a:t>
            </a:r>
          </a:p>
          <a:p>
            <a:pPr eaLnBrk="1" hangingPunct="1">
              <a:buFont typeface="Arial" pitchFamily="34" charset="0"/>
              <a:buChar char="•"/>
              <a:defRPr/>
            </a:pPr>
            <a:r>
              <a:rPr smtClean="0">
                <a:solidFill>
                  <a:srgbClr xmlns:mc="http://schemas.openxmlformats.org/markup-compatibility/2006" xmlns:a14="http://schemas.microsoft.com/office/drawing/2010/main" val="BFBFBF" mc:Ignorable=""/>
                </a:solidFill>
              </a:rPr>
              <a:t>On-demand </a:t>
            </a:r>
            <a:r>
              <a:rPr dirty="0" smtClean="0">
                <a:solidFill>
                  <a:srgbClr xmlns:mc="http://schemas.openxmlformats.org/markup-compatibility/2006" xmlns:a14="http://schemas.microsoft.com/office/drawing/2010/main" val="BFBFBF" mc:Ignorable=""/>
                </a:solidFill>
              </a:rPr>
              <a:t>apps</a:t>
            </a:r>
          </a:p>
          <a:p>
            <a:pPr eaLnBrk="1" hangingPunct="1">
              <a:buFont typeface="Arial" pitchFamily="34" charset="0"/>
              <a:buChar char="•"/>
              <a:defRPr/>
            </a:pPr>
            <a:r>
              <a:rPr dirty="0" smtClean="0">
                <a:solidFill>
                  <a:srgbClr xmlns:mc="http://schemas.openxmlformats.org/markup-compatibility/2006" xmlns:a14="http://schemas.microsoft.com/office/drawing/2010/main" val="BFBFBF" mc:Ignorable=""/>
                </a:solidFill>
              </a:rPr>
              <a:t>Any device, anytime, anywhere </a:t>
            </a:r>
          </a:p>
          <a:p>
            <a:pPr eaLnBrk="1" hangingPunct="1">
              <a:buFont typeface="Arial" pitchFamily="34" charset="0"/>
              <a:buChar char="•"/>
              <a:defRPr/>
            </a:pPr>
            <a:r>
              <a:rPr dirty="0" smtClean="0">
                <a:solidFill>
                  <a:srgbClr xmlns:mc="http://schemas.openxmlformats.org/markup-compatibility/2006" xmlns:a14="http://schemas.microsoft.com/office/drawing/2010/main" val="BFBFBF" mc:Ignorable=""/>
                </a:solidFill>
              </a:rPr>
              <a:t>Open architecture</a:t>
            </a:r>
          </a:p>
        </p:txBody>
      </p:sp>
      <p:grpSp>
        <p:nvGrpSpPr>
          <p:cNvPr id="3" name="Four"/>
          <p:cNvGrpSpPr/>
          <p:nvPr/>
        </p:nvGrpSpPr>
        <p:grpSpPr>
          <a:xfrm>
            <a:off x="1502516" y="1997123"/>
            <a:ext cx="2939382" cy="2624582"/>
            <a:chOff x="2717226" y="556226"/>
            <a:chExt cx="2139519" cy="2261429"/>
          </a:xfrm>
          <a:effectLst>
            <a:glow rad="228600">
              <a:schemeClr val="accent1">
                <a:satMod val="175000"/>
                <a:alpha val="40000"/>
              </a:schemeClr>
            </a:glow>
            <a:reflection blurRad="6350" stA="52000" endA="300" endPos="35000" dir="5400000" sy="-100000" algn="bl" rotWithShape="0"/>
          </a:effectLst>
        </p:grpSpPr>
        <p:pic>
          <p:nvPicPr>
            <p:cNvPr id="12" name="Picture 11" descr="Black Box [by MT].png"/>
            <p:cNvPicPr>
              <a:picLocks noChangeAspect="1"/>
            </p:cNvPicPr>
            <p:nvPr/>
          </p:nvPicPr>
          <p:blipFill>
            <a:blip r:embed="rId3" cstate="screen"/>
            <a:stretch>
              <a:fillRect/>
            </a:stretch>
          </p:blipFill>
          <p:spPr>
            <a:xfrm>
              <a:off x="2717226" y="556226"/>
              <a:ext cx="2139519" cy="2261429"/>
            </a:xfrm>
            <a:prstGeom prst="rect">
              <a:avLst/>
            </a:prstGeom>
          </p:spPr>
        </p:pic>
        <p:sp>
          <p:nvSpPr>
            <p:cNvPr id="13" name="TextBox 12"/>
            <p:cNvSpPr txBox="1"/>
            <p:nvPr/>
          </p:nvSpPr>
          <p:spPr>
            <a:xfrm>
              <a:off x="2766327" y="1407463"/>
              <a:ext cx="2052002" cy="466294"/>
            </a:xfrm>
            <a:prstGeom prst="rect">
              <a:avLst/>
            </a:prstGeom>
            <a:noFill/>
          </p:spPr>
          <p:txBody>
            <a:bodyPr anchor="ctr">
              <a:spAutoFit/>
            </a:bodyPr>
            <a:lstStyle/>
            <a:p>
              <a:pPr algn="ctr" defTabSz="914400">
                <a:lnSpc>
                  <a:spcPts val="3500"/>
                </a:lnSpc>
                <a:defRPr/>
              </a:pPr>
              <a:r>
                <a:rPr lang="en-US" sz="3600" dirty="0">
                  <a:solidFill>
                    <a:srgbClr xmlns:mc="http://schemas.openxmlformats.org/markup-compatibility/2006" xmlns:a14="http://schemas.microsoft.com/office/drawing/2010/main" val="FFFFFF" mc:Ignorable="">
                      <a:lumMod val="75000"/>
                    </a:srgbClr>
                  </a:solidFill>
                  <a:latin typeface="Calibri" pitchFamily="34" charset="0"/>
                  <a:cs typeface="+mn-cs"/>
                </a:rPr>
                <a:t>XenDesktop 4</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07" y="2722679"/>
            <a:ext cx="3200400" cy="1077216"/>
          </a:xfrm>
          <a:prstGeom prst="rect">
            <a:avLst/>
          </a:prstGeom>
          <a:noFill/>
        </p:spPr>
        <p:txBody>
          <a:bodyPr wrap="square" lIns="91436" tIns="45719" rIns="91436" bIns="45719" rtlCol="0">
            <a:spAutoFit/>
          </a:bodyPr>
          <a:lstStyle/>
          <a:p>
            <a:pPr algn="ctr" defTabSz="914361">
              <a:defRPr/>
            </a:pPr>
            <a:r>
              <a:rPr lang="en-US" sz="3200" dirty="0">
                <a:solidFill>
                  <a:srgbClr xmlns:mc="http://schemas.openxmlformats.org/markup-compatibility/2006" xmlns:a14="http://schemas.microsoft.com/office/drawing/2010/main" val="525252" mc:Ignorable=""/>
                </a:solidFill>
                <a:latin typeface="Arial"/>
                <a:cs typeface="+mn-cs"/>
              </a:rPr>
              <a:t>Any user </a:t>
            </a:r>
            <a:br>
              <a:rPr lang="en-US" sz="3200" dirty="0">
                <a:solidFill>
                  <a:srgbClr xmlns:mc="http://schemas.openxmlformats.org/markup-compatibility/2006" xmlns:a14="http://schemas.microsoft.com/office/drawing/2010/main" val="525252" mc:Ignorable=""/>
                </a:solidFill>
                <a:latin typeface="Arial"/>
                <a:cs typeface="+mn-cs"/>
              </a:rPr>
            </a:br>
            <a:r>
              <a:rPr lang="en-US" sz="3200" dirty="0">
                <a:solidFill>
                  <a:srgbClr xmlns:mc="http://schemas.openxmlformats.org/markup-compatibility/2006" xmlns:a14="http://schemas.microsoft.com/office/drawing/2010/main" val="525252" mc:Ignorable=""/>
                </a:solidFill>
                <a:latin typeface="Arial"/>
                <a:cs typeface="+mn-cs"/>
              </a:rPr>
              <a:t>any device</a:t>
            </a:r>
          </a:p>
        </p:txBody>
      </p:sp>
      <p:sp>
        <p:nvSpPr>
          <p:cNvPr id="3" name="TextBox 2"/>
          <p:cNvSpPr txBox="1"/>
          <p:nvPr/>
        </p:nvSpPr>
        <p:spPr>
          <a:xfrm>
            <a:off x="8600048" y="2717433"/>
            <a:ext cx="3124200" cy="1077216"/>
          </a:xfrm>
          <a:prstGeom prst="rect">
            <a:avLst/>
          </a:prstGeom>
          <a:noFill/>
        </p:spPr>
        <p:txBody>
          <a:bodyPr wrap="square" lIns="91436" tIns="45719" rIns="91436" bIns="45719" rtlCol="0">
            <a:spAutoFit/>
          </a:bodyPr>
          <a:lstStyle/>
          <a:p>
            <a:pPr algn="ctr" defTabSz="914361">
              <a:defRPr/>
            </a:pPr>
            <a:r>
              <a:rPr lang="en-US" sz="3200" dirty="0">
                <a:solidFill>
                  <a:srgbClr xmlns:mc="http://schemas.openxmlformats.org/markup-compatibility/2006" xmlns:a14="http://schemas.microsoft.com/office/drawing/2010/main" val="525252" mc:Ignorable=""/>
                </a:solidFill>
                <a:latin typeface="Arial"/>
                <a:cs typeface="+mn-cs"/>
              </a:rPr>
              <a:t>Any type of </a:t>
            </a:r>
            <a:br>
              <a:rPr lang="en-US" sz="3200" dirty="0">
                <a:solidFill>
                  <a:srgbClr xmlns:mc="http://schemas.openxmlformats.org/markup-compatibility/2006" xmlns:a14="http://schemas.microsoft.com/office/drawing/2010/main" val="525252" mc:Ignorable=""/>
                </a:solidFill>
                <a:latin typeface="Arial"/>
                <a:cs typeface="+mn-cs"/>
              </a:rPr>
            </a:br>
            <a:r>
              <a:rPr lang="en-US" sz="3200" dirty="0" smtClean="0">
                <a:solidFill>
                  <a:srgbClr xmlns:mc="http://schemas.openxmlformats.org/markup-compatibility/2006" xmlns:a14="http://schemas.microsoft.com/office/drawing/2010/main" val="525252" mc:Ignorable=""/>
                </a:solidFill>
                <a:latin typeface="Arial"/>
                <a:cs typeface="+mn-cs"/>
              </a:rPr>
              <a:t>virtual desktop</a:t>
            </a:r>
            <a:endParaRPr lang="en-US" sz="3200" dirty="0">
              <a:solidFill>
                <a:srgbClr xmlns:mc="http://schemas.openxmlformats.org/markup-compatibility/2006" xmlns:a14="http://schemas.microsoft.com/office/drawing/2010/main" val="525252" mc:Ignorable=""/>
              </a:solidFill>
              <a:latin typeface="Arial"/>
              <a:cs typeface="+mn-cs"/>
            </a:endParaRPr>
          </a:p>
        </p:txBody>
      </p:sp>
      <p:sp>
        <p:nvSpPr>
          <p:cNvPr id="4" name="TextBox 3"/>
          <p:cNvSpPr txBox="1"/>
          <p:nvPr/>
        </p:nvSpPr>
        <p:spPr>
          <a:xfrm>
            <a:off x="1361522" y="4782675"/>
            <a:ext cx="9304420" cy="646331"/>
          </a:xfrm>
          <a:prstGeom prst="rect">
            <a:avLst/>
          </a:prstGeom>
          <a:noFill/>
        </p:spPr>
        <p:txBody>
          <a:bodyPr wrap="square" lIns="91436" tIns="45719" rIns="91436" bIns="45719" rtlCol="0">
            <a:spAutoFit/>
          </a:bodyPr>
          <a:lstStyle/>
          <a:p>
            <a:pPr algn="ctr" defTabSz="457200"/>
            <a:r>
              <a:rPr lang="en-US" sz="3600" dirty="0">
                <a:solidFill>
                  <a:srgbClr xmlns:mc="http://schemas.openxmlformats.org/markup-compatibility/2006" xmlns:a14="http://schemas.microsoft.com/office/drawing/2010/main" val="525252" mc:Ignorable=""/>
                </a:solidFill>
                <a:latin typeface="Arial"/>
                <a:cs typeface="+mn-cs"/>
              </a:rPr>
              <a:t>One centrally managed solution</a:t>
            </a:r>
          </a:p>
        </p:txBody>
      </p:sp>
      <p:pic>
        <p:nvPicPr>
          <p:cNvPr id="5" name="Picture 4" descr="Citrix_FlexCast_45LightFullJustified_InfoGraphic[1].png"/>
          <p:cNvPicPr>
            <a:picLocks noChangeAspect="1"/>
          </p:cNvPicPr>
          <p:nvPr/>
        </p:nvPicPr>
        <p:blipFill>
          <a:blip r:embed="rId2" cstate="print"/>
          <a:stretch>
            <a:fillRect/>
          </a:stretch>
        </p:blipFill>
        <p:spPr>
          <a:xfrm>
            <a:off x="3376303" y="2420470"/>
            <a:ext cx="4883304" cy="1769494"/>
          </a:xfrm>
          <a:prstGeom prst="rect">
            <a:avLst/>
          </a:prstGeom>
        </p:spPr>
      </p:pic>
      <p:sp>
        <p:nvSpPr>
          <p:cNvPr id="6" name="Title 5"/>
          <p:cNvSpPr>
            <a:spLocks noGrp="1"/>
          </p:cNvSpPr>
          <p:nvPr>
            <p:ph type="title"/>
          </p:nvPr>
        </p:nvSpPr>
        <p:spPr/>
        <p:txBody>
          <a:bodyPr/>
          <a:lstStyle/>
          <a:p>
            <a:pPr algn="ctr"/>
            <a:r>
              <a:rPr lang="en-US" dirty="0" smtClean="0">
                <a:solidFill>
                  <a:schemeClr val="tx1"/>
                </a:solidFill>
              </a:rPr>
              <a:t>Full Flexibility to Deliver All Types of Virtual Desktops</a:t>
            </a:r>
            <a:endParaRPr lang="en-US" dirty="0">
              <a:solidFill>
                <a:schemeClr val="tx1"/>
              </a:solidFill>
            </a:endParaRPr>
          </a:p>
        </p:txBody>
      </p:sp>
      <p:sp>
        <p:nvSpPr>
          <p:cNvPr id="7" name="Footer Placeholder 6"/>
          <p:cNvSpPr>
            <a:spLocks noGrp="1"/>
          </p:cNvSpPr>
          <p:nvPr>
            <p:ph type="ftr" sz="quarter" idx="4294967295"/>
          </p:nvPr>
        </p:nvSpPr>
        <p:spPr>
          <a:xfrm>
            <a:off x="4164013" y="6356352"/>
            <a:ext cx="3860800" cy="365125"/>
          </a:xfrm>
          <a:prstGeom prst="rect">
            <a:avLst/>
          </a:prstGeom>
        </p:spPr>
        <p:txBody>
          <a:bodyPr/>
          <a:lstStyle/>
          <a:p>
            <a:endParaRPr lang="en-US" dirty="0">
              <a:solidFill>
                <a:srgbClr xmlns:mc="http://schemas.openxmlformats.org/markup-compatibility/2006" xmlns:a14="http://schemas.microsoft.com/office/drawing/2010/main" val="3E4554" mc:Ignorable="">
                  <a:tint val="75000"/>
                </a:srgbClr>
              </a:solidFill>
            </a:endParaRPr>
          </a:p>
        </p:txBody>
      </p:sp>
    </p:spTree>
    <p:extLst>
      <p:ext uri="{BB962C8B-B14F-4D97-AF65-F5344CB8AC3E}">
        <p14:creationId xmlns:p14="http://schemas.microsoft.com/office/powerpoint/2010/main" val="17262641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19" y="622301"/>
            <a:ext cx="11805807" cy="506413"/>
          </a:xfrm>
        </p:spPr>
        <p:txBody>
          <a:bodyPr/>
          <a:lstStyle/>
          <a:p>
            <a:r>
              <a:rPr lang="en-US" dirty="0" smtClean="0">
                <a:solidFill>
                  <a:schemeClr val="tx1"/>
                </a:solidFill>
              </a:rPr>
              <a:t/>
            </a:r>
            <a:br>
              <a:rPr lang="en-US" dirty="0" smtClean="0">
                <a:solidFill>
                  <a:schemeClr val="tx1"/>
                </a:solidFill>
              </a:rPr>
            </a:br>
            <a:r>
              <a:rPr lang="en-US" sz="2800" dirty="0" smtClean="0">
                <a:solidFill>
                  <a:schemeClr val="tx1"/>
                </a:solidFill>
              </a:rPr>
              <a:t>Citrix XenDesktop 4 – FlexCast™ delivery technology</a:t>
            </a:r>
            <a:r>
              <a:rPr lang="en-US" dirty="0" smtClean="0">
                <a:solidFill>
                  <a:schemeClr val="tx1"/>
                </a:solidFill>
              </a:rPr>
              <a:t/>
            </a:r>
            <a:br>
              <a:rPr lang="en-US" dirty="0" smtClean="0">
                <a:solidFill>
                  <a:schemeClr val="tx1"/>
                </a:solidFill>
              </a:rPr>
            </a:br>
            <a:r>
              <a:rPr lang="en-US" sz="3200" b="0" dirty="0" smtClean="0">
                <a:solidFill>
                  <a:schemeClr val="tx1"/>
                </a:solidFill>
              </a:rPr>
              <a:t>Hosted desktop delivery models</a:t>
            </a:r>
            <a:endParaRPr lang="en-US" b="0" dirty="0">
              <a:solidFill>
                <a:schemeClr val="tx1"/>
              </a:solidFill>
            </a:endParaRPr>
          </a:p>
        </p:txBody>
      </p:sp>
      <p:grpSp>
        <p:nvGrpSpPr>
          <p:cNvPr id="3" name="Group 228"/>
          <p:cNvGrpSpPr/>
          <p:nvPr/>
        </p:nvGrpSpPr>
        <p:grpSpPr>
          <a:xfrm>
            <a:off x="7407781" y="1402551"/>
            <a:ext cx="2478514" cy="1863378"/>
            <a:chOff x="7003460" y="1575278"/>
            <a:chExt cx="2478512" cy="1863377"/>
          </a:xfrm>
          <a:effectLst>
            <a:outerShdw blurRad="50800" dist="38100" dir="5400000" algn="t" rotWithShape="0">
              <a:prstClr val="black">
                <a:alpha val="40000"/>
              </a:prstClr>
            </a:outerShdw>
          </a:effectLst>
        </p:grpSpPr>
        <p:sp>
          <p:nvSpPr>
            <p:cNvPr id="143" name="Rounded Rectangle 142"/>
            <p:cNvSpPr/>
            <p:nvPr/>
          </p:nvSpPr>
          <p:spPr>
            <a:xfrm>
              <a:off x="7208229" y="1892694"/>
              <a:ext cx="480253" cy="414323"/>
            </a:xfrm>
            <a:prstGeom prst="roundRect">
              <a:avLst>
                <a:gd name="adj" fmla="val 9601"/>
              </a:avLst>
            </a:prstGeom>
            <a:blipFill dpi="0" rotWithShape="1">
              <a:blip r:embed="rId3"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0" name="Rounded Rectangle 149"/>
            <p:cNvSpPr/>
            <p:nvPr/>
          </p:nvSpPr>
          <p:spPr>
            <a:xfrm>
              <a:off x="7814735" y="1892694"/>
              <a:ext cx="480253" cy="414323"/>
            </a:xfrm>
            <a:prstGeom prst="roundRect">
              <a:avLst>
                <a:gd name="adj" fmla="val 9601"/>
              </a:avLst>
            </a:prstGeom>
            <a:blipFill dpi="0" rotWithShape="1">
              <a:blip r:embed="rId3"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1" name="Rounded Rectangle 150"/>
            <p:cNvSpPr/>
            <p:nvPr/>
          </p:nvSpPr>
          <p:spPr>
            <a:xfrm>
              <a:off x="8406265" y="1892694"/>
              <a:ext cx="480253" cy="414323"/>
            </a:xfrm>
            <a:prstGeom prst="roundRect">
              <a:avLst>
                <a:gd name="adj" fmla="val 9601"/>
              </a:avLst>
            </a:prstGeom>
            <a:blipFill dpi="0" rotWithShape="1">
              <a:blip r:embed="rId3"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2" name="Rounded Rectangle 151"/>
            <p:cNvSpPr/>
            <p:nvPr/>
          </p:nvSpPr>
          <p:spPr>
            <a:xfrm>
              <a:off x="8997796" y="1892694"/>
              <a:ext cx="480253" cy="414323"/>
            </a:xfrm>
            <a:prstGeom prst="roundRect">
              <a:avLst>
                <a:gd name="adj" fmla="val 9601"/>
              </a:avLst>
            </a:prstGeom>
            <a:blipFill dpi="0" rotWithShape="1">
              <a:blip r:embed="rId3"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42" name="Rounded Rectangle 141"/>
            <p:cNvSpPr/>
            <p:nvPr/>
          </p:nvSpPr>
          <p:spPr>
            <a:xfrm>
              <a:off x="7188261" y="2370062"/>
              <a:ext cx="2289789" cy="941649"/>
            </a:xfrm>
            <a:prstGeom prst="roundRect">
              <a:avLst>
                <a:gd name="adj" fmla="val 7794"/>
              </a:avLst>
            </a:prstGeom>
            <a:blipFill dpi="0" rotWithShape="1">
              <a:blip r:embed="rId4"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4" name="Oval 43"/>
            <p:cNvSpPr/>
            <p:nvPr/>
          </p:nvSpPr>
          <p:spPr bwMode="auto">
            <a:xfrm>
              <a:off x="8130004" y="2424562"/>
              <a:ext cx="396850" cy="396850"/>
            </a:xfrm>
            <a:prstGeom prst="ellipse">
              <a:avLst/>
            </a:prstGeom>
            <a:blipFill dpi="0" rotWithShape="1">
              <a:blip r:embed="rId5" cstate="email"/>
              <a:srcRect/>
              <a:stretch>
                <a:fillRect l="-26000" t="-26000" r="-26000" b="-27000"/>
              </a:stretch>
            </a:blip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wrap="none" lIns="91416" tIns="45709" rIns="91416" bIns="45709" anchor="ctr"/>
            <a:lstStyle/>
            <a:p>
              <a:pPr algn="ctr" defTabSz="966508">
                <a:defRPr/>
              </a:pPr>
              <a:endParaRPr lang="en-US" dirty="0">
                <a:latin typeface="Arial" charset="0"/>
                <a:cs typeface="Arial" charset="0"/>
              </a:endParaRPr>
            </a:p>
          </p:txBody>
        </p:sp>
        <p:sp>
          <p:nvSpPr>
            <p:cNvPr id="125" name="TextBox 1627"/>
            <p:cNvSpPr txBox="1">
              <a:spLocks noChangeArrowheads="1"/>
            </p:cNvSpPr>
            <p:nvPr/>
          </p:nvSpPr>
          <p:spPr bwMode="auto">
            <a:xfrm>
              <a:off x="7587147" y="2607680"/>
              <a:ext cx="1542360" cy="830975"/>
            </a:xfrm>
            <a:prstGeom prst="rect">
              <a:avLst/>
            </a:prstGeom>
            <a:noFill/>
            <a:ln w="9525">
              <a:noFill/>
              <a:miter lim="800000"/>
              <a:headEnd/>
              <a:tailEnd/>
            </a:ln>
          </p:spPr>
          <p:txBody>
            <a:bodyPr wrap="none" lIns="91416" tIns="45709" rIns="91416" bIns="45709">
              <a:spAutoFit/>
            </a:bodyPr>
            <a:lstStyle/>
            <a:p>
              <a:pPr algn="ctr" defTabSz="457021"/>
              <a:r>
                <a:rPr lang="en-US" sz="1600" dirty="0" smtClean="0"/>
                <a:t/>
              </a:r>
              <a:br>
                <a:rPr lang="en-US" sz="1600" dirty="0" smtClean="0"/>
              </a:br>
              <a:r>
                <a:rPr lang="en-US" sz="1600" dirty="0" smtClean="0"/>
                <a:t>hosted shared </a:t>
              </a:r>
            </a:p>
            <a:p>
              <a:pPr algn="ctr" defTabSz="457021"/>
              <a:r>
                <a:rPr lang="en-US" sz="1600" dirty="0" smtClean="0"/>
                <a:t>desktop</a:t>
              </a:r>
              <a:endParaRPr lang="en-US" sz="1600" dirty="0"/>
            </a:p>
          </p:txBody>
        </p:sp>
        <p:sp>
          <p:nvSpPr>
            <p:cNvPr id="131" name="TextBox 1627"/>
            <p:cNvSpPr txBox="1">
              <a:spLocks noChangeArrowheads="1"/>
            </p:cNvSpPr>
            <p:nvPr/>
          </p:nvSpPr>
          <p:spPr bwMode="auto">
            <a:xfrm>
              <a:off x="7003460" y="1575278"/>
              <a:ext cx="2478512" cy="338532"/>
            </a:xfrm>
            <a:prstGeom prst="rect">
              <a:avLst/>
            </a:prstGeom>
            <a:noFill/>
            <a:ln w="9525">
              <a:noFill/>
              <a:miter lim="800000"/>
              <a:headEnd/>
              <a:tailEnd/>
            </a:ln>
          </p:spPr>
          <p:txBody>
            <a:bodyPr wrap="none" lIns="91416" tIns="45709" rIns="91416" bIns="45709">
              <a:spAutoFit/>
            </a:bodyPr>
            <a:lstStyle/>
            <a:p>
              <a:pPr algn="ctr" defTabSz="457021"/>
              <a:r>
                <a:rPr lang="en-US" sz="1600" dirty="0" smtClean="0"/>
                <a:t>400-500 users per server</a:t>
              </a:r>
              <a:endParaRPr lang="en-US" sz="1600" dirty="0"/>
            </a:p>
          </p:txBody>
        </p:sp>
      </p:grpSp>
      <p:grpSp>
        <p:nvGrpSpPr>
          <p:cNvPr id="4" name="Group 237"/>
          <p:cNvGrpSpPr/>
          <p:nvPr/>
        </p:nvGrpSpPr>
        <p:grpSpPr>
          <a:xfrm>
            <a:off x="7622575" y="4619511"/>
            <a:ext cx="2306505" cy="1753986"/>
            <a:chOff x="7163372" y="5197176"/>
            <a:chExt cx="2408058" cy="1831215"/>
          </a:xfrm>
          <a:effectLst>
            <a:outerShdw blurRad="50800" dist="38100" dir="5400000" algn="t" rotWithShape="0">
              <a:prstClr val="black">
                <a:alpha val="40000"/>
              </a:prstClr>
            </a:outerShdw>
          </a:effectLst>
        </p:grpSpPr>
        <p:sp>
          <p:nvSpPr>
            <p:cNvPr id="231" name="Rounded Rectangle 230"/>
            <p:cNvSpPr/>
            <p:nvPr/>
          </p:nvSpPr>
          <p:spPr>
            <a:xfrm>
              <a:off x="7173089" y="5512830"/>
              <a:ext cx="1143000" cy="868680"/>
            </a:xfrm>
            <a:prstGeom prst="roundRect">
              <a:avLst>
                <a:gd name="adj" fmla="val 7794"/>
              </a:avLst>
            </a:prstGeom>
            <a:blipFill dpi="0" rotWithShape="1">
              <a:blip r:embed="rId6"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2" name="Rounded Rectangle 231"/>
            <p:cNvSpPr/>
            <p:nvPr/>
          </p:nvSpPr>
          <p:spPr>
            <a:xfrm>
              <a:off x="8409908" y="5512830"/>
              <a:ext cx="1143000" cy="868680"/>
            </a:xfrm>
            <a:prstGeom prst="roundRect">
              <a:avLst>
                <a:gd name="adj" fmla="val 7794"/>
              </a:avLst>
            </a:prstGeom>
            <a:blipFill dpi="0" rotWithShape="1">
              <a:blip r:embed="rId6"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3" name="Rounded Rectangle 232"/>
            <p:cNvSpPr/>
            <p:nvPr/>
          </p:nvSpPr>
          <p:spPr>
            <a:xfrm>
              <a:off x="7163372" y="6427223"/>
              <a:ext cx="1152711" cy="601168"/>
            </a:xfrm>
            <a:prstGeom prst="roundRect">
              <a:avLst>
                <a:gd name="adj" fmla="val 19559"/>
              </a:avLst>
            </a:prstGeom>
            <a:blipFill dpi="0" rotWithShape="1">
              <a:blip r:embed="rId7"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34" name="Rounded Rectangle 233"/>
            <p:cNvSpPr/>
            <p:nvPr/>
          </p:nvSpPr>
          <p:spPr>
            <a:xfrm>
              <a:off x="8409903" y="6427223"/>
              <a:ext cx="1143000" cy="586919"/>
            </a:xfrm>
            <a:prstGeom prst="roundRect">
              <a:avLst>
                <a:gd name="adj" fmla="val 16944"/>
              </a:avLst>
            </a:prstGeom>
            <a:blipFill dpi="0" rotWithShape="1">
              <a:blip r:embed="rId7"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85" name="TextBox 1627"/>
            <p:cNvSpPr txBox="1">
              <a:spLocks noChangeArrowheads="1"/>
            </p:cNvSpPr>
            <p:nvPr/>
          </p:nvSpPr>
          <p:spPr bwMode="auto">
            <a:xfrm>
              <a:off x="7284890" y="5197176"/>
              <a:ext cx="2120712" cy="353438"/>
            </a:xfrm>
            <a:prstGeom prst="rect">
              <a:avLst/>
            </a:prstGeom>
            <a:noFill/>
            <a:ln w="9525">
              <a:noFill/>
              <a:miter lim="800000"/>
              <a:headEnd/>
              <a:tailEnd/>
            </a:ln>
          </p:spPr>
          <p:txBody>
            <a:bodyPr wrap="none" lIns="91416" tIns="45709" rIns="91416" bIns="45709">
              <a:spAutoFit/>
            </a:bodyPr>
            <a:lstStyle/>
            <a:p>
              <a:pPr algn="ctr" defTabSz="457021"/>
              <a:r>
                <a:rPr lang="en-US" sz="1600" dirty="0" smtClean="0"/>
                <a:t>1 user per Blade PC</a:t>
              </a:r>
              <a:endParaRPr lang="en-US" sz="1600" dirty="0"/>
            </a:p>
          </p:txBody>
        </p:sp>
        <p:sp>
          <p:nvSpPr>
            <p:cNvPr id="189" name="TextBox 1627"/>
            <p:cNvSpPr txBox="1">
              <a:spLocks noChangeArrowheads="1"/>
            </p:cNvSpPr>
            <p:nvPr/>
          </p:nvSpPr>
          <p:spPr bwMode="auto">
            <a:xfrm>
              <a:off x="7172411" y="6476223"/>
              <a:ext cx="1186004" cy="353438"/>
            </a:xfrm>
            <a:prstGeom prst="rect">
              <a:avLst/>
            </a:prstGeom>
            <a:noFill/>
            <a:ln w="9525">
              <a:noFill/>
              <a:miter lim="800000"/>
              <a:headEnd/>
              <a:tailEnd/>
            </a:ln>
          </p:spPr>
          <p:txBody>
            <a:bodyPr wrap="square" lIns="91416" tIns="45709" rIns="91416" bIns="45709">
              <a:spAutoFit/>
            </a:bodyPr>
            <a:lstStyle/>
            <a:p>
              <a:pPr algn="ctr" defTabSz="457021"/>
              <a:r>
                <a:rPr lang="en-US" sz="1600" dirty="0" smtClean="0"/>
                <a:t>Blade PC</a:t>
              </a:r>
              <a:endParaRPr lang="en-US" sz="1600" dirty="0"/>
            </a:p>
          </p:txBody>
        </p:sp>
        <p:sp>
          <p:nvSpPr>
            <p:cNvPr id="193" name="TextBox 1627"/>
            <p:cNvSpPr txBox="1">
              <a:spLocks noChangeArrowheads="1"/>
            </p:cNvSpPr>
            <p:nvPr/>
          </p:nvSpPr>
          <p:spPr bwMode="auto">
            <a:xfrm>
              <a:off x="8385426" y="6476225"/>
              <a:ext cx="1186004" cy="353438"/>
            </a:xfrm>
            <a:prstGeom prst="rect">
              <a:avLst/>
            </a:prstGeom>
            <a:noFill/>
            <a:ln w="9525">
              <a:noFill/>
              <a:miter lim="800000"/>
              <a:headEnd/>
              <a:tailEnd/>
            </a:ln>
          </p:spPr>
          <p:txBody>
            <a:bodyPr wrap="square" lIns="91416" tIns="45709" rIns="91416" bIns="45709">
              <a:spAutoFit/>
            </a:bodyPr>
            <a:lstStyle/>
            <a:p>
              <a:pPr algn="ctr" defTabSz="457021"/>
              <a:r>
                <a:rPr lang="en-US" sz="1600" dirty="0" smtClean="0"/>
                <a:t>Blade PC</a:t>
              </a:r>
              <a:endParaRPr lang="en-US" sz="1600" dirty="0"/>
            </a:p>
          </p:txBody>
        </p:sp>
        <p:pic>
          <p:nvPicPr>
            <p:cNvPr id="235" name="Picture 23" descr="xpIcon"/>
            <p:cNvPicPr>
              <a:picLocks noChangeAspect="1" noChangeArrowheads="1"/>
            </p:cNvPicPr>
            <p:nvPr/>
          </p:nvPicPr>
          <p:blipFill>
            <a:blip r:embed="rId8" cstate="email"/>
            <a:srcRect/>
            <a:stretch>
              <a:fillRect/>
            </a:stretch>
          </p:blipFill>
          <p:spPr bwMode="auto">
            <a:xfrm>
              <a:off x="7508651" y="5868062"/>
              <a:ext cx="464331" cy="474371"/>
            </a:xfrm>
            <a:prstGeom prst="rect">
              <a:avLst/>
            </a:prstGeom>
            <a:noFill/>
            <a:ln w="9525">
              <a:noFill/>
              <a:miter lim="800000"/>
              <a:headEnd/>
              <a:tailEnd/>
            </a:ln>
          </p:spPr>
        </p:pic>
        <p:pic>
          <p:nvPicPr>
            <p:cNvPr id="237" name="Picture 3" descr="\\Mv-fs\Projects\Citrix\09-1295 Industry Analyst Event\Art\Badges\PNG\Windows7_Badge.png"/>
            <p:cNvPicPr>
              <a:picLocks noChangeArrowheads="1"/>
            </p:cNvPicPr>
            <p:nvPr/>
          </p:nvPicPr>
          <p:blipFill>
            <a:blip r:embed="rId9" cstate="email"/>
            <a:srcRect/>
            <a:stretch>
              <a:fillRect/>
            </a:stretch>
          </p:blipFill>
          <p:spPr bwMode="auto">
            <a:xfrm>
              <a:off x="8730571" y="5827590"/>
              <a:ext cx="457539" cy="430087"/>
            </a:xfrm>
            <a:prstGeom prst="rect">
              <a:avLst/>
            </a:prstGeom>
            <a:noFill/>
          </p:spPr>
        </p:pic>
      </p:grpSp>
      <p:pic>
        <p:nvPicPr>
          <p:cNvPr id="90" name="Picture 11" descr="\\Mv-fs\Projects\Citrix\09-1786 Graphics for Print\Art\Fot PPT\2\Rays.png"/>
          <p:cNvPicPr>
            <a:picLocks noChangeAspect="1" noChangeArrowheads="1"/>
          </p:cNvPicPr>
          <p:nvPr/>
        </p:nvPicPr>
        <p:blipFill>
          <a:blip r:embed="rId10" cstate="email"/>
          <a:srcRect/>
          <a:stretch>
            <a:fillRect/>
          </a:stretch>
        </p:blipFill>
        <p:spPr bwMode="auto">
          <a:xfrm flipH="1">
            <a:off x="5827324" y="3662049"/>
            <a:ext cx="2092016" cy="433136"/>
          </a:xfrm>
          <a:prstGeom prst="rect">
            <a:avLst/>
          </a:prstGeom>
          <a:noFill/>
        </p:spPr>
      </p:pic>
      <p:pic>
        <p:nvPicPr>
          <p:cNvPr id="91" name="Picture 11" descr="\\Mv-fs\Projects\Citrix\09-1786 Graphics for Print\Art\Fot PPT\2\Rays.png"/>
          <p:cNvPicPr>
            <a:picLocks noChangeAspect="1" noChangeArrowheads="1"/>
          </p:cNvPicPr>
          <p:nvPr/>
        </p:nvPicPr>
        <p:blipFill>
          <a:blip r:embed="rId11" cstate="email"/>
          <a:srcRect/>
          <a:stretch>
            <a:fillRect/>
          </a:stretch>
        </p:blipFill>
        <p:spPr bwMode="auto">
          <a:xfrm>
            <a:off x="1528763" y="2621893"/>
            <a:ext cx="3918215" cy="2555539"/>
          </a:xfrm>
          <a:prstGeom prst="rect">
            <a:avLst/>
          </a:prstGeom>
          <a:noFill/>
        </p:spPr>
      </p:pic>
      <p:pic>
        <p:nvPicPr>
          <p:cNvPr id="92" name="Picture 91" descr="\\Mv-fs\Projects\Citrix\09-1786 Graphics for Print\Art\Fot PPT\2\Cloud.png"/>
          <p:cNvPicPr>
            <a:picLocks noChangeAspect="1" noChangeArrowheads="1"/>
          </p:cNvPicPr>
          <p:nvPr/>
        </p:nvPicPr>
        <p:blipFill>
          <a:blip r:embed="rId12" cstate="email"/>
          <a:srcRect/>
          <a:stretch>
            <a:fillRect/>
          </a:stretch>
        </p:blipFill>
        <p:spPr bwMode="auto">
          <a:xfrm>
            <a:off x="2800680" y="3270488"/>
            <a:ext cx="2136606" cy="1280160"/>
          </a:xfrm>
          <a:prstGeom prst="rect">
            <a:avLst/>
          </a:prstGeom>
          <a:noFill/>
        </p:spPr>
      </p:pic>
      <p:pic>
        <p:nvPicPr>
          <p:cNvPr id="94" name="Picture 8" descr="\\Mv-fs\Projects\Citrix\09-1786 Graphics for Print\Art\Fot PPT\2\HDX_Logo.png"/>
          <p:cNvPicPr>
            <a:picLocks noChangeAspect="1" noChangeArrowheads="1"/>
          </p:cNvPicPr>
          <p:nvPr/>
        </p:nvPicPr>
        <p:blipFill>
          <a:blip r:embed="rId13" cstate="email"/>
          <a:srcRect/>
          <a:stretch>
            <a:fillRect/>
          </a:stretch>
        </p:blipFill>
        <p:spPr bwMode="auto">
          <a:xfrm>
            <a:off x="2389982" y="3495267"/>
            <a:ext cx="1443788" cy="830613"/>
          </a:xfrm>
          <a:prstGeom prst="rect">
            <a:avLst/>
          </a:prstGeom>
          <a:noFill/>
        </p:spPr>
      </p:pic>
      <p:grpSp>
        <p:nvGrpSpPr>
          <p:cNvPr id="5" name="Group 229"/>
          <p:cNvGrpSpPr/>
          <p:nvPr/>
        </p:nvGrpSpPr>
        <p:grpSpPr>
          <a:xfrm>
            <a:off x="7597398" y="3243695"/>
            <a:ext cx="2316265" cy="1311586"/>
            <a:chOff x="7251929" y="3726245"/>
            <a:chExt cx="2316262" cy="1311585"/>
          </a:xfrm>
          <a:effectLst>
            <a:outerShdw blurRad="50800" dist="38100" dir="5400000" algn="t" rotWithShape="0">
              <a:prstClr val="black">
                <a:alpha val="40000"/>
              </a:prstClr>
            </a:outerShdw>
          </a:effectLst>
        </p:grpSpPr>
        <p:grpSp>
          <p:nvGrpSpPr>
            <p:cNvPr id="6" name="Group 161"/>
            <p:cNvGrpSpPr/>
            <p:nvPr/>
          </p:nvGrpSpPr>
          <p:grpSpPr>
            <a:xfrm>
              <a:off x="7295882" y="4120614"/>
              <a:ext cx="2272309" cy="917216"/>
              <a:chOff x="7035091" y="4879169"/>
              <a:chExt cx="2617866" cy="1133442"/>
            </a:xfrm>
          </p:grpSpPr>
          <p:sp>
            <p:nvSpPr>
              <p:cNvPr id="154" name="Rounded Rectangle 153"/>
              <p:cNvSpPr/>
              <p:nvPr/>
            </p:nvSpPr>
            <p:spPr>
              <a:xfrm>
                <a:off x="7037959" y="5535281"/>
                <a:ext cx="553287" cy="477330"/>
              </a:xfrm>
              <a:prstGeom prst="roundRect">
                <a:avLst>
                  <a:gd name="adj" fmla="val 9601"/>
                </a:avLst>
              </a:prstGeom>
              <a:blipFill dpi="0" rotWithShape="1">
                <a:blip r:embed="rId14"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5" name="Rounded Rectangle 154"/>
              <p:cNvSpPr/>
              <p:nvPr/>
            </p:nvSpPr>
            <p:spPr>
              <a:xfrm>
                <a:off x="7736698" y="5535281"/>
                <a:ext cx="553287" cy="477330"/>
              </a:xfrm>
              <a:prstGeom prst="roundRect">
                <a:avLst>
                  <a:gd name="adj" fmla="val 9601"/>
                </a:avLst>
              </a:prstGeom>
              <a:blipFill dpi="0" rotWithShape="1">
                <a:blip r:embed="rId14"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6" name="Rounded Rectangle 155"/>
              <p:cNvSpPr/>
              <p:nvPr/>
            </p:nvSpPr>
            <p:spPr>
              <a:xfrm>
                <a:off x="8418184" y="5535281"/>
                <a:ext cx="553287" cy="477330"/>
              </a:xfrm>
              <a:prstGeom prst="roundRect">
                <a:avLst>
                  <a:gd name="adj" fmla="val 9601"/>
                </a:avLst>
              </a:prstGeom>
              <a:blipFill dpi="0" rotWithShape="1">
                <a:blip r:embed="rId14"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7" name="Rounded Rectangle 156"/>
              <p:cNvSpPr/>
              <p:nvPr/>
            </p:nvSpPr>
            <p:spPr>
              <a:xfrm>
                <a:off x="9099670" y="5535281"/>
                <a:ext cx="553287" cy="477330"/>
              </a:xfrm>
              <a:prstGeom prst="roundRect">
                <a:avLst>
                  <a:gd name="adj" fmla="val 9601"/>
                </a:avLst>
              </a:prstGeom>
              <a:blipFill dpi="0" rotWithShape="1">
                <a:blip r:embed="rId14"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8" name="Rounded Rectangle 157"/>
              <p:cNvSpPr/>
              <p:nvPr/>
            </p:nvSpPr>
            <p:spPr>
              <a:xfrm>
                <a:off x="7035091" y="4879172"/>
                <a:ext cx="553287" cy="1101337"/>
              </a:xfrm>
              <a:prstGeom prst="roundRect">
                <a:avLst>
                  <a:gd name="adj" fmla="val 9601"/>
                </a:avLst>
              </a:prstGeom>
              <a:blipFill dpi="0" rotWithShape="1">
                <a:blip r:embed="rId15"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9" name="Rounded Rectangle 158"/>
              <p:cNvSpPr/>
              <p:nvPr/>
            </p:nvSpPr>
            <p:spPr>
              <a:xfrm>
                <a:off x="7733830" y="4879171"/>
                <a:ext cx="553287" cy="1101337"/>
              </a:xfrm>
              <a:prstGeom prst="roundRect">
                <a:avLst>
                  <a:gd name="adj" fmla="val 9601"/>
                </a:avLst>
              </a:prstGeom>
              <a:blipFill dpi="0" rotWithShape="1">
                <a:blip r:embed="rId15"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0" name="Rounded Rectangle 159"/>
              <p:cNvSpPr/>
              <p:nvPr/>
            </p:nvSpPr>
            <p:spPr>
              <a:xfrm>
                <a:off x="8415316" y="4879170"/>
                <a:ext cx="553287" cy="1101337"/>
              </a:xfrm>
              <a:prstGeom prst="roundRect">
                <a:avLst>
                  <a:gd name="adj" fmla="val 9601"/>
                </a:avLst>
              </a:prstGeom>
              <a:blipFill dpi="0" rotWithShape="1">
                <a:blip r:embed="rId15"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1" name="Rounded Rectangle 160"/>
              <p:cNvSpPr/>
              <p:nvPr/>
            </p:nvSpPr>
            <p:spPr>
              <a:xfrm>
                <a:off x="9096803" y="4879169"/>
                <a:ext cx="553287" cy="1101336"/>
              </a:xfrm>
              <a:prstGeom prst="roundRect">
                <a:avLst>
                  <a:gd name="adj" fmla="val 9601"/>
                </a:avLst>
              </a:prstGeom>
              <a:blipFill dpi="0" rotWithShape="1">
                <a:blip r:embed="rId15" cstate="email"/>
                <a:srcRect/>
                <a:stretch>
                  <a:fillRect/>
                </a:stretch>
              </a:blipFill>
              <a:ln w="38100">
                <a:solidFill>
                  <a:srgbClr xmlns:mc="http://schemas.openxmlformats.org/markup-compatibility/2006" xmlns:a14="http://schemas.microsoft.com/office/drawing/2010/main" val="00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sp>
          <p:nvSpPr>
            <p:cNvPr id="126" name="TextBox 1627"/>
            <p:cNvSpPr txBox="1">
              <a:spLocks noChangeArrowheads="1"/>
            </p:cNvSpPr>
            <p:nvPr/>
          </p:nvSpPr>
          <p:spPr bwMode="auto">
            <a:xfrm>
              <a:off x="7327827" y="4676018"/>
              <a:ext cx="415449" cy="276977"/>
            </a:xfrm>
            <a:prstGeom prst="rect">
              <a:avLst/>
            </a:prstGeom>
            <a:noFill/>
            <a:ln w="9525">
              <a:noFill/>
              <a:miter lim="800000"/>
              <a:headEnd/>
              <a:tailEnd/>
            </a:ln>
          </p:spPr>
          <p:txBody>
            <a:bodyPr wrap="none" lIns="91416" tIns="45709" rIns="91416" bIns="45709">
              <a:spAutoFit/>
            </a:bodyPr>
            <a:lstStyle/>
            <a:p>
              <a:pPr algn="ctr" defTabSz="457021"/>
              <a:r>
                <a:rPr lang="en-US" sz="1200" dirty="0" smtClean="0"/>
                <a:t>VM</a:t>
              </a:r>
              <a:endParaRPr lang="en-US" sz="1200" dirty="0"/>
            </a:p>
          </p:txBody>
        </p:sp>
        <p:sp>
          <p:nvSpPr>
            <p:cNvPr id="127" name="TextBox 1627"/>
            <p:cNvSpPr txBox="1">
              <a:spLocks noChangeArrowheads="1"/>
            </p:cNvSpPr>
            <p:nvPr/>
          </p:nvSpPr>
          <p:spPr bwMode="auto">
            <a:xfrm>
              <a:off x="7932143" y="4676020"/>
              <a:ext cx="415449" cy="276977"/>
            </a:xfrm>
            <a:prstGeom prst="rect">
              <a:avLst/>
            </a:prstGeom>
            <a:noFill/>
            <a:ln w="9525">
              <a:noFill/>
              <a:miter lim="800000"/>
              <a:headEnd/>
              <a:tailEnd/>
            </a:ln>
          </p:spPr>
          <p:txBody>
            <a:bodyPr wrap="none" lIns="91416" tIns="45709" rIns="91416" bIns="45709">
              <a:spAutoFit/>
            </a:bodyPr>
            <a:lstStyle/>
            <a:p>
              <a:pPr algn="ctr" defTabSz="457021"/>
              <a:r>
                <a:rPr lang="en-US" sz="1200" dirty="0" smtClean="0"/>
                <a:t>VM</a:t>
              </a:r>
              <a:endParaRPr lang="en-US" sz="1200" dirty="0"/>
            </a:p>
          </p:txBody>
        </p:sp>
        <p:sp>
          <p:nvSpPr>
            <p:cNvPr id="128" name="TextBox 1627"/>
            <p:cNvSpPr txBox="1">
              <a:spLocks noChangeArrowheads="1"/>
            </p:cNvSpPr>
            <p:nvPr/>
          </p:nvSpPr>
          <p:spPr bwMode="auto">
            <a:xfrm>
              <a:off x="8533003" y="4670922"/>
              <a:ext cx="415449" cy="276977"/>
            </a:xfrm>
            <a:prstGeom prst="rect">
              <a:avLst/>
            </a:prstGeom>
            <a:noFill/>
            <a:ln w="9525">
              <a:noFill/>
              <a:miter lim="800000"/>
              <a:headEnd/>
              <a:tailEnd/>
            </a:ln>
          </p:spPr>
          <p:txBody>
            <a:bodyPr wrap="none" lIns="91416" tIns="45709" rIns="91416" bIns="45709">
              <a:spAutoFit/>
            </a:bodyPr>
            <a:lstStyle/>
            <a:p>
              <a:pPr algn="ctr" defTabSz="457021"/>
              <a:r>
                <a:rPr lang="en-US" sz="1200" dirty="0" smtClean="0"/>
                <a:t>VM</a:t>
              </a:r>
              <a:endParaRPr lang="en-US" sz="1200" dirty="0"/>
            </a:p>
          </p:txBody>
        </p:sp>
        <p:sp>
          <p:nvSpPr>
            <p:cNvPr id="129" name="TextBox 1627"/>
            <p:cNvSpPr txBox="1">
              <a:spLocks noChangeArrowheads="1"/>
            </p:cNvSpPr>
            <p:nvPr/>
          </p:nvSpPr>
          <p:spPr bwMode="auto">
            <a:xfrm>
              <a:off x="9151116" y="4691952"/>
              <a:ext cx="415449" cy="276977"/>
            </a:xfrm>
            <a:prstGeom prst="rect">
              <a:avLst/>
            </a:prstGeom>
            <a:noFill/>
            <a:ln w="9525">
              <a:noFill/>
              <a:miter lim="800000"/>
              <a:headEnd/>
              <a:tailEnd/>
            </a:ln>
          </p:spPr>
          <p:txBody>
            <a:bodyPr wrap="none" lIns="91416" tIns="45709" rIns="91416" bIns="45709">
              <a:spAutoFit/>
            </a:bodyPr>
            <a:lstStyle/>
            <a:p>
              <a:pPr algn="ctr" defTabSz="457021"/>
              <a:r>
                <a:rPr lang="en-US" sz="1200" dirty="0" smtClean="0"/>
                <a:t>VM</a:t>
              </a:r>
              <a:endParaRPr lang="en-US" sz="1200" dirty="0"/>
            </a:p>
          </p:txBody>
        </p:sp>
        <p:sp>
          <p:nvSpPr>
            <p:cNvPr id="130" name="TextBox 1627"/>
            <p:cNvSpPr txBox="1">
              <a:spLocks noChangeArrowheads="1"/>
            </p:cNvSpPr>
            <p:nvPr/>
          </p:nvSpPr>
          <p:spPr bwMode="auto">
            <a:xfrm>
              <a:off x="7251929" y="3726245"/>
              <a:ext cx="2159514" cy="338532"/>
            </a:xfrm>
            <a:prstGeom prst="rect">
              <a:avLst/>
            </a:prstGeom>
            <a:noFill/>
            <a:ln w="9525">
              <a:noFill/>
              <a:miter lim="800000"/>
              <a:headEnd/>
              <a:tailEnd/>
            </a:ln>
          </p:spPr>
          <p:txBody>
            <a:bodyPr wrap="none" lIns="91416" tIns="45709" rIns="91416" bIns="45709">
              <a:spAutoFit/>
            </a:bodyPr>
            <a:lstStyle/>
            <a:p>
              <a:pPr algn="ctr" defTabSz="457021"/>
              <a:r>
                <a:rPr lang="en-US" sz="1600" dirty="0" smtClean="0"/>
                <a:t>50-60 VMs per server</a:t>
              </a:r>
              <a:endParaRPr lang="en-US" sz="1600" dirty="0"/>
            </a:p>
          </p:txBody>
        </p:sp>
        <p:pic>
          <p:nvPicPr>
            <p:cNvPr id="163" name="Picture 3" descr="\\Mv-fs\Projects\Citrix\09-1295 Industry Analyst Event\Art\Badges\PNG\Windows7_Badge.png"/>
            <p:cNvPicPr>
              <a:picLocks noChangeArrowheads="1"/>
            </p:cNvPicPr>
            <p:nvPr/>
          </p:nvPicPr>
          <p:blipFill>
            <a:blip r:embed="rId16" cstate="email"/>
            <a:srcRect/>
            <a:stretch>
              <a:fillRect/>
            </a:stretch>
          </p:blipFill>
          <p:spPr bwMode="auto">
            <a:xfrm>
              <a:off x="7351907" y="4134294"/>
              <a:ext cx="396850" cy="373039"/>
            </a:xfrm>
            <a:prstGeom prst="rect">
              <a:avLst/>
            </a:prstGeom>
            <a:noFill/>
          </p:spPr>
        </p:pic>
        <p:pic>
          <p:nvPicPr>
            <p:cNvPr id="164" name="Picture 3" descr="\\Mv-fs\Projects\Citrix\09-1295 Industry Analyst Event\Art\Badges\PNG\Windows7_Badge.png"/>
            <p:cNvPicPr>
              <a:picLocks noChangeArrowheads="1"/>
            </p:cNvPicPr>
            <p:nvPr/>
          </p:nvPicPr>
          <p:blipFill>
            <a:blip r:embed="rId16" cstate="email"/>
            <a:srcRect/>
            <a:stretch>
              <a:fillRect/>
            </a:stretch>
          </p:blipFill>
          <p:spPr bwMode="auto">
            <a:xfrm>
              <a:off x="7956065" y="4147942"/>
              <a:ext cx="396850" cy="373039"/>
            </a:xfrm>
            <a:prstGeom prst="rect">
              <a:avLst/>
            </a:prstGeom>
            <a:noFill/>
          </p:spPr>
        </p:pic>
        <p:pic>
          <p:nvPicPr>
            <p:cNvPr id="165" name="Picture 3" descr="\\Mv-fs\Projects\Citrix\09-1295 Industry Analyst Event\Art\Badges\PNG\Windows7_Badge.png"/>
            <p:cNvPicPr>
              <a:picLocks noChangeArrowheads="1"/>
            </p:cNvPicPr>
            <p:nvPr/>
          </p:nvPicPr>
          <p:blipFill>
            <a:blip r:embed="rId16" cstate="email"/>
            <a:srcRect/>
            <a:stretch>
              <a:fillRect/>
            </a:stretch>
          </p:blipFill>
          <p:spPr bwMode="auto">
            <a:xfrm>
              <a:off x="8554301" y="4134294"/>
              <a:ext cx="396850" cy="373039"/>
            </a:xfrm>
            <a:prstGeom prst="rect">
              <a:avLst/>
            </a:prstGeom>
            <a:noFill/>
          </p:spPr>
        </p:pic>
        <p:pic>
          <p:nvPicPr>
            <p:cNvPr id="166" name="Picture 3" descr="\\Mv-fs\Projects\Citrix\09-1295 Industry Analyst Event\Art\Badges\PNG\Windows7_Badge.png"/>
            <p:cNvPicPr>
              <a:picLocks noChangeArrowheads="1"/>
            </p:cNvPicPr>
            <p:nvPr/>
          </p:nvPicPr>
          <p:blipFill>
            <a:blip r:embed="rId16" cstate="email"/>
            <a:srcRect/>
            <a:stretch>
              <a:fillRect/>
            </a:stretch>
          </p:blipFill>
          <p:spPr bwMode="auto">
            <a:xfrm>
              <a:off x="9140692" y="4147942"/>
              <a:ext cx="396850" cy="373039"/>
            </a:xfrm>
            <a:prstGeom prst="rect">
              <a:avLst/>
            </a:prstGeom>
            <a:noFill/>
          </p:spPr>
        </p:pic>
      </p:grpSp>
      <p:pic>
        <p:nvPicPr>
          <p:cNvPr id="96" name="Picture 95" descr="\\Mv-fs\Projects\Citrix\09-1786 Graphics for Print\Art\Fot PPT\2\Desktop.png"/>
          <p:cNvPicPr>
            <a:picLocks noChangeAspect="1" noChangeArrowheads="1"/>
          </p:cNvPicPr>
          <p:nvPr/>
        </p:nvPicPr>
        <p:blipFill>
          <a:blip r:embed="rId17" cstate="email"/>
          <a:srcRect/>
          <a:stretch>
            <a:fillRect/>
          </a:stretch>
        </p:blipFill>
        <p:spPr bwMode="auto">
          <a:xfrm>
            <a:off x="198144" y="2710881"/>
            <a:ext cx="2203241" cy="1259633"/>
          </a:xfrm>
          <a:prstGeom prst="rect">
            <a:avLst/>
          </a:prstGeom>
          <a:noFill/>
        </p:spPr>
      </p:pic>
      <p:pic>
        <p:nvPicPr>
          <p:cNvPr id="97" name="Picture 9" descr="\\Mv-fs\Projects\Citrix\09-1786 Graphics for Print\Art\Fot PPT\2\iPhone.png"/>
          <p:cNvPicPr>
            <a:picLocks noChangeAspect="1" noChangeArrowheads="1"/>
          </p:cNvPicPr>
          <p:nvPr/>
        </p:nvPicPr>
        <p:blipFill>
          <a:blip r:embed="rId18" cstate="email"/>
          <a:srcRect/>
          <a:stretch>
            <a:fillRect/>
          </a:stretch>
        </p:blipFill>
        <p:spPr bwMode="auto">
          <a:xfrm>
            <a:off x="2233979" y="4848573"/>
            <a:ext cx="531646" cy="910731"/>
          </a:xfrm>
          <a:prstGeom prst="rect">
            <a:avLst/>
          </a:prstGeom>
          <a:noFill/>
        </p:spPr>
      </p:pic>
      <p:pic>
        <p:nvPicPr>
          <p:cNvPr id="98" name="Picture 10" descr="\\Mv-fs\Projects\Citrix\09-1786 Graphics for Print\Art\Fot PPT\2\MBP.png"/>
          <p:cNvPicPr>
            <a:picLocks noChangeAspect="1" noChangeArrowheads="1"/>
          </p:cNvPicPr>
          <p:nvPr/>
        </p:nvPicPr>
        <p:blipFill>
          <a:blip r:embed="rId19" cstate="email"/>
          <a:srcRect/>
          <a:stretch>
            <a:fillRect/>
          </a:stretch>
        </p:blipFill>
        <p:spPr bwMode="auto">
          <a:xfrm>
            <a:off x="157173" y="4184543"/>
            <a:ext cx="1862172" cy="1063243"/>
          </a:xfrm>
          <a:prstGeom prst="rect">
            <a:avLst/>
          </a:prstGeom>
          <a:noFill/>
        </p:spPr>
      </p:pic>
      <p:pic>
        <p:nvPicPr>
          <p:cNvPr id="99" name="Picture 12" descr="\\Mv-fs\Projects\Citrix\09-1786 Graphics for Print\Art\Fot PPT\2\Thin_Client.png"/>
          <p:cNvPicPr>
            <a:picLocks noChangeAspect="1" noChangeArrowheads="1"/>
          </p:cNvPicPr>
          <p:nvPr/>
        </p:nvPicPr>
        <p:blipFill>
          <a:blip r:embed="rId20" cstate="email"/>
          <a:srcRect/>
          <a:stretch>
            <a:fillRect/>
          </a:stretch>
        </p:blipFill>
        <p:spPr bwMode="auto">
          <a:xfrm>
            <a:off x="818653" y="1488277"/>
            <a:ext cx="2237649" cy="1060329"/>
          </a:xfrm>
          <a:prstGeom prst="rect">
            <a:avLst/>
          </a:prstGeom>
          <a:noFill/>
        </p:spPr>
      </p:pic>
      <p:pic>
        <p:nvPicPr>
          <p:cNvPr id="55" name="Picture 0" descr="Citrix_FlexCast_Pitchfork_v21.png"/>
          <p:cNvPicPr>
            <a:picLocks noChangeAspect="1" noChangeArrowheads="1"/>
          </p:cNvPicPr>
          <p:nvPr/>
        </p:nvPicPr>
        <p:blipFill>
          <a:blip r:embed="rId21" cstate="email"/>
          <a:srcRect/>
          <a:stretch>
            <a:fillRect/>
          </a:stretch>
        </p:blipFill>
        <p:spPr bwMode="auto">
          <a:xfrm>
            <a:off x="5029205" y="3527109"/>
            <a:ext cx="2177029" cy="788860"/>
          </a:xfrm>
          <a:prstGeom prst="rect">
            <a:avLst/>
          </a:prstGeom>
          <a:noFill/>
          <a:ln w="9525">
            <a:noFill/>
            <a:miter lim="800000"/>
            <a:headEnd/>
            <a:tailEnd/>
          </a:ln>
        </p:spPr>
      </p:pic>
      <p:grpSp>
        <p:nvGrpSpPr>
          <p:cNvPr id="7" name="Group 59"/>
          <p:cNvGrpSpPr/>
          <p:nvPr/>
        </p:nvGrpSpPr>
        <p:grpSpPr>
          <a:xfrm rot="5400000">
            <a:off x="8798182" y="3446172"/>
            <a:ext cx="4749428" cy="1105280"/>
            <a:chOff x="2825524" y="5181242"/>
            <a:chExt cx="7307488" cy="1067158"/>
          </a:xfrm>
        </p:grpSpPr>
        <p:sp>
          <p:nvSpPr>
            <p:cNvPr id="64" name="Rounded Rectangle 63"/>
            <p:cNvSpPr/>
            <p:nvPr/>
          </p:nvSpPr>
          <p:spPr bwMode="auto">
            <a:xfrm>
              <a:off x="2825524" y="5181242"/>
              <a:ext cx="7307488" cy="1067158"/>
            </a:xfrm>
            <a:prstGeom prst="roundRect">
              <a:avLst>
                <a:gd name="adj" fmla="val 10041"/>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lvl="1" indent="-457101" algn="ctr" defTabSz="1218535" rtl="0">
                <a:lnSpc>
                  <a:spcPct val="90000"/>
                </a:lnSpc>
                <a:buClr>
                  <a:srgbClr xmlns:mc="http://schemas.openxmlformats.org/markup-compatibility/2006" xmlns:a14="http://schemas.microsoft.com/office/drawing/2010/main" val="616C85" mc:Ignorable=""/>
                </a:buClr>
                <a:buSzPct val="80000"/>
                <a:tabLst>
                  <a:tab pos="565997" algn="l"/>
                </a:tabLst>
                <a:defRPr/>
              </a:pPr>
              <a:endParaRPr lang="en-US" sz="27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a:ea typeface="+mn-ea"/>
                <a:cs typeface="+mn-cs"/>
              </a:endParaRPr>
            </a:p>
          </p:txBody>
        </p:sp>
        <p:pic>
          <p:nvPicPr>
            <p:cNvPr id="65" name="Picture 6" descr="C:\Documents and Settings\Eva\My Documents\336\SysCnt-OprtnsMgr_h_rgb_r.png"/>
            <p:cNvPicPr>
              <a:picLocks noChangeAspect="1" noChangeArrowheads="1"/>
            </p:cNvPicPr>
            <p:nvPr/>
          </p:nvPicPr>
          <p:blipFill>
            <a:blip r:embed="rId22" cstate="screen"/>
            <a:stretch>
              <a:fillRect/>
            </a:stretch>
          </p:blipFill>
          <p:spPr bwMode="auto">
            <a:xfrm>
              <a:off x="5430711" y="5482482"/>
              <a:ext cx="1616924" cy="385056"/>
            </a:xfrm>
            <a:prstGeom prst="rect">
              <a:avLst/>
            </a:prstGeom>
            <a:noFill/>
            <a:ln>
              <a:noFill/>
            </a:ln>
          </p:spPr>
        </p:pic>
        <p:pic>
          <p:nvPicPr>
            <p:cNvPr id="66" name="Picture 5" descr="C:\Users\Public\Pictures\DVD_ART35\Logos\System Center Virtual Machine Manager 2008\system center virtual machine manager 2008 grid rev h.png"/>
            <p:cNvPicPr>
              <a:picLocks noChangeAspect="1" noChangeArrowheads="1"/>
            </p:cNvPicPr>
            <p:nvPr/>
          </p:nvPicPr>
          <p:blipFill>
            <a:blip r:embed="rId23" cstate="screen"/>
            <a:srcRect/>
            <a:stretch>
              <a:fillRect/>
            </a:stretch>
          </p:blipFill>
          <p:spPr bwMode="auto">
            <a:xfrm>
              <a:off x="7347866" y="5428839"/>
              <a:ext cx="2778399" cy="492342"/>
            </a:xfrm>
            <a:prstGeom prst="rect">
              <a:avLst/>
            </a:prstGeom>
            <a:noFill/>
          </p:spPr>
        </p:pic>
        <p:pic>
          <p:nvPicPr>
            <p:cNvPr id="67" name="Picture 2" descr="\\server3\internalbin\Resource_DVD_Update_1\DVD_ART35_Update1_revMar09\Logos\System Center Configuration Manager\System Center Configuration Manager logo rev.png"/>
            <p:cNvPicPr>
              <a:picLocks noChangeAspect="1" noChangeArrowheads="1"/>
            </p:cNvPicPr>
            <p:nvPr/>
          </p:nvPicPr>
          <p:blipFill>
            <a:blip r:embed="rId24" cstate="screen"/>
            <a:srcRect/>
            <a:stretch>
              <a:fillRect/>
            </a:stretch>
          </p:blipFill>
          <p:spPr bwMode="auto">
            <a:xfrm>
              <a:off x="3021192" y="5468296"/>
              <a:ext cx="1856570" cy="413437"/>
            </a:xfrm>
            <a:prstGeom prst="rect">
              <a:avLst/>
            </a:prstGeom>
            <a:noFill/>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1" descr="\\Mv-fs\Projects\Citrix\09-1786 Graphics for Print\Art\Fot PPT\2\Rays.png"/>
          <p:cNvPicPr>
            <a:picLocks noChangeAspect="1" noChangeArrowheads="1"/>
          </p:cNvPicPr>
          <p:nvPr/>
        </p:nvPicPr>
        <p:blipFill>
          <a:blip r:embed="rId3" cstate="email"/>
          <a:srcRect/>
          <a:stretch>
            <a:fillRect/>
          </a:stretch>
        </p:blipFill>
        <p:spPr bwMode="auto">
          <a:xfrm flipH="1">
            <a:off x="7402322" y="3547749"/>
            <a:ext cx="2092016" cy="433136"/>
          </a:xfrm>
          <a:prstGeom prst="rect">
            <a:avLst/>
          </a:prstGeom>
          <a:noFill/>
        </p:spPr>
      </p:pic>
      <p:grpSp>
        <p:nvGrpSpPr>
          <p:cNvPr id="3" name="Group 56"/>
          <p:cNvGrpSpPr/>
          <p:nvPr/>
        </p:nvGrpSpPr>
        <p:grpSpPr>
          <a:xfrm>
            <a:off x="8677134" y="3088634"/>
            <a:ext cx="2165439" cy="1395960"/>
            <a:chOff x="10016714" y="3018949"/>
            <a:chExt cx="1842867" cy="1604029"/>
          </a:xfrm>
        </p:grpSpPr>
        <p:sp>
          <p:nvSpPr>
            <p:cNvPr id="58" name="Rounded Rectangle 163"/>
            <p:cNvSpPr>
              <a:spLocks noChangeArrowheads="1"/>
            </p:cNvSpPr>
            <p:nvPr/>
          </p:nvSpPr>
          <p:spPr bwMode="auto">
            <a:xfrm>
              <a:off x="10016714" y="3576249"/>
              <a:ext cx="1842867" cy="497039"/>
            </a:xfrm>
            <a:prstGeom prst="roundRect">
              <a:avLst>
                <a:gd name="adj" fmla="val 8024"/>
              </a:avLst>
            </a:prstGeom>
            <a:gradFill>
              <a:gsLst>
                <a:gs pos="0">
                  <a:schemeClr val="bg1">
                    <a:lumMod val="65000"/>
                  </a:schemeClr>
                </a:gs>
                <a:gs pos="50000">
                  <a:srgbClr xmlns:mc="http://schemas.openxmlformats.org/markup-compatibility/2006" xmlns:a14="http://schemas.microsoft.com/office/drawing/2010/main" val="525252" mc:Ignorable=""/>
                </a:gs>
                <a:gs pos="51000">
                  <a:srgbClr xmlns:mc="http://schemas.openxmlformats.org/markup-compatibility/2006" xmlns:a14="http://schemas.microsoft.com/office/drawing/2010/main" val="494949" mc:Ignorable=""/>
                </a:gs>
                <a:gs pos="100000">
                  <a:srgbClr xmlns:mc="http://schemas.openxmlformats.org/markup-compatibility/2006" xmlns:a14="http://schemas.microsoft.com/office/drawing/2010/main" val="5A5A5A" mc:Ignorable=""/>
                </a:gs>
              </a:gsLst>
              <a:lin ang="5400000" scaled="0"/>
            </a:gradFill>
            <a:ln w="254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APPS</a:t>
              </a:r>
            </a:p>
          </p:txBody>
        </p:sp>
        <p:sp>
          <p:nvSpPr>
            <p:cNvPr id="59" name="Rounded Rectangle 163"/>
            <p:cNvSpPr>
              <a:spLocks noChangeArrowheads="1"/>
            </p:cNvSpPr>
            <p:nvPr/>
          </p:nvSpPr>
          <p:spPr bwMode="auto">
            <a:xfrm>
              <a:off x="10016714" y="3018949"/>
              <a:ext cx="1842867" cy="497039"/>
            </a:xfrm>
            <a:prstGeom prst="roundRect">
              <a:avLst>
                <a:gd name="adj" fmla="val 8024"/>
              </a:avLst>
            </a:prstGeom>
            <a:gradFill>
              <a:gsLst>
                <a:gs pos="0">
                  <a:schemeClr val="bg1">
                    <a:lumMod val="65000"/>
                  </a:schemeClr>
                </a:gs>
                <a:gs pos="50000">
                  <a:srgbClr xmlns:mc="http://schemas.openxmlformats.org/markup-compatibility/2006" xmlns:a14="http://schemas.microsoft.com/office/drawing/2010/main" val="525252" mc:Ignorable=""/>
                </a:gs>
                <a:gs pos="51000">
                  <a:srgbClr xmlns:mc="http://schemas.openxmlformats.org/markup-compatibility/2006" xmlns:a14="http://schemas.microsoft.com/office/drawing/2010/main" val="494949" mc:Ignorable=""/>
                </a:gs>
                <a:gs pos="100000">
                  <a:srgbClr xmlns:mc="http://schemas.openxmlformats.org/markup-compatibility/2006" xmlns:a14="http://schemas.microsoft.com/office/drawing/2010/main" val="5A5A5A" mc:Ignorable=""/>
                </a:gs>
              </a:gsLst>
              <a:lin ang="5400000" scaled="0"/>
            </a:gradFill>
            <a:ln w="254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USER PROFILE</a:t>
              </a:r>
            </a:p>
          </p:txBody>
        </p:sp>
        <p:sp>
          <p:nvSpPr>
            <p:cNvPr id="60" name="Rounded Rectangle 163"/>
            <p:cNvSpPr>
              <a:spLocks noChangeArrowheads="1"/>
            </p:cNvSpPr>
            <p:nvPr/>
          </p:nvSpPr>
          <p:spPr bwMode="auto">
            <a:xfrm>
              <a:off x="10016714" y="4125939"/>
              <a:ext cx="1842867" cy="497039"/>
            </a:xfrm>
            <a:prstGeom prst="roundRect">
              <a:avLst>
                <a:gd name="adj" fmla="val 8024"/>
              </a:avLst>
            </a:prstGeom>
            <a:gradFill>
              <a:gsLst>
                <a:gs pos="0">
                  <a:schemeClr val="bg1">
                    <a:lumMod val="65000"/>
                  </a:schemeClr>
                </a:gs>
                <a:gs pos="50000">
                  <a:srgbClr xmlns:mc="http://schemas.openxmlformats.org/markup-compatibility/2006" xmlns:a14="http://schemas.microsoft.com/office/drawing/2010/main" val="525252" mc:Ignorable=""/>
                </a:gs>
                <a:gs pos="51000">
                  <a:srgbClr xmlns:mc="http://schemas.openxmlformats.org/markup-compatibility/2006" xmlns:a14="http://schemas.microsoft.com/office/drawing/2010/main" val="494949" mc:Ignorable=""/>
                </a:gs>
                <a:gs pos="100000">
                  <a:srgbClr xmlns:mc="http://schemas.openxmlformats.org/markup-compatibility/2006" xmlns:a14="http://schemas.microsoft.com/office/drawing/2010/main" val="5A5A5A" mc:Ignorable=""/>
                </a:gs>
              </a:gsLst>
              <a:lin ang="5400000" scaled="0"/>
            </a:gradFill>
            <a:ln w="254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966788">
                <a:defRPr/>
              </a:pPr>
              <a: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rial" charset="0"/>
                  <a:sym typeface="Gill Sans"/>
                </a:rPr>
                <a:t>OS</a:t>
              </a:r>
            </a:p>
          </p:txBody>
        </p:sp>
      </p:grpSp>
      <p:sp>
        <p:nvSpPr>
          <p:cNvPr id="2" name="Title 1"/>
          <p:cNvSpPr>
            <a:spLocks noGrp="1"/>
          </p:cNvSpPr>
          <p:nvPr>
            <p:ph type="title"/>
          </p:nvPr>
        </p:nvSpPr>
        <p:spPr>
          <a:xfrm>
            <a:off x="383019" y="676895"/>
            <a:ext cx="11805807" cy="506413"/>
          </a:xfrm>
        </p:spPr>
        <p:txBody>
          <a:bodyPr/>
          <a:lstStyle/>
          <a:p>
            <a:r>
              <a:rPr lang="en-US" dirty="0" smtClean="0"/>
              <a:t/>
            </a:r>
            <a:br>
              <a:rPr lang="en-US" dirty="0" smtClean="0"/>
            </a:br>
            <a:r>
              <a:rPr lang="en-US" dirty="0" smtClean="0">
                <a:solidFill>
                  <a:schemeClr val="tx1"/>
                </a:solidFill>
              </a:rPr>
              <a:t>Citrix XenDesktop 4 – FlexCast™ delivery </a:t>
            </a:r>
            <a:r>
              <a:rPr lang="en-US" dirty="0" smtClean="0"/>
              <a:t/>
            </a:r>
            <a:br>
              <a:rPr lang="en-US" dirty="0" smtClean="0"/>
            </a:br>
            <a:r>
              <a:rPr lang="en-US" sz="3200" b="0" dirty="0" smtClean="0">
                <a:solidFill>
                  <a:schemeClr val="tx1"/>
                </a:solidFill>
              </a:rPr>
              <a:t>Local desktop &amp; application delivery models</a:t>
            </a:r>
            <a:endParaRPr lang="en-US" b="0" dirty="0">
              <a:solidFill>
                <a:schemeClr val="tx1"/>
              </a:solidFill>
            </a:endParaRPr>
          </a:p>
        </p:txBody>
      </p:sp>
      <p:grpSp>
        <p:nvGrpSpPr>
          <p:cNvPr id="4" name="Group 62"/>
          <p:cNvGrpSpPr/>
          <p:nvPr/>
        </p:nvGrpSpPr>
        <p:grpSpPr>
          <a:xfrm>
            <a:off x="158672" y="1485899"/>
            <a:ext cx="2320380" cy="1627190"/>
            <a:chOff x="382049" y="1431247"/>
            <a:chExt cx="3547343" cy="2487611"/>
          </a:xfrm>
        </p:grpSpPr>
        <p:grpSp>
          <p:nvGrpSpPr>
            <p:cNvPr id="5" name="Group 197"/>
            <p:cNvGrpSpPr/>
            <p:nvPr/>
          </p:nvGrpSpPr>
          <p:grpSpPr>
            <a:xfrm>
              <a:off x="382049" y="1431247"/>
              <a:ext cx="3547343" cy="2487611"/>
              <a:chOff x="124726" y="1431246"/>
              <a:chExt cx="3547342" cy="2487611"/>
            </a:xfrm>
          </p:grpSpPr>
          <p:grpSp>
            <p:nvGrpSpPr>
              <p:cNvPr id="6" name="Group 89"/>
              <p:cNvGrpSpPr/>
              <p:nvPr/>
            </p:nvGrpSpPr>
            <p:grpSpPr>
              <a:xfrm>
                <a:off x="124726" y="1431246"/>
                <a:ext cx="3547342" cy="2487611"/>
                <a:chOff x="124726" y="1431246"/>
                <a:chExt cx="3547342" cy="2487611"/>
              </a:xfrm>
            </p:grpSpPr>
            <p:pic>
              <p:nvPicPr>
                <p:cNvPr id="85" name="Picture 7"/>
                <p:cNvPicPr>
                  <a:picLocks noChangeAspect="1" noChangeArrowheads="1"/>
                </p:cNvPicPr>
                <p:nvPr/>
              </p:nvPicPr>
              <p:blipFill>
                <a:blip r:embed="rId4" cstate="email"/>
                <a:srcRect/>
                <a:stretch>
                  <a:fillRect/>
                </a:stretch>
              </p:blipFill>
              <p:spPr bwMode="auto">
                <a:xfrm>
                  <a:off x="2704011" y="1597518"/>
                  <a:ext cx="968057" cy="19764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 name="Picture 5" descr="C:\Users\Contractor\Desktop\servicesA.png"/>
                <p:cNvPicPr>
                  <a:picLocks noChangeAspect="1" noChangeArrowheads="1"/>
                </p:cNvPicPr>
                <p:nvPr/>
              </p:nvPicPr>
              <p:blipFill>
                <a:blip r:embed="rId5" cstate="email"/>
                <a:srcRect/>
                <a:stretch>
                  <a:fillRect/>
                </a:stretch>
              </p:blipFill>
              <p:spPr bwMode="auto">
                <a:xfrm>
                  <a:off x="124726" y="1431246"/>
                  <a:ext cx="2726421" cy="2487611"/>
                </a:xfrm>
                <a:prstGeom prst="rect">
                  <a:avLst/>
                </a:prstGeom>
                <a:noFill/>
                <a:effectLst>
                  <a:outerShdw blurRad="50800" dist="38100" dir="5400000" algn="t" rotWithShape="0">
                    <a:prstClr val="black">
                      <a:alpha val="40000"/>
                    </a:prstClr>
                  </a:outerShdw>
                </a:effectLst>
              </p:spPr>
            </p:pic>
          </p:grpSp>
          <p:sp>
            <p:nvSpPr>
              <p:cNvPr id="196" name="Rectangle 195"/>
              <p:cNvSpPr/>
              <p:nvPr/>
            </p:nvSpPr>
            <p:spPr>
              <a:xfrm>
                <a:off x="204948" y="1529254"/>
                <a:ext cx="2569781" cy="159105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197" name="Picture 4" descr="http://www.sevenforums.com/attachments/general-discussion/18346d1247628654-default-windows-desktop-background-wth-win7-wallpaper-large.jpg"/>
            <p:cNvPicPr>
              <a:picLocks noChangeAspect="1" noChangeArrowheads="1"/>
            </p:cNvPicPr>
            <p:nvPr/>
          </p:nvPicPr>
          <p:blipFill>
            <a:blip r:embed="rId6" cstate="email"/>
            <a:srcRect/>
            <a:stretch>
              <a:fillRect/>
            </a:stretch>
          </p:blipFill>
          <p:spPr bwMode="auto">
            <a:xfrm>
              <a:off x="446947" y="1529253"/>
              <a:ext cx="2569341" cy="1586955"/>
            </a:xfrm>
            <a:prstGeom prst="rect">
              <a:avLst/>
            </a:prstGeom>
            <a:noFill/>
          </p:spPr>
        </p:pic>
      </p:grpSp>
      <p:grpSp>
        <p:nvGrpSpPr>
          <p:cNvPr id="7" name="Group 63"/>
          <p:cNvGrpSpPr/>
          <p:nvPr/>
        </p:nvGrpSpPr>
        <p:grpSpPr>
          <a:xfrm>
            <a:off x="257155" y="3991360"/>
            <a:ext cx="2047284" cy="1859039"/>
            <a:chOff x="567571" y="4098139"/>
            <a:chExt cx="2806256" cy="2548227"/>
          </a:xfrm>
        </p:grpSpPr>
        <p:pic>
          <p:nvPicPr>
            <p:cNvPr id="209" name="Picture 8" descr="C:\Users\Contractor\Desktop\servicesD.png"/>
            <p:cNvPicPr>
              <a:picLocks noChangeAspect="1" noChangeArrowheads="1"/>
            </p:cNvPicPr>
            <p:nvPr/>
          </p:nvPicPr>
          <p:blipFill>
            <a:blip r:embed="rId7" cstate="email"/>
            <a:srcRect/>
            <a:stretch>
              <a:fillRect/>
            </a:stretch>
          </p:blipFill>
          <p:spPr bwMode="auto">
            <a:xfrm>
              <a:off x="567571" y="4098139"/>
              <a:ext cx="2806256" cy="2548227"/>
            </a:xfrm>
            <a:prstGeom prst="rect">
              <a:avLst/>
            </a:prstGeom>
            <a:noFill/>
            <a:effectLst>
              <a:outerShdw blurRad="301625" dist="38100" dir="2700000" algn="tl" rotWithShape="0">
                <a:srgbClr xmlns:mc="http://schemas.openxmlformats.org/markup-compatibility/2006" xmlns:a14="http://schemas.microsoft.com/office/drawing/2010/main" val="000000" mc:Ignorable="">
                  <a:alpha val="80000"/>
                </a:srgbClr>
              </a:outerShdw>
            </a:effectLst>
          </p:spPr>
        </p:pic>
        <p:pic>
          <p:nvPicPr>
            <p:cNvPr id="199" name="Picture 4" descr="http://www.sevenforums.com/attachments/general-discussion/18346d1247628654-default-windows-desktop-background-wth-win7-wallpaper-large.jpg"/>
            <p:cNvPicPr>
              <a:picLocks noChangeAspect="1" noChangeArrowheads="1"/>
            </p:cNvPicPr>
            <p:nvPr/>
          </p:nvPicPr>
          <p:blipFill>
            <a:blip r:embed="rId8" cstate="email"/>
            <a:srcRect/>
            <a:stretch>
              <a:fillRect/>
            </a:stretch>
          </p:blipFill>
          <p:spPr bwMode="auto">
            <a:xfrm>
              <a:off x="783472" y="4282969"/>
              <a:ext cx="2387909" cy="1463040"/>
            </a:xfrm>
            <a:prstGeom prst="rect">
              <a:avLst/>
            </a:prstGeom>
            <a:noFill/>
          </p:spPr>
        </p:pic>
      </p:grpSp>
      <p:pic>
        <p:nvPicPr>
          <p:cNvPr id="4102" name="Picture 6" descr="File:MS Word 2007.png">
            <a:hlinkClick r:id="rId9"/>
          </p:cNvPr>
          <p:cNvPicPr>
            <a:picLocks noChangeAspect="1" noChangeArrowheads="1"/>
          </p:cNvPicPr>
          <p:nvPr/>
        </p:nvPicPr>
        <p:blipFill>
          <a:blip r:embed="rId10" cstate="email"/>
          <a:srcRect/>
          <a:stretch>
            <a:fillRect/>
          </a:stretch>
        </p:blipFill>
        <p:spPr bwMode="auto">
          <a:xfrm>
            <a:off x="730689" y="4229562"/>
            <a:ext cx="1289775" cy="860926"/>
          </a:xfrm>
          <a:prstGeom prst="rect">
            <a:avLst/>
          </a:prstGeom>
          <a:noFill/>
        </p:spPr>
      </p:pic>
      <p:sp>
        <p:nvSpPr>
          <p:cNvPr id="96" name="Rectangle 95"/>
          <p:cNvSpPr/>
          <p:nvPr/>
        </p:nvSpPr>
        <p:spPr>
          <a:xfrm>
            <a:off x="-50901" y="2971811"/>
            <a:ext cx="2734950" cy="757128"/>
          </a:xfrm>
          <a:prstGeom prst="rect">
            <a:avLst/>
          </a:prstGeom>
        </p:spPr>
        <p:txBody>
          <a:bodyPr wrap="square" lIns="91436" tIns="45719" rIns="91436" bIns="45719">
            <a:spAutoFit/>
          </a:bodyPr>
          <a:lstStyle/>
          <a:p>
            <a:pPr algn="ctr" defTabSz="914361">
              <a:lnSpc>
                <a:spcPct val="90000"/>
              </a:lnSpc>
              <a:spcBef>
                <a:spcPct val="35000"/>
              </a:spcBef>
              <a:spcAft>
                <a:spcPct val="15000"/>
              </a:spcAft>
              <a:buClr>
                <a:srgbClr xmlns:mc="http://schemas.openxmlformats.org/markup-compatibility/2006" xmlns:a14="http://schemas.microsoft.com/office/drawing/2010/main" val="75ACE2" mc:Ignorable=""/>
              </a:buClr>
              <a:defRPr/>
            </a:pPr>
            <a:r>
              <a:rPr lang="en-US" sz="1600" kern="0" dirty="0" smtClean="0">
                <a:solidFill>
                  <a:schemeClr val="tx1">
                    <a:lumMod val="75000"/>
                  </a:schemeClr>
                </a:solidFill>
                <a:latin typeface="Arial Black" pitchFamily="34" charset="0"/>
              </a:rPr>
              <a:t>Local Streamed Desktops</a:t>
            </a:r>
            <a:br>
              <a:rPr lang="en-US" sz="1600" kern="0" dirty="0" smtClean="0">
                <a:solidFill>
                  <a:schemeClr val="tx1">
                    <a:lumMod val="75000"/>
                  </a:schemeClr>
                </a:solidFill>
                <a:latin typeface="Arial Black" pitchFamily="34" charset="0"/>
              </a:rPr>
            </a:br>
            <a:r>
              <a:rPr lang="en-US" sz="1600" kern="0" dirty="0" smtClean="0">
                <a:solidFill>
                  <a:schemeClr val="tx1">
                    <a:lumMod val="75000"/>
                  </a:schemeClr>
                </a:solidFill>
                <a:latin typeface="+mj-lt"/>
              </a:rPr>
              <a:t>(online)</a:t>
            </a:r>
            <a:endParaRPr lang="en-US" sz="1600" kern="0" dirty="0">
              <a:solidFill>
                <a:schemeClr val="tx1">
                  <a:lumMod val="75000"/>
                </a:schemeClr>
              </a:solidFill>
              <a:latin typeface="+mj-lt"/>
            </a:endParaRPr>
          </a:p>
        </p:txBody>
      </p:sp>
      <p:sp>
        <p:nvSpPr>
          <p:cNvPr id="61" name="Rectangle 60"/>
          <p:cNvSpPr/>
          <p:nvPr/>
        </p:nvSpPr>
        <p:spPr>
          <a:xfrm>
            <a:off x="25304" y="5814996"/>
            <a:ext cx="2890156" cy="757128"/>
          </a:xfrm>
          <a:prstGeom prst="rect">
            <a:avLst/>
          </a:prstGeom>
        </p:spPr>
        <p:txBody>
          <a:bodyPr wrap="square" lIns="91436" tIns="45719" rIns="91436" bIns="45719">
            <a:spAutoFit/>
          </a:bodyPr>
          <a:lstStyle/>
          <a:p>
            <a:pPr algn="ctr" defTabSz="914361">
              <a:lnSpc>
                <a:spcPct val="90000"/>
              </a:lnSpc>
              <a:spcBef>
                <a:spcPct val="35000"/>
              </a:spcBef>
              <a:spcAft>
                <a:spcPct val="15000"/>
              </a:spcAft>
              <a:buClr>
                <a:srgbClr xmlns:mc="http://schemas.openxmlformats.org/markup-compatibility/2006" xmlns:a14="http://schemas.microsoft.com/office/drawing/2010/main" val="75ACE2" mc:Ignorable=""/>
              </a:buClr>
              <a:defRPr/>
            </a:pPr>
            <a:r>
              <a:rPr lang="en-US" sz="1600" kern="0" dirty="0" smtClean="0">
                <a:solidFill>
                  <a:schemeClr val="tx1">
                    <a:lumMod val="75000"/>
                  </a:schemeClr>
                </a:solidFill>
                <a:effectLst>
                  <a:outerShdw blurRad="50800" dist="38100" dir="16200000" rotWithShape="0">
                    <a:prstClr val="black">
                      <a:alpha val="40000"/>
                    </a:prstClr>
                  </a:outerShdw>
                </a:effectLst>
                <a:latin typeface="Arial Black" pitchFamily="34" charset="0"/>
              </a:rPr>
              <a:t>Virtual Apps to Installed Desktops</a:t>
            </a:r>
            <a:br>
              <a:rPr lang="en-US" sz="1600" kern="0" dirty="0" smtClean="0">
                <a:solidFill>
                  <a:schemeClr val="tx1">
                    <a:lumMod val="75000"/>
                  </a:schemeClr>
                </a:solidFill>
                <a:effectLst>
                  <a:outerShdw blurRad="50800" dist="38100" dir="16200000" rotWithShape="0">
                    <a:prstClr val="black">
                      <a:alpha val="40000"/>
                    </a:prstClr>
                  </a:outerShdw>
                </a:effectLst>
                <a:latin typeface="Arial Black" pitchFamily="34" charset="0"/>
              </a:rPr>
            </a:br>
            <a:r>
              <a:rPr lang="en-US" sz="1600" b="1" kern="0" dirty="0" smtClean="0">
                <a:solidFill>
                  <a:schemeClr val="tx1">
                    <a:lumMod val="75000"/>
                  </a:schemeClr>
                </a:solidFill>
                <a:effectLst>
                  <a:outerShdw blurRad="50800" dist="38100" dir="16200000" rotWithShape="0">
                    <a:prstClr val="black">
                      <a:alpha val="40000"/>
                    </a:prstClr>
                  </a:outerShdw>
                </a:effectLst>
                <a:latin typeface="+mj-lt"/>
              </a:rPr>
              <a:t>(online and offline)</a:t>
            </a:r>
            <a:endParaRPr lang="en-US" sz="1600" b="1" kern="0" dirty="0">
              <a:solidFill>
                <a:schemeClr val="tx1">
                  <a:lumMod val="75000"/>
                </a:schemeClr>
              </a:solidFill>
              <a:effectLst>
                <a:outerShdw blurRad="50800" dist="38100" dir="16200000" rotWithShape="0">
                  <a:prstClr val="black">
                    <a:alpha val="40000"/>
                  </a:prstClr>
                </a:outerShdw>
              </a:effectLst>
              <a:latin typeface="+mj-lt"/>
            </a:endParaRPr>
          </a:p>
        </p:txBody>
      </p:sp>
      <p:pic>
        <p:nvPicPr>
          <p:cNvPr id="24" name="Picture 0" descr="Citrix_FlexCast_Pitchfork_v21.png"/>
          <p:cNvPicPr>
            <a:picLocks noChangeAspect="1" noChangeArrowheads="1"/>
          </p:cNvPicPr>
          <p:nvPr/>
        </p:nvPicPr>
        <p:blipFill>
          <a:blip r:embed="rId11" cstate="email"/>
          <a:srcRect/>
          <a:stretch>
            <a:fillRect/>
          </a:stretch>
        </p:blipFill>
        <p:spPr bwMode="auto">
          <a:xfrm>
            <a:off x="5261763" y="3200405"/>
            <a:ext cx="3209708" cy="1163057"/>
          </a:xfrm>
          <a:prstGeom prst="rect">
            <a:avLst/>
          </a:prstGeom>
          <a:noFill/>
          <a:ln w="9525">
            <a:noFill/>
            <a:miter lim="800000"/>
            <a:headEnd/>
            <a:tailEnd/>
          </a:ln>
        </p:spPr>
      </p:pic>
      <p:cxnSp>
        <p:nvCxnSpPr>
          <p:cNvPr id="25" name="Straight Arrow Connector 24"/>
          <p:cNvCxnSpPr/>
          <p:nvPr/>
        </p:nvCxnSpPr>
        <p:spPr bwMode="auto">
          <a:xfrm rot="10800000" flipV="1">
            <a:off x="2874369" y="3794082"/>
            <a:ext cx="2055730" cy="859811"/>
          </a:xfrm>
          <a:prstGeom prst="straightConnector1">
            <a:avLst/>
          </a:prstGeom>
          <a:ln>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p:nvPr/>
        </p:nvCxnSpPr>
        <p:spPr bwMode="auto">
          <a:xfrm>
            <a:off x="4056863" y="4135272"/>
            <a:ext cx="1218883" cy="914400"/>
          </a:xfrm>
          <a:prstGeom prst="straightConnector1">
            <a:avLst/>
          </a:prstGeom>
          <a:solidFill>
            <a:schemeClr val="tx2"/>
          </a:solidFill>
          <a:ln w="9525" cap="flat" cmpd="sng" algn="ctr">
            <a:noFill/>
            <a:prstDash val="solid"/>
            <a:round/>
            <a:headEnd type="none" w="med" len="med"/>
            <a:tailEnd type="arrow"/>
          </a:ln>
          <a:effectLst/>
        </p:spPr>
      </p:cxnSp>
      <p:cxnSp>
        <p:nvCxnSpPr>
          <p:cNvPr id="29" name="Straight Arrow Connector 28"/>
          <p:cNvCxnSpPr/>
          <p:nvPr/>
        </p:nvCxnSpPr>
        <p:spPr bwMode="auto">
          <a:xfrm rot="10800000">
            <a:off x="2856179" y="2825095"/>
            <a:ext cx="2055727" cy="818865"/>
          </a:xfrm>
          <a:prstGeom prst="straightConnector1">
            <a:avLst/>
          </a:prstGeom>
          <a:ln>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pic>
        <p:nvPicPr>
          <p:cNvPr id="33" name="Picture 60" descr="Application Virtualization v r.png"/>
          <p:cNvPicPr preferRelativeResize="0">
            <a:picLocks/>
          </p:cNvPicPr>
          <p:nvPr/>
        </p:nvPicPr>
        <p:blipFill>
          <a:blip r:embed="rId12" cstate="screen"/>
          <a:stretch>
            <a:fillRect/>
          </a:stretch>
        </p:blipFill>
        <p:spPr bwMode="auto">
          <a:xfrm rot="19733353">
            <a:off x="3243816" y="4256469"/>
            <a:ext cx="1925251" cy="519077"/>
          </a:xfrm>
          <a:prstGeom prst="rect">
            <a:avLst/>
          </a:prstGeom>
          <a:noFill/>
          <a:ln w="9525">
            <a:noFill/>
            <a:miter lim="800000"/>
            <a:headEnd/>
            <a:tailEnd/>
          </a:ln>
        </p:spPr>
      </p:pic>
      <p:sp>
        <p:nvSpPr>
          <p:cNvPr id="35" name="TextBox 34"/>
          <p:cNvSpPr txBox="1"/>
          <p:nvPr/>
        </p:nvSpPr>
        <p:spPr bwMode="auto">
          <a:xfrm rot="1717355">
            <a:off x="3021407" y="2952314"/>
            <a:ext cx="2397113" cy="400110"/>
          </a:xfrm>
          <a:prstGeom prst="rect">
            <a:avLst/>
          </a:prstGeom>
          <a:noFill/>
          <a:effectLst>
            <a:outerShdw blurRad="63500" sx="102000" sy="102000" algn="ctr" rotWithShape="0">
              <a:prstClr val="black">
                <a:alpha val="40000"/>
              </a:prstClr>
            </a:outerShdw>
          </a:effectLst>
        </p:spPr>
        <p:txBody>
          <a:bodyPr wrap="square">
            <a:spAutoFit/>
          </a:bodyPr>
          <a:lstStyle/>
          <a:p>
            <a:pPr algn="l" defTabSz="1218887" rtl="0">
              <a:defRPr/>
            </a:pPr>
            <a:r>
              <a:rPr lang="en-US" sz="2000" b="1" kern="1200" dirty="0">
                <a:solidFill>
                  <a:srgbClr xmlns:mc="http://schemas.openxmlformats.org/markup-compatibility/2006" xmlns:a14="http://schemas.microsoft.com/office/drawing/2010/main" val="FFFFFF" mc:Ignorable=""/>
                </a:solidFill>
                <a:latin typeface="Calibri"/>
                <a:ea typeface="+mn-ea"/>
                <a:cs typeface="+mn-cs"/>
              </a:rPr>
              <a:t>XenDesktop 4</a:t>
            </a:r>
          </a:p>
        </p:txBody>
      </p:sp>
      <p:grpSp>
        <p:nvGrpSpPr>
          <p:cNvPr id="8" name="Group 35"/>
          <p:cNvGrpSpPr/>
          <p:nvPr/>
        </p:nvGrpSpPr>
        <p:grpSpPr>
          <a:xfrm rot="5400000">
            <a:off x="9261471" y="3323341"/>
            <a:ext cx="4749428" cy="1105280"/>
            <a:chOff x="2825524" y="5181242"/>
            <a:chExt cx="7307488" cy="1067158"/>
          </a:xfrm>
        </p:grpSpPr>
        <p:sp>
          <p:nvSpPr>
            <p:cNvPr id="37" name="Rounded Rectangle 36"/>
            <p:cNvSpPr/>
            <p:nvPr/>
          </p:nvSpPr>
          <p:spPr bwMode="auto">
            <a:xfrm>
              <a:off x="2825524" y="5181242"/>
              <a:ext cx="7307488" cy="1067158"/>
            </a:xfrm>
            <a:prstGeom prst="roundRect">
              <a:avLst>
                <a:gd name="adj" fmla="val 10041"/>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lvl="1" indent="-457101" algn="ctr" defTabSz="1218535" rtl="0">
                <a:lnSpc>
                  <a:spcPct val="90000"/>
                </a:lnSpc>
                <a:buClr>
                  <a:srgbClr xmlns:mc="http://schemas.openxmlformats.org/markup-compatibility/2006" xmlns:a14="http://schemas.microsoft.com/office/drawing/2010/main" val="616C85" mc:Ignorable=""/>
                </a:buClr>
                <a:buSzPct val="80000"/>
                <a:tabLst>
                  <a:tab pos="565997" algn="l"/>
                </a:tabLst>
                <a:defRPr/>
              </a:pPr>
              <a:endParaRPr lang="en-US" sz="27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a:ea typeface="+mn-ea"/>
                <a:cs typeface="+mn-cs"/>
              </a:endParaRPr>
            </a:p>
          </p:txBody>
        </p:sp>
        <p:pic>
          <p:nvPicPr>
            <p:cNvPr id="38" name="Picture 6" descr="C:\Documents and Settings\Eva\My Documents\336\SysCnt-OprtnsMgr_h_rgb_r.png"/>
            <p:cNvPicPr>
              <a:picLocks noChangeAspect="1" noChangeArrowheads="1"/>
            </p:cNvPicPr>
            <p:nvPr/>
          </p:nvPicPr>
          <p:blipFill>
            <a:blip r:embed="rId13" cstate="screen"/>
            <a:stretch>
              <a:fillRect/>
            </a:stretch>
          </p:blipFill>
          <p:spPr bwMode="auto">
            <a:xfrm>
              <a:off x="5430711" y="5482482"/>
              <a:ext cx="1616924" cy="385056"/>
            </a:xfrm>
            <a:prstGeom prst="rect">
              <a:avLst/>
            </a:prstGeom>
            <a:noFill/>
            <a:ln>
              <a:noFill/>
            </a:ln>
          </p:spPr>
        </p:pic>
        <p:pic>
          <p:nvPicPr>
            <p:cNvPr id="39" name="Picture 5" descr="C:\Users\Public\Pictures\DVD_ART35\Logos\System Center Virtual Machine Manager 2008\system center virtual machine manager 2008 grid rev h.png"/>
            <p:cNvPicPr>
              <a:picLocks noChangeAspect="1" noChangeArrowheads="1"/>
            </p:cNvPicPr>
            <p:nvPr/>
          </p:nvPicPr>
          <p:blipFill>
            <a:blip r:embed="rId14" cstate="screen"/>
            <a:srcRect/>
            <a:stretch>
              <a:fillRect/>
            </a:stretch>
          </p:blipFill>
          <p:spPr bwMode="auto">
            <a:xfrm>
              <a:off x="7347866" y="5428839"/>
              <a:ext cx="2778399" cy="492342"/>
            </a:xfrm>
            <a:prstGeom prst="rect">
              <a:avLst/>
            </a:prstGeom>
            <a:noFill/>
          </p:spPr>
        </p:pic>
        <p:pic>
          <p:nvPicPr>
            <p:cNvPr id="40" name="Picture 2" descr="\\server3\internalbin\Resource_DVD_Update_1\DVD_ART35_Update1_revMar09\Logos\System Center Configuration Manager\System Center Configuration Manager logo rev.png"/>
            <p:cNvPicPr>
              <a:picLocks noChangeAspect="1" noChangeArrowheads="1"/>
            </p:cNvPicPr>
            <p:nvPr/>
          </p:nvPicPr>
          <p:blipFill>
            <a:blip r:embed="rId15" cstate="screen"/>
            <a:srcRect/>
            <a:stretch>
              <a:fillRect/>
            </a:stretch>
          </p:blipFill>
          <p:spPr bwMode="auto">
            <a:xfrm>
              <a:off x="3021192" y="5468296"/>
              <a:ext cx="1856570" cy="413437"/>
            </a:xfrm>
            <a:prstGeom prst="rect">
              <a:avLst/>
            </a:prstGeom>
            <a:noFill/>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010918" y="1839568"/>
            <a:ext cx="7177913" cy="3072512"/>
          </a:xfrm>
          <a:prstGeom prst="rect">
            <a:avLst/>
          </a:prstGeom>
        </p:spPr>
        <p:txBody>
          <a:bodyPr lIns="91436" tIns="45719" rIns="91436" bIns="45719"/>
          <a:lstStyle/>
          <a:p>
            <a:pPr marL="228591" indent="-228591" defTabSz="914361">
              <a:lnSpc>
                <a:spcPct val="90000"/>
              </a:lnSpc>
              <a:spcBef>
                <a:spcPts val="1300"/>
              </a:spcBef>
              <a:spcAft>
                <a:spcPct val="15000"/>
              </a:spcAft>
              <a:buClr>
                <a:srgbClr xmlns:mc="http://schemas.openxmlformats.org/markup-compatibility/2006" xmlns:a14="http://schemas.microsoft.com/office/drawing/2010/main" val="7F7F7F" mc:Ignorable=""/>
              </a:buClr>
              <a:buSzPct val="100000"/>
              <a:buFont typeface="Arial" pitchFamily="34" charset="0"/>
              <a:buChar char="•"/>
              <a:defRPr/>
            </a:pPr>
            <a:r>
              <a:rPr lang="en-US" sz="2800" kern="0" dirty="0" smtClean="0">
                <a:solidFill>
                  <a:schemeClr val="tx1">
                    <a:lumMod val="75000"/>
                  </a:schemeClr>
                </a:solidFill>
                <a:latin typeface="+mn-lt"/>
              </a:rPr>
              <a:t>On Demand App </a:t>
            </a:r>
            <a:r>
              <a:rPr lang="en-US" sz="2800" kern="0" dirty="0" err="1" smtClean="0">
                <a:solidFill>
                  <a:schemeClr val="tx1">
                    <a:lumMod val="75000"/>
                  </a:schemeClr>
                </a:solidFill>
                <a:latin typeface="+mn-lt"/>
              </a:rPr>
              <a:t>Deilvery</a:t>
            </a:r>
            <a:endParaRPr lang="en-US" sz="2800" kern="0" dirty="0" smtClean="0">
              <a:solidFill>
                <a:schemeClr val="tx1">
                  <a:lumMod val="75000"/>
                </a:schemeClr>
              </a:solidFill>
              <a:latin typeface="+mn-lt"/>
            </a:endParaRPr>
          </a:p>
          <a:p>
            <a:pPr marL="228591" indent="-228591" defTabSz="914361">
              <a:lnSpc>
                <a:spcPct val="90000"/>
              </a:lnSpc>
              <a:spcBef>
                <a:spcPts val="1300"/>
              </a:spcBef>
              <a:spcAft>
                <a:spcPct val="15000"/>
              </a:spcAft>
              <a:buClr>
                <a:srgbClr xmlns:mc="http://schemas.openxmlformats.org/markup-compatibility/2006" xmlns:a14="http://schemas.microsoft.com/office/drawing/2010/main" val="7F7F7F" mc:Ignorable=""/>
              </a:buClr>
              <a:buSzPct val="100000"/>
              <a:buFont typeface="Arial" pitchFamily="34" charset="0"/>
              <a:buChar char="•"/>
              <a:defRPr/>
            </a:pPr>
            <a:r>
              <a:rPr lang="en-US" sz="2800" kern="0" dirty="0" smtClean="0">
                <a:solidFill>
                  <a:schemeClr val="tx1">
                    <a:lumMod val="75000"/>
                  </a:schemeClr>
                </a:solidFill>
                <a:latin typeface="+mn-lt"/>
              </a:rPr>
              <a:t>Proven, enterprise scalability </a:t>
            </a:r>
          </a:p>
          <a:p>
            <a:pPr marL="228591" indent="-228591" defTabSz="914361">
              <a:lnSpc>
                <a:spcPct val="90000"/>
              </a:lnSpc>
              <a:spcBef>
                <a:spcPts val="1300"/>
              </a:spcBef>
              <a:spcAft>
                <a:spcPct val="15000"/>
              </a:spcAft>
              <a:buClr>
                <a:srgbClr xmlns:mc="http://schemas.openxmlformats.org/markup-compatibility/2006" xmlns:a14="http://schemas.microsoft.com/office/drawing/2010/main" val="7F7F7F" mc:Ignorable=""/>
              </a:buClr>
              <a:buSzPct val="100000"/>
              <a:buFont typeface="Arial" pitchFamily="34" charset="0"/>
              <a:buChar char="•"/>
              <a:defRPr/>
            </a:pPr>
            <a:r>
              <a:rPr lang="en-US" sz="2800" kern="0" dirty="0" smtClean="0">
                <a:solidFill>
                  <a:schemeClr val="tx1">
                    <a:lumMod val="75000"/>
                  </a:schemeClr>
                </a:solidFill>
                <a:latin typeface="+mn-lt"/>
              </a:rPr>
              <a:t>Granular access control</a:t>
            </a:r>
          </a:p>
          <a:p>
            <a:pPr marL="228591" indent="-228591" defTabSz="914361">
              <a:lnSpc>
                <a:spcPct val="90000"/>
              </a:lnSpc>
              <a:spcBef>
                <a:spcPts val="1300"/>
              </a:spcBef>
              <a:spcAft>
                <a:spcPct val="15000"/>
              </a:spcAft>
              <a:buClr>
                <a:srgbClr xmlns:mc="http://schemas.openxmlformats.org/markup-compatibility/2006" xmlns:a14="http://schemas.microsoft.com/office/drawing/2010/main" val="7F7F7F" mc:Ignorable=""/>
              </a:buClr>
              <a:buSzPct val="100000"/>
              <a:buFont typeface="Arial" pitchFamily="34" charset="0"/>
              <a:buChar char="•"/>
              <a:defRPr/>
            </a:pPr>
            <a:r>
              <a:rPr lang="en-US" sz="2800" kern="0" dirty="0" smtClean="0">
                <a:solidFill>
                  <a:schemeClr val="tx1">
                    <a:lumMod val="75000"/>
                  </a:schemeClr>
                </a:solidFill>
                <a:latin typeface="+mn-lt"/>
              </a:rPr>
              <a:t>App delivery to physical &amp; virtual desktops</a:t>
            </a:r>
          </a:p>
          <a:p>
            <a:pPr marL="228591" indent="-228591" defTabSz="914361">
              <a:lnSpc>
                <a:spcPct val="90000"/>
              </a:lnSpc>
              <a:spcBef>
                <a:spcPts val="1300"/>
              </a:spcBef>
              <a:spcAft>
                <a:spcPct val="15000"/>
              </a:spcAft>
              <a:buClr>
                <a:srgbClr xmlns:mc="http://schemas.openxmlformats.org/markup-compatibility/2006" xmlns:a14="http://schemas.microsoft.com/office/drawing/2010/main" val="7F7F7F" mc:Ignorable=""/>
              </a:buClr>
              <a:buSzPct val="100000"/>
              <a:buFont typeface="Arial" pitchFamily="34" charset="0"/>
              <a:buChar char="•"/>
              <a:defRPr/>
            </a:pPr>
            <a:r>
              <a:rPr lang="en-US" sz="2800" kern="0" dirty="0" smtClean="0">
                <a:solidFill>
                  <a:schemeClr val="tx1">
                    <a:lumMod val="75000"/>
                  </a:schemeClr>
                </a:solidFill>
                <a:latin typeface="+mn-lt"/>
              </a:rPr>
              <a:t>Self-service enterprise app store</a:t>
            </a:r>
          </a:p>
        </p:txBody>
      </p:sp>
      <p:grpSp>
        <p:nvGrpSpPr>
          <p:cNvPr id="3" name="Four"/>
          <p:cNvGrpSpPr/>
          <p:nvPr/>
        </p:nvGrpSpPr>
        <p:grpSpPr>
          <a:xfrm>
            <a:off x="1502516" y="1997129"/>
            <a:ext cx="2939382" cy="2624585"/>
            <a:chOff x="2717226" y="556226"/>
            <a:chExt cx="2139519" cy="2261429"/>
          </a:xfrm>
          <a:effectLst>
            <a:glow rad="228600">
              <a:schemeClr val="bg1">
                <a:lumMod val="85000"/>
                <a:alpha val="40000"/>
              </a:schemeClr>
            </a:glow>
            <a:reflection blurRad="6350" stA="52000" endA="300" endPos="35000" dir="5400000" sy="-100000" algn="bl" rotWithShape="0"/>
          </a:effectLst>
        </p:grpSpPr>
        <p:pic>
          <p:nvPicPr>
            <p:cNvPr id="5" name="Picture 4" descr="Black Box [by MT].png"/>
            <p:cNvPicPr>
              <a:picLocks noChangeAspect="1"/>
            </p:cNvPicPr>
            <p:nvPr/>
          </p:nvPicPr>
          <p:blipFill>
            <a:blip r:embed="rId3" cstate="email"/>
            <a:stretch>
              <a:fillRect/>
            </a:stretch>
          </p:blipFill>
          <p:spPr>
            <a:xfrm>
              <a:off x="2717226" y="556226"/>
              <a:ext cx="2139519" cy="2261429"/>
            </a:xfrm>
            <a:prstGeom prst="rect">
              <a:avLst/>
            </a:prstGeom>
          </p:spPr>
        </p:pic>
        <p:sp>
          <p:nvSpPr>
            <p:cNvPr id="6" name="TextBox 5"/>
            <p:cNvSpPr txBox="1"/>
            <p:nvPr/>
          </p:nvSpPr>
          <p:spPr>
            <a:xfrm>
              <a:off x="2766327" y="821858"/>
              <a:ext cx="2052002" cy="1626501"/>
            </a:xfrm>
            <a:prstGeom prst="rect">
              <a:avLst/>
            </a:prstGeom>
            <a:noFill/>
          </p:spPr>
          <p:txBody>
            <a:bodyPr wrap="square" rtlCol="0" anchor="ctr">
              <a:spAutoFit/>
            </a:bodyPr>
            <a:lstStyle/>
            <a:p>
              <a:pPr algn="ctr">
                <a:lnSpc>
                  <a:spcPts val="3499"/>
                </a:lnSpc>
              </a:pPr>
              <a:r>
                <a:rPr lang="en-US" sz="3600" dirty="0" smtClean="0">
                  <a:latin typeface="Calibri" pitchFamily="34" charset="0"/>
                </a:rPr>
                <a:t>On-demand apps by </a:t>
              </a:r>
              <a:r>
                <a:rPr lang="en-US" sz="3600" dirty="0" err="1" smtClean="0">
                  <a:latin typeface="Calibri" pitchFamily="34" charset="0"/>
                </a:rPr>
                <a:t>XenApp</a:t>
              </a:r>
              <a:r>
                <a:rPr lang="en-US" sz="3600" dirty="0" smtClean="0">
                  <a:latin typeface="Calibri" pitchFamily="34" charset="0"/>
                </a:rPr>
                <a:t>™</a:t>
              </a:r>
            </a:p>
            <a:p>
              <a:pPr algn="ctr">
                <a:lnSpc>
                  <a:spcPts val="3499"/>
                </a:lnSpc>
              </a:pPr>
              <a:r>
                <a:rPr lang="en-US" sz="3600" dirty="0" smtClean="0">
                  <a:latin typeface="Calibri" pitchFamily="34" charset="0"/>
                </a:rPr>
                <a:t>&amp; App-V</a:t>
              </a:r>
              <a:endParaRPr lang="en-US" sz="3600" dirty="0">
                <a:latin typeface="Calibri" pitchFamily="34" charset="0"/>
              </a:endParaRPr>
            </a:p>
          </p:txBody>
        </p:sp>
      </p:grpSp>
      <p:sp>
        <p:nvSpPr>
          <p:cNvPr id="7" name="Round Same Side Corner Rectangle 18"/>
          <p:cNvSpPr/>
          <p:nvPr/>
        </p:nvSpPr>
        <p:spPr>
          <a:xfrm>
            <a:off x="473001" y="723335"/>
            <a:ext cx="3639465" cy="631191"/>
          </a:xfrm>
          <a:prstGeom prst="round2SameRect">
            <a:avLst>
              <a:gd name="adj1" fmla="val 1904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66788">
              <a:lnSpc>
                <a:spcPct val="90000"/>
              </a:lnSpc>
              <a:defRPr/>
            </a:pPr>
            <a:r>
              <a:rPr lang="en-US" b="1" dirty="0" smtClean="0">
                <a:solidFill>
                  <a:schemeClr val="bg2">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Best Remote User Experience </a:t>
            </a:r>
          </a:p>
        </p:txBody>
      </p:sp>
      <p:sp>
        <p:nvSpPr>
          <p:cNvPr id="8" name="Round Same Side Corner Rectangle 18"/>
          <p:cNvSpPr/>
          <p:nvPr/>
        </p:nvSpPr>
        <p:spPr>
          <a:xfrm>
            <a:off x="4300954" y="723335"/>
            <a:ext cx="3639465" cy="631191"/>
          </a:xfrm>
          <a:prstGeom prst="round2SameRect">
            <a:avLst>
              <a:gd name="adj1" fmla="val 1904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66788">
              <a:lnSpc>
                <a:spcPct val="90000"/>
              </a:lnSpc>
              <a:defRPr/>
            </a:pPr>
            <a:r>
              <a:rPr lang="en-US" b="1" dirty="0" smtClean="0">
                <a:solidFill>
                  <a:schemeClr val="bg2">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Integrated </a:t>
            </a:r>
          </a:p>
          <a:p>
            <a:pPr algn="ctr" defTabSz="966788">
              <a:lnSpc>
                <a:spcPct val="90000"/>
              </a:lnSpc>
              <a:defRPr/>
            </a:pPr>
            <a:r>
              <a:rPr lang="en-US" b="1" dirty="0" smtClean="0">
                <a:solidFill>
                  <a:schemeClr val="bg2">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Management</a:t>
            </a:r>
          </a:p>
        </p:txBody>
      </p:sp>
      <p:sp>
        <p:nvSpPr>
          <p:cNvPr id="9" name="Round Same Side Corner Rectangle 18"/>
          <p:cNvSpPr/>
          <p:nvPr/>
        </p:nvSpPr>
        <p:spPr>
          <a:xfrm>
            <a:off x="8116410" y="723481"/>
            <a:ext cx="3639465" cy="633005"/>
          </a:xfrm>
          <a:prstGeom prst="round2SameRect">
            <a:avLst>
              <a:gd name="adj1" fmla="val 1904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algn="ctr" defTabSz="966788">
              <a:lnSpc>
                <a:spcPct val="90000"/>
              </a:lnSpc>
              <a:defRPr/>
            </a:pPr>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Most Comprehensive </a:t>
            </a:r>
            <a:r>
              <a:rPr lang="en-US" b="1" dirty="0" smtClean="0">
                <a:solidFill>
                  <a:schemeClr val="bg2">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&amp; Cost Effective Offering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22" name="Rectangle 18"/>
          <p:cNvSpPr>
            <a:spLocks noGrp="1" noChangeArrowheads="1"/>
          </p:cNvSpPr>
          <p:nvPr>
            <p:ph type="title"/>
          </p:nvPr>
        </p:nvSpPr>
        <p:spPr>
          <a:xfrm>
            <a:off x="374472" y="122830"/>
            <a:ext cx="10625138" cy="506413"/>
          </a:xfrm>
        </p:spPr>
        <p:txBody>
          <a:bodyPr/>
          <a:lstStyle/>
          <a:p>
            <a:r>
              <a:rPr lang="en-US" dirty="0" smtClean="0"/>
              <a:t>App-V with </a:t>
            </a:r>
            <a:r>
              <a:rPr lang="en-US" dirty="0" err="1" smtClean="0"/>
              <a:t>XenDesktop</a:t>
            </a:r>
            <a:endParaRPr lang="en-US" dirty="0" smtClean="0"/>
          </a:p>
        </p:txBody>
      </p:sp>
      <p:graphicFrame>
        <p:nvGraphicFramePr>
          <p:cNvPr id="3" name="Diagram 2"/>
          <p:cNvGraphicFramePr/>
          <p:nvPr>
            <p:extLst/>
          </p:nvPr>
        </p:nvGraphicFramePr>
        <p:xfrm>
          <a:off x="0" y="1998990"/>
          <a:ext cx="12188825" cy="430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2" descr="C:\Program Files\Microsoft Resource DVD Artwork\DVD_ART\Artwork_Imagery\HARDWARE_IMAGERY\Illustration - Misc Hardware\Windows Vista Illustration Icons\Application.png"/>
          <p:cNvPicPr>
            <a:picLocks noChangeAspect="1" noChangeArrowheads="1"/>
          </p:cNvPicPr>
          <p:nvPr/>
        </p:nvPicPr>
        <p:blipFill>
          <a:blip r:embed="rId8" cstate="print"/>
          <a:srcRect/>
          <a:stretch>
            <a:fillRect/>
          </a:stretch>
        </p:blipFill>
        <p:spPr bwMode="auto">
          <a:xfrm>
            <a:off x="1844332" y="2213427"/>
            <a:ext cx="1217040" cy="913018"/>
          </a:xfrm>
          <a:prstGeom prst="rect">
            <a:avLst/>
          </a:prstGeom>
          <a:noFill/>
        </p:spPr>
      </p:pic>
      <p:pic>
        <p:nvPicPr>
          <p:cNvPr id="1027" name="Picture 3" descr="C:\Program Files\Microsoft Resource DVD Artwork\DVD_ART\Artwork_Imagery\HARDWARE_IMAGERY\Illustration - Misc Hardware\Windows Vista Illustration Icons\Server.png"/>
          <p:cNvPicPr>
            <a:picLocks noChangeAspect="1" noChangeArrowheads="1"/>
          </p:cNvPicPr>
          <p:nvPr/>
        </p:nvPicPr>
        <p:blipFill>
          <a:blip r:embed="rId9" cstate="print"/>
          <a:srcRect/>
          <a:stretch>
            <a:fillRect/>
          </a:stretch>
        </p:blipFill>
        <p:spPr bwMode="auto">
          <a:xfrm>
            <a:off x="2085973" y="3783706"/>
            <a:ext cx="720302" cy="739449"/>
          </a:xfrm>
          <a:prstGeom prst="rect">
            <a:avLst/>
          </a:prstGeom>
          <a:noFill/>
        </p:spPr>
      </p:pic>
      <p:pic>
        <p:nvPicPr>
          <p:cNvPr id="23" name="Picture 3" descr="C:\Program Files\Microsoft Resource DVD Artwork\DVD_ART\Artwork_Imagery\HARDWARE_IMAGERY\Illustration - Misc Hardware\Windows Vista Illustration Icons\Server.png"/>
          <p:cNvPicPr>
            <a:picLocks noChangeAspect="1" noChangeArrowheads="1"/>
          </p:cNvPicPr>
          <p:nvPr/>
        </p:nvPicPr>
        <p:blipFill>
          <a:blip r:embed="rId9" cstate="print"/>
          <a:srcRect/>
          <a:stretch>
            <a:fillRect/>
          </a:stretch>
        </p:blipFill>
        <p:spPr bwMode="auto">
          <a:xfrm>
            <a:off x="2289120" y="3936110"/>
            <a:ext cx="720302" cy="739449"/>
          </a:xfrm>
          <a:prstGeom prst="rect">
            <a:avLst/>
          </a:prstGeom>
          <a:noFill/>
        </p:spPr>
      </p:pic>
      <p:pic>
        <p:nvPicPr>
          <p:cNvPr id="25" name="Picture 3" descr="C:\Program Files\Microsoft Resource DVD Artwork\DVD_ART\Artwork_Imagery\HARDWARE_IMAGERY\Illustration - Misc Hardware\Windows Vista Illustration Icons\Server.png"/>
          <p:cNvPicPr>
            <a:picLocks noChangeAspect="1" noChangeArrowheads="1"/>
          </p:cNvPicPr>
          <p:nvPr/>
        </p:nvPicPr>
        <p:blipFill>
          <a:blip r:embed="rId9" cstate="print"/>
          <a:srcRect/>
          <a:stretch>
            <a:fillRect/>
          </a:stretch>
        </p:blipFill>
        <p:spPr bwMode="auto">
          <a:xfrm>
            <a:off x="1894908" y="4029927"/>
            <a:ext cx="720302" cy="739449"/>
          </a:xfrm>
          <a:prstGeom prst="rect">
            <a:avLst/>
          </a:prstGeom>
          <a:noFill/>
        </p:spPr>
      </p:pic>
      <p:pic>
        <p:nvPicPr>
          <p:cNvPr id="26" name="Picture 5" descr="C:\Users\Public\Pictures\Artwork_Imagery\Icons - Illustrations\_WINDOWS VISTA ICONS\Shared Task users sharing.png"/>
          <p:cNvPicPr>
            <a:picLocks noChangeAspect="1" noChangeArrowheads="1"/>
          </p:cNvPicPr>
          <p:nvPr/>
        </p:nvPicPr>
        <p:blipFill>
          <a:blip r:embed="rId10" cstate="print"/>
          <a:srcRect/>
          <a:stretch>
            <a:fillRect/>
          </a:stretch>
        </p:blipFill>
        <p:spPr bwMode="auto">
          <a:xfrm>
            <a:off x="1894905" y="5233246"/>
            <a:ext cx="1237936" cy="928694"/>
          </a:xfrm>
          <a:prstGeom prst="rect">
            <a:avLst/>
          </a:prstGeom>
          <a:noFill/>
        </p:spPr>
      </p:pic>
      <p:sp>
        <p:nvSpPr>
          <p:cNvPr id="10" name="&quot;GLASS&quot;; Black to Transparent"/>
          <p:cNvSpPr/>
          <p:nvPr/>
        </p:nvSpPr>
        <p:spPr bwMode="auto">
          <a:xfrm rot="5400000">
            <a:off x="5629562" y="-4812350"/>
            <a:ext cx="929711" cy="12188824"/>
          </a:xfrm>
          <a:prstGeom prst="roundRect">
            <a:avLst>
              <a:gd name="adj" fmla="val 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sp>
        <p:nvSpPr>
          <p:cNvPr id="11" name="TextBox 10"/>
          <p:cNvSpPr txBox="1"/>
          <p:nvPr/>
        </p:nvSpPr>
        <p:spPr>
          <a:xfrm>
            <a:off x="216237" y="885854"/>
            <a:ext cx="11790662" cy="81560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p:spPr>
        <p:txBody>
          <a:bodyPr wrap="square">
            <a:spAutoFit/>
          </a:bodyPr>
          <a:lstStyle/>
          <a:p>
            <a:r>
              <a:rPr lang="en-US" sz="2000" b="1" dirty="0" smtClean="0"/>
              <a:t>App-V </a:t>
            </a:r>
            <a:r>
              <a:rPr lang="en-US" sz="2000" dirty="0" smtClean="0"/>
              <a:t>helps eliminate conflicts between applications </a:t>
            </a:r>
            <a:br>
              <a:rPr lang="en-US" sz="2000" dirty="0" smtClean="0"/>
            </a:br>
            <a:r>
              <a:rPr lang="en-US" sz="2000" dirty="0" smtClean="0"/>
              <a:t>and removes the need to install those applications on PCs</a:t>
            </a:r>
          </a:p>
          <a:p>
            <a:endParaRPr lang="en-US" sz="7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583" y="507942"/>
            <a:ext cx="11375136" cy="506413"/>
          </a:xfrm>
        </p:spPr>
        <p:txBody>
          <a:bodyPr/>
          <a:lstStyle/>
          <a:p>
            <a:r>
              <a:rPr smtClean="0">
                <a:solidFill>
                  <a:schemeClr val="tx1"/>
                </a:solidFill>
              </a:rPr>
              <a:t>Xen</a:t>
            </a:r>
            <a:r>
              <a:rPr lang="en-US" dirty="0" smtClean="0">
                <a:solidFill>
                  <a:schemeClr val="tx1"/>
                </a:solidFill>
              </a:rPr>
              <a:t>Desktop</a:t>
            </a:r>
            <a:r>
              <a:rPr smtClean="0">
                <a:solidFill>
                  <a:schemeClr val="tx1"/>
                </a:solidFill>
              </a:rPr>
              <a:t> </a:t>
            </a:r>
            <a:r>
              <a:rPr dirty="0" smtClean="0">
                <a:solidFill>
                  <a:schemeClr val="tx1"/>
                </a:solidFill>
              </a:rPr>
              <a:t>extends the reach </a:t>
            </a:r>
            <a:r>
              <a:rPr smtClean="0">
                <a:solidFill>
                  <a:schemeClr val="tx1"/>
                </a:solidFill>
              </a:rPr>
              <a:t>of App-V</a:t>
            </a:r>
            <a:endParaRPr lang="en-US" dirty="0">
              <a:solidFill>
                <a:schemeClr val="tx1"/>
              </a:solidFill>
            </a:endParaRPr>
          </a:p>
        </p:txBody>
      </p:sp>
      <p:sp>
        <p:nvSpPr>
          <p:cNvPr id="5" name="Content Placeholder 4"/>
          <p:cNvSpPr>
            <a:spLocks noGrp="1"/>
          </p:cNvSpPr>
          <p:nvPr>
            <p:ph idx="1"/>
          </p:nvPr>
        </p:nvSpPr>
        <p:spPr>
          <a:xfrm>
            <a:off x="109156" y="1417920"/>
            <a:ext cx="6120252" cy="4654296"/>
          </a:xfrm>
        </p:spPr>
        <p:txBody>
          <a:bodyPr/>
          <a:lstStyle/>
          <a:p>
            <a:r>
              <a:rPr sz="2400" smtClean="0">
                <a:solidFill>
                  <a:schemeClr val="tx1"/>
                </a:solidFill>
              </a:rPr>
              <a:t>XenApp </a:t>
            </a:r>
            <a:r>
              <a:rPr sz="2400" dirty="0" smtClean="0">
                <a:solidFill>
                  <a:schemeClr val="tx1"/>
                </a:solidFill>
              </a:rPr>
              <a:t>policies applied to App-V apps</a:t>
            </a:r>
            <a:endParaRPr sz="1800" dirty="0" smtClean="0">
              <a:solidFill>
                <a:schemeClr val="tx1"/>
              </a:solidFill>
            </a:endParaRPr>
          </a:p>
          <a:p>
            <a:r>
              <a:rPr sz="2400" smtClean="0">
                <a:solidFill>
                  <a:schemeClr val="tx1"/>
                </a:solidFill>
              </a:rPr>
              <a:t>HDX </a:t>
            </a:r>
            <a:r>
              <a:rPr sz="2400" dirty="0" smtClean="0">
                <a:solidFill>
                  <a:schemeClr val="tx1"/>
                </a:solidFill>
              </a:rPr>
              <a:t>experience for hosted App-V apps</a:t>
            </a:r>
          </a:p>
          <a:p>
            <a:r>
              <a:rPr sz="2400" smtClean="0">
                <a:solidFill>
                  <a:schemeClr val="tx1"/>
                </a:solidFill>
              </a:rPr>
              <a:t>Deliver </a:t>
            </a:r>
            <a:r>
              <a:rPr sz="2400" dirty="0" smtClean="0">
                <a:solidFill>
                  <a:schemeClr val="tx1"/>
                </a:solidFill>
              </a:rPr>
              <a:t>App-V apps to non-Windows </a:t>
            </a:r>
            <a:r>
              <a:rPr sz="2400" smtClean="0">
                <a:solidFill>
                  <a:schemeClr val="tx1"/>
                </a:solidFill>
              </a:rPr>
              <a:t>devices </a:t>
            </a:r>
            <a:endParaRPr lang="en-US" sz="2400" dirty="0" smtClean="0">
              <a:solidFill>
                <a:schemeClr val="tx1"/>
              </a:solidFill>
            </a:endParaRPr>
          </a:p>
          <a:p>
            <a:r>
              <a:rPr lang="en-US" sz="2400" dirty="0" smtClean="0">
                <a:solidFill>
                  <a:schemeClr val="tx1"/>
                </a:solidFill>
              </a:rPr>
              <a:t>Delivers App-V to branch offices </a:t>
            </a:r>
            <a:endParaRPr sz="2400" dirty="0" smtClean="0">
              <a:solidFill>
                <a:schemeClr val="tx1"/>
              </a:solidFill>
            </a:endParaRPr>
          </a:p>
          <a:p>
            <a:r>
              <a:rPr lang="en-US" sz="2400" dirty="0" smtClean="0">
                <a:solidFill>
                  <a:schemeClr val="tx1"/>
                </a:solidFill>
              </a:rPr>
              <a:t>Self-Service delivery of App-V apps </a:t>
            </a:r>
          </a:p>
          <a:p>
            <a:endParaRPr lang="en-US" sz="2400" dirty="0" smtClean="0">
              <a:solidFill>
                <a:schemeClr val="tx1"/>
              </a:solidFill>
            </a:endParaRPr>
          </a:p>
        </p:txBody>
      </p:sp>
      <p:pic>
        <p:nvPicPr>
          <p:cNvPr id="6" name="Chart 6"/>
          <p:cNvPicPr>
            <a:picLocks noChangeArrowheads="1"/>
          </p:cNvPicPr>
          <p:nvPr/>
        </p:nvPicPr>
        <p:blipFill>
          <a:blip r:embed="rId3" cstate="print"/>
          <a:srcRect b="-302"/>
          <a:stretch>
            <a:fillRect/>
          </a:stretch>
        </p:blipFill>
        <p:spPr bwMode="auto">
          <a:xfrm>
            <a:off x="6239952" y="1610438"/>
            <a:ext cx="5639606" cy="3835021"/>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05376" y="2435225"/>
            <a:ext cx="6926262" cy="1316038"/>
          </a:xfrm>
        </p:spPr>
        <p:txBody>
          <a:bodyPr/>
          <a:lstStyle/>
          <a:p>
            <a:pPr eaLnBrk="1" hangingPunct="1">
              <a:buFont typeface="Times" pitchFamily="1" charset="0"/>
              <a:buChar char="•"/>
              <a:defRPr/>
            </a:pPr>
            <a:r>
              <a:rPr lang="en-US" dirty="0" smtClean="0"/>
              <a:t>Rich multimedia</a:t>
            </a:r>
          </a:p>
          <a:p>
            <a:pPr eaLnBrk="1" hangingPunct="1">
              <a:buFont typeface="Times" pitchFamily="1" charset="0"/>
              <a:buChar char="•"/>
              <a:defRPr/>
            </a:pPr>
            <a:r>
              <a:rPr lang="en-US" dirty="0" smtClean="0"/>
              <a:t>Real-time collaboration</a:t>
            </a:r>
          </a:p>
          <a:p>
            <a:pPr eaLnBrk="1" hangingPunct="1">
              <a:buFont typeface="Times" pitchFamily="1" charset="0"/>
              <a:buChar char="•"/>
              <a:defRPr/>
            </a:pPr>
            <a:r>
              <a:rPr lang="en-US" dirty="0" smtClean="0"/>
              <a:t>USB plug-n-play</a:t>
            </a:r>
          </a:p>
          <a:p>
            <a:pPr eaLnBrk="1" hangingPunct="1">
              <a:buFont typeface="Times" pitchFamily="1" charset="0"/>
              <a:buChar char="•"/>
              <a:defRPr/>
            </a:pPr>
            <a:r>
              <a:rPr lang="en-US" dirty="0" smtClean="0"/>
              <a:t>3D graphics applications</a:t>
            </a:r>
          </a:p>
          <a:p>
            <a:pPr eaLnBrk="1" hangingPunct="1">
              <a:buFont typeface="Times" pitchFamily="1" charset="0"/>
              <a:buChar char="•"/>
              <a:defRPr/>
            </a:pPr>
            <a:r>
              <a:rPr lang="en-US" dirty="0" smtClean="0"/>
              <a:t>Best network performance</a:t>
            </a:r>
          </a:p>
          <a:p>
            <a:pPr eaLnBrk="1" hangingPunct="1">
              <a:buFont typeface="Times" pitchFamily="1" charset="0"/>
              <a:buChar char="•"/>
              <a:defRPr/>
            </a:pPr>
            <a:r>
              <a:rPr lang="en-US" dirty="0" smtClean="0"/>
              <a:t>Branch office optimization</a:t>
            </a:r>
          </a:p>
        </p:txBody>
      </p:sp>
      <p:sp>
        <p:nvSpPr>
          <p:cNvPr id="7" name="Text Placeholder 6"/>
          <p:cNvSpPr>
            <a:spLocks noGrp="1"/>
          </p:cNvSpPr>
          <p:nvPr>
            <p:ph type="body" sz="quarter" idx="11"/>
          </p:nvPr>
        </p:nvSpPr>
        <p:spPr>
          <a:xfrm>
            <a:off x="233273" y="3134984"/>
            <a:ext cx="4672107" cy="1137304"/>
          </a:xfrm>
        </p:spPr>
        <p:txBody>
          <a:bodyPr/>
          <a:lstStyle/>
          <a:p>
            <a:pPr>
              <a:defRPr/>
            </a:pPr>
            <a:r>
              <a:rPr sz="3200"/>
              <a:t>user experience</a:t>
            </a:r>
          </a:p>
        </p:txBody>
      </p:sp>
      <p:sp>
        <p:nvSpPr>
          <p:cNvPr id="8" name="Rounded Rectangle 7"/>
          <p:cNvSpPr/>
          <p:nvPr/>
        </p:nvSpPr>
        <p:spPr bwMode="auto">
          <a:xfrm>
            <a:off x="1325626" y="1945663"/>
            <a:ext cx="2527176" cy="1270659"/>
          </a:xfrm>
          <a:prstGeom prst="roundRect">
            <a:avLst>
              <a:gd name="adj" fmla="val 12686"/>
            </a:avLst>
          </a:prstGeom>
          <a:solidFill>
            <a:srgbClr xmlns:mc="http://schemas.openxmlformats.org/markup-compatibility/2006" xmlns:a14="http://schemas.microsoft.com/office/drawing/2010/main" val="000000" mc:Ignorable=""/>
          </a:solidFill>
          <a:ln w="76200" cap="flat" cmpd="sng" algn="ctr">
            <a:solidFill>
              <a:schemeClr val="tx1">
                <a:lumMod val="85000"/>
              </a:schemeClr>
            </a:solidFill>
            <a:prstDash val="solid"/>
            <a:round/>
            <a:headEnd type="none" w="med" len="med"/>
            <a:tailEnd type="none" w="med" len="med"/>
          </a:ln>
          <a:effectLst>
            <a:reflection blurRad="6350" stA="52000" endA="300" endPos="35000" dir="5400000" sy="-100000" algn="bl" rotWithShape="0"/>
          </a:effectLst>
        </p:spPr>
        <p:txBody>
          <a:bodyPr wrap="none" anchor="ctr"/>
          <a:lstStyle/>
          <a:p>
            <a:pPr algn="ctr" defTabSz="966788">
              <a:defRPr/>
            </a:pPr>
            <a:r>
              <a:rPr lang="en-US" sz="3200" b="1" dirty="0">
                <a:ln w="15875" cmpd="sng">
                  <a:solidFill>
                    <a:srgbClr xmlns:mc="http://schemas.openxmlformats.org/markup-compatibility/2006" xmlns:a14="http://schemas.microsoft.com/office/drawing/2010/main" val="7D7D7D" mc:Ignorable="">
                      <a:tint val="100000"/>
                      <a:shade val="100000"/>
                      <a:satMod val="110000"/>
                    </a:srgbClr>
                  </a:solidFill>
                  <a:prstDash val="solid"/>
                </a:ln>
                <a:gradFill>
                  <a:gsLst>
                    <a:gs pos="0">
                      <a:srgbClr xmlns:mc="http://schemas.openxmlformats.org/markup-compatibility/2006" xmlns:a14="http://schemas.microsoft.com/office/drawing/2010/main" val="FFFFFF" mc:Ignorable="">
                        <a:tint val="40000"/>
                        <a:satMod val="250000"/>
                      </a:srgbClr>
                    </a:gs>
                    <a:gs pos="9000">
                      <a:srgbClr xmlns:mc="http://schemas.openxmlformats.org/markup-compatibility/2006" xmlns:a14="http://schemas.microsoft.com/office/drawing/2010/main" val="FFFFFF" mc:Ignorable="">
                        <a:tint val="52000"/>
                        <a:satMod val="300000"/>
                      </a:srgbClr>
                    </a:gs>
                    <a:gs pos="50000">
                      <a:srgbClr xmlns:mc="http://schemas.openxmlformats.org/markup-compatibility/2006" xmlns:a14="http://schemas.microsoft.com/office/drawing/2010/main" val="FFFFFF" mc:Ignorable="">
                        <a:shade val="20000"/>
                        <a:satMod val="300000"/>
                      </a:srgbClr>
                    </a:gs>
                    <a:gs pos="79000">
                      <a:srgbClr xmlns:mc="http://schemas.openxmlformats.org/markup-compatibility/2006" xmlns:a14="http://schemas.microsoft.com/office/drawing/2010/main" val="FFFFFF" mc:Ignorable="">
                        <a:tint val="52000"/>
                        <a:satMod val="300000"/>
                      </a:srgbClr>
                    </a:gs>
                    <a:gs pos="100000">
                      <a:srgbClr xmlns:mc="http://schemas.openxmlformats.org/markup-compatibility/2006" xmlns:a14="http://schemas.microsoft.com/office/drawing/2010/main" val="FFFFFF" mc:Ignorable="">
                        <a:tint val="40000"/>
                        <a:satMod val="250000"/>
                      </a:srgbClr>
                    </a:gs>
                  </a:gsLst>
                  <a:lin ang="5400000"/>
                </a:gradFill>
              </a:rPr>
              <a:t> </a:t>
            </a:r>
            <a:r>
              <a:rPr lang="en-US" sz="7200" b="1" dirty="0">
                <a:ln w="15875" cmpd="sng">
                  <a:solidFill>
                    <a:srgbClr xmlns:mc="http://schemas.openxmlformats.org/markup-compatibility/2006" xmlns:a14="http://schemas.microsoft.com/office/drawing/2010/main" val="7D7D7D" mc:Ignorable="">
                      <a:tint val="100000"/>
                      <a:shade val="100000"/>
                      <a:satMod val="110000"/>
                    </a:srgbClr>
                  </a:solidFill>
                  <a:prstDash val="solid"/>
                </a:ln>
                <a:gradFill>
                  <a:gsLst>
                    <a:gs pos="0">
                      <a:srgbClr xmlns:mc="http://schemas.openxmlformats.org/markup-compatibility/2006" xmlns:a14="http://schemas.microsoft.com/office/drawing/2010/main" val="FFFFFF" mc:Ignorable="">
                        <a:tint val="40000"/>
                        <a:satMod val="250000"/>
                      </a:srgbClr>
                    </a:gs>
                    <a:gs pos="9000">
                      <a:srgbClr xmlns:mc="http://schemas.openxmlformats.org/markup-compatibility/2006" xmlns:a14="http://schemas.microsoft.com/office/drawing/2010/main" val="FFFFFF" mc:Ignorable="">
                        <a:tint val="52000"/>
                        <a:satMod val="300000"/>
                      </a:srgbClr>
                    </a:gs>
                    <a:gs pos="50000">
                      <a:srgbClr xmlns:mc="http://schemas.openxmlformats.org/markup-compatibility/2006" xmlns:a14="http://schemas.microsoft.com/office/drawing/2010/main" val="FFFFFF" mc:Ignorable="">
                        <a:shade val="20000"/>
                        <a:satMod val="300000"/>
                      </a:srgbClr>
                    </a:gs>
                    <a:gs pos="79000">
                      <a:srgbClr xmlns:mc="http://schemas.openxmlformats.org/markup-compatibility/2006" xmlns:a14="http://schemas.microsoft.com/office/drawing/2010/main" val="FFFFFF" mc:Ignorable="">
                        <a:tint val="52000"/>
                        <a:satMod val="300000"/>
                      </a:srgbClr>
                    </a:gs>
                    <a:gs pos="100000">
                      <a:srgbClr xmlns:mc="http://schemas.openxmlformats.org/markup-compatibility/2006" xmlns:a14="http://schemas.microsoft.com/office/drawing/2010/main" val="FFFFFF" mc:Ignorable="">
                        <a:tint val="40000"/>
                        <a:satMod val="250000"/>
                      </a:srgbClr>
                    </a:gs>
                  </a:gsLst>
                  <a:lin ang="5400000"/>
                </a:gradFill>
                <a:latin typeface="Arial Unicode MS" pitchFamily="34" charset="-128"/>
                <a:ea typeface="Arial Unicode MS" pitchFamily="34" charset="-128"/>
                <a:cs typeface="Arial Unicode MS" pitchFamily="34" charset="-128"/>
              </a:rPr>
              <a:t>HDX</a:t>
            </a:r>
            <a:endParaRPr lang="en-US" sz="8000" b="1" dirty="0">
              <a:ln w="15875" cmpd="sng">
                <a:solidFill>
                  <a:srgbClr xmlns:mc="http://schemas.openxmlformats.org/markup-compatibility/2006" xmlns:a14="http://schemas.microsoft.com/office/drawing/2010/main" val="7D7D7D" mc:Ignorable="">
                    <a:tint val="100000"/>
                    <a:shade val="100000"/>
                    <a:satMod val="110000"/>
                  </a:srgbClr>
                </a:solidFill>
                <a:prstDash val="solid"/>
              </a:ln>
              <a:gradFill>
                <a:gsLst>
                  <a:gs pos="0">
                    <a:srgbClr xmlns:mc="http://schemas.openxmlformats.org/markup-compatibility/2006" xmlns:a14="http://schemas.microsoft.com/office/drawing/2010/main" val="FFFFFF" mc:Ignorable="">
                      <a:tint val="40000"/>
                      <a:satMod val="250000"/>
                    </a:srgbClr>
                  </a:gs>
                  <a:gs pos="9000">
                    <a:srgbClr xmlns:mc="http://schemas.openxmlformats.org/markup-compatibility/2006" xmlns:a14="http://schemas.microsoft.com/office/drawing/2010/main" val="FFFFFF" mc:Ignorable="">
                      <a:tint val="52000"/>
                      <a:satMod val="300000"/>
                    </a:srgbClr>
                  </a:gs>
                  <a:gs pos="50000">
                    <a:srgbClr xmlns:mc="http://schemas.openxmlformats.org/markup-compatibility/2006" xmlns:a14="http://schemas.microsoft.com/office/drawing/2010/main" val="FFFFFF" mc:Ignorable="">
                      <a:shade val="20000"/>
                      <a:satMod val="300000"/>
                    </a:srgbClr>
                  </a:gs>
                  <a:gs pos="79000">
                    <a:srgbClr xmlns:mc="http://schemas.openxmlformats.org/markup-compatibility/2006" xmlns:a14="http://schemas.microsoft.com/office/drawing/2010/main" val="FFFFFF" mc:Ignorable="">
                      <a:tint val="52000"/>
                      <a:satMod val="300000"/>
                    </a:srgbClr>
                  </a:gs>
                  <a:gs pos="100000">
                    <a:srgbClr xmlns:mc="http://schemas.openxmlformats.org/markup-compatibility/2006" xmlns:a14="http://schemas.microsoft.com/office/drawing/2010/main" val="FFFFFF" mc:Ignorable="">
                      <a:tint val="40000"/>
                      <a:satMod val="250000"/>
                    </a:srgbClr>
                  </a:gs>
                </a:gsLst>
                <a:lin ang="5400000"/>
              </a:gradFill>
              <a:latin typeface="Arial Unicode MS" pitchFamily="34" charset="-128"/>
              <a:ea typeface="Arial Unicode MS" pitchFamily="34" charset="-128"/>
              <a:cs typeface="Arial Unicode MS" pitchFamily="34" charset="-128"/>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15001" y="1844675"/>
            <a:ext cx="6800850" cy="3735388"/>
          </a:xfrm>
        </p:spPr>
        <p:txBody>
          <a:bodyPr/>
          <a:lstStyle/>
          <a:p>
            <a:pPr eaLnBrk="1" hangingPunct="1">
              <a:buFont typeface="Arial" pitchFamily="34" charset="0"/>
              <a:buChar char="•"/>
              <a:defRPr/>
            </a:pPr>
            <a:r>
              <a:rPr lang="en-US" dirty="0" smtClean="0"/>
              <a:t>Plug-n-Play with </a:t>
            </a:r>
            <a:br>
              <a:rPr lang="en-US" dirty="0" smtClean="0"/>
            </a:br>
            <a:r>
              <a:rPr lang="en-US" dirty="0" smtClean="0"/>
              <a:t>Microsoft infrastructure</a:t>
            </a:r>
          </a:p>
          <a:p>
            <a:pPr eaLnBrk="1" hangingPunct="1">
              <a:buFont typeface="Arial" pitchFamily="34" charset="0"/>
              <a:buChar char="•"/>
              <a:defRPr/>
            </a:pPr>
            <a:r>
              <a:rPr lang="en-US" dirty="0" smtClean="0"/>
              <a:t>Single Image Management </a:t>
            </a:r>
          </a:p>
          <a:p>
            <a:pPr eaLnBrk="1" hangingPunct="1">
              <a:buFont typeface="Arial" pitchFamily="34" charset="0"/>
              <a:buChar char="•"/>
              <a:defRPr/>
            </a:pPr>
            <a:r>
              <a:rPr lang="en-US" dirty="0" smtClean="0"/>
              <a:t>Any storage platform</a:t>
            </a:r>
          </a:p>
          <a:p>
            <a:pPr eaLnBrk="1" hangingPunct="1">
              <a:buFont typeface="Arial" pitchFamily="34" charset="0"/>
              <a:buChar char="•"/>
              <a:defRPr/>
            </a:pPr>
            <a:r>
              <a:rPr lang="en-US" dirty="0" smtClean="0"/>
              <a:t>App-V fallback/failover</a:t>
            </a:r>
          </a:p>
          <a:p>
            <a:pPr eaLnBrk="1" hangingPunct="1">
              <a:buFont typeface="Arial" pitchFamily="34" charset="0"/>
              <a:buChar char="•"/>
              <a:defRPr/>
            </a:pPr>
            <a:r>
              <a:rPr lang="en-US" dirty="0" smtClean="0"/>
              <a:t>Granular Access for App-V </a:t>
            </a:r>
          </a:p>
          <a:p>
            <a:pPr eaLnBrk="1" hangingPunct="1">
              <a:buFont typeface="Arial" pitchFamily="34" charset="0"/>
              <a:buChar char="•"/>
              <a:defRPr/>
            </a:pPr>
            <a:r>
              <a:rPr lang="en-US" dirty="0" smtClean="0"/>
              <a:t>App-V access to non-windows devices </a:t>
            </a:r>
          </a:p>
          <a:p>
            <a:pPr eaLnBrk="1" hangingPunct="1">
              <a:buFont typeface="Arial" pitchFamily="34" charset="0"/>
              <a:buChar char="•"/>
              <a:defRPr/>
            </a:pPr>
            <a:endParaRPr lang="en-US" dirty="0" smtClean="0"/>
          </a:p>
        </p:txBody>
      </p:sp>
      <p:sp>
        <p:nvSpPr>
          <p:cNvPr id="7" name="Text Placeholder 6"/>
          <p:cNvSpPr>
            <a:spLocks noGrp="1"/>
          </p:cNvSpPr>
          <p:nvPr>
            <p:ph type="body" sz="quarter" idx="11"/>
          </p:nvPr>
        </p:nvSpPr>
        <p:spPr>
          <a:xfrm>
            <a:off x="661484" y="2849424"/>
            <a:ext cx="4672107" cy="1137304"/>
          </a:xfrm>
        </p:spPr>
        <p:txBody>
          <a:bodyPr/>
          <a:lstStyle/>
          <a:p>
            <a:pPr>
              <a:defRPr/>
            </a:pPr>
            <a:r>
              <a:rPr/>
              <a:t>XD 4.0 </a:t>
            </a:r>
          </a:p>
          <a:p>
            <a:pPr>
              <a:defRPr/>
            </a:pPr>
            <a:r>
              <a:rPr/>
              <a:t>Additional Benefits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Citrix &amp; Microsoft Partnership</a:t>
            </a:r>
            <a:endParaRPr lang="en-US" dirty="0"/>
          </a:p>
        </p:txBody>
      </p:sp>
      <p:sp>
        <p:nvSpPr>
          <p:cNvPr id="5" name="Text Placeholder 4"/>
          <p:cNvSpPr>
            <a:spLocks noGrp="1"/>
          </p:cNvSpPr>
          <p:nvPr>
            <p:ph type="body" idx="1"/>
          </p:nvPr>
        </p:nvSpPr>
        <p:spPr/>
        <p:txBody>
          <a:bodyPr/>
          <a:lstStyle/>
          <a:p>
            <a:r>
              <a:rPr lang="en-US" dirty="0" smtClean="0"/>
              <a:t>Product Alignment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255588" y="422537"/>
            <a:ext cx="11625262" cy="506413"/>
          </a:xfrm>
        </p:spPr>
        <p:txBody>
          <a:bodyPr/>
          <a:lstStyle/>
          <a:p>
            <a:r>
              <a:rPr sz="3600" dirty="0" smtClean="0">
                <a:solidFill>
                  <a:schemeClr val="tx1"/>
                </a:solidFill>
              </a:rPr>
              <a:t>At-a-Glance: XenDesktop 4 Enhancements</a:t>
            </a:r>
            <a:endParaRPr lang="en-US" sz="3600" dirty="0" smtClean="0">
              <a:solidFill>
                <a:schemeClr val="tx1"/>
              </a:solidFill>
            </a:endParaRPr>
          </a:p>
        </p:txBody>
      </p:sp>
      <p:graphicFrame>
        <p:nvGraphicFramePr>
          <p:cNvPr id="6" name="Content Placeholder 5"/>
          <p:cNvGraphicFramePr>
            <a:graphicFrameLocks noGrp="1"/>
          </p:cNvGraphicFramePr>
          <p:nvPr>
            <p:ph idx="4294967295"/>
          </p:nvPr>
        </p:nvGraphicFramePr>
        <p:xfrm>
          <a:off x="435377" y="1061720"/>
          <a:ext cx="11244944" cy="5457825"/>
        </p:xfrm>
        <a:graphic>
          <a:graphicData uri="http://schemas.openxmlformats.org/drawingml/2006/table">
            <a:tbl>
              <a:tblPr firstRow="1" bandRow="1">
                <a:tableStyleId>{5C22544A-7EE6-4342-B048-85BDC9FD1C3A}</a:tableStyleId>
              </a:tblPr>
              <a:tblGrid>
                <a:gridCol w="2176290"/>
                <a:gridCol w="3452649"/>
                <a:gridCol w="5616005"/>
              </a:tblGrid>
              <a:tr h="381000">
                <a:tc>
                  <a:txBody>
                    <a:bodyPr/>
                    <a:lstStyle/>
                    <a:p>
                      <a:pPr algn="ctr"/>
                      <a:r>
                        <a:rPr lang="en-US" sz="1900" dirty="0" smtClean="0"/>
                        <a:t>Category</a:t>
                      </a:r>
                      <a:endParaRPr lang="en-US" sz="1900" dirty="0"/>
                    </a:p>
                  </a:txBody>
                  <a:tcPr/>
                </a:tc>
                <a:tc>
                  <a:txBody>
                    <a:bodyPr/>
                    <a:lstStyle/>
                    <a:p>
                      <a:pPr algn="ctr"/>
                      <a:r>
                        <a:rPr lang="en-US" sz="1900" dirty="0" smtClean="0"/>
                        <a:t>Feature</a:t>
                      </a:r>
                      <a:endParaRPr lang="en-US" sz="1900" dirty="0"/>
                    </a:p>
                  </a:txBody>
                  <a:tcPr/>
                </a:tc>
                <a:tc>
                  <a:txBody>
                    <a:bodyPr/>
                    <a:lstStyle/>
                    <a:p>
                      <a:pPr algn="ctr"/>
                      <a:r>
                        <a:rPr lang="en-US" sz="1900" dirty="0" smtClean="0"/>
                        <a:t>Remarks</a:t>
                      </a:r>
                      <a:endParaRPr lang="en-US" sz="1900" dirty="0"/>
                    </a:p>
                  </a:txBody>
                  <a:tcPr/>
                </a:tc>
              </a:tr>
              <a:tr h="400368">
                <a:tc rowSpan="4">
                  <a:txBody>
                    <a:bodyPr/>
                    <a:lstStyle/>
                    <a:p>
                      <a:r>
                        <a:rPr lang="en-US" sz="1600" dirty="0" smtClean="0"/>
                        <a:t>HDX MediaStream</a:t>
                      </a:r>
                      <a:endParaRPr lang="en-US" sz="1600" dirty="0"/>
                    </a:p>
                  </a:txBody>
                  <a:tcPr>
                    <a:solidFill>
                      <a:srgbClr xmlns:mc="http://schemas.openxmlformats.org/markup-compatibility/2006" xmlns:a14="http://schemas.microsoft.com/office/drawing/2010/main" val="CBD6E4" mc:Ignorable=""/>
                    </a:solidFill>
                  </a:tcPr>
                </a:tc>
                <a:tc>
                  <a:txBody>
                    <a:bodyPr/>
                    <a:lstStyle/>
                    <a:p>
                      <a:r>
                        <a:rPr lang="en-US" sz="1600" dirty="0" smtClean="0"/>
                        <a:t>Flash</a:t>
                      </a:r>
                      <a:r>
                        <a:rPr lang="en-US" sz="1600" baseline="0" dirty="0" smtClean="0"/>
                        <a:t> redirection</a:t>
                      </a:r>
                      <a:endParaRPr lang="en-US" sz="1600" dirty="0" smtClean="0"/>
                    </a:p>
                  </a:txBody>
                  <a:tcPr/>
                </a:tc>
                <a:tc>
                  <a:txBody>
                    <a:bodyPr/>
                    <a:lstStyle/>
                    <a:p>
                      <a:pPr>
                        <a:buFont typeface="Arial" pitchFamily="34" charset="0"/>
                        <a:buNone/>
                      </a:pPr>
                      <a:r>
                        <a:rPr lang="en-US" sz="1500" baseline="0" dirty="0" smtClean="0"/>
                        <a:t>Win32, low latency (max 30ms RTL)</a:t>
                      </a:r>
                      <a:endParaRPr lang="en-US" sz="1500" dirty="0"/>
                    </a:p>
                  </a:txBody>
                  <a:tcPr/>
                </a:tc>
              </a:tr>
              <a:tr h="371475">
                <a:tc vMerge="1">
                  <a:txBody>
                    <a:bodyPr/>
                    <a:lstStyle/>
                    <a:p>
                      <a:endParaRPr lang="en-US" dirty="0"/>
                    </a:p>
                  </a:txBody>
                  <a:tcPr/>
                </a:tc>
                <a:tc>
                  <a:txBody>
                    <a:bodyPr/>
                    <a:lstStyle/>
                    <a:p>
                      <a:r>
                        <a:rPr lang="en-US" sz="1600" dirty="0" smtClean="0"/>
                        <a:t>Audio</a:t>
                      </a:r>
                      <a:r>
                        <a:rPr lang="en-US" sz="1600" baseline="0" dirty="0" smtClean="0"/>
                        <a:t> optimization</a:t>
                      </a:r>
                      <a:endParaRPr lang="en-US" sz="1600" dirty="0"/>
                    </a:p>
                  </a:txBody>
                  <a:tcPr/>
                </a:tc>
                <a:tc>
                  <a:txBody>
                    <a:bodyPr/>
                    <a:lstStyle/>
                    <a:p>
                      <a:r>
                        <a:rPr lang="en-US" sz="1500" dirty="0" smtClean="0"/>
                        <a:t>New codecs to optimize bandwidth</a:t>
                      </a:r>
                      <a:r>
                        <a:rPr lang="en-US" sz="1500" baseline="0" dirty="0" smtClean="0"/>
                        <a:t> for high quality audio</a:t>
                      </a:r>
                      <a:endParaRPr lang="en-US" sz="1500" dirty="0"/>
                    </a:p>
                  </a:txBody>
                  <a:tcPr/>
                </a:tc>
              </a:tr>
              <a:tr h="579120">
                <a:tc vMerge="1">
                  <a:txBody>
                    <a:bodyPr/>
                    <a:lstStyle/>
                    <a:p>
                      <a:endParaRPr lang="en-US" sz="1600" dirty="0"/>
                    </a:p>
                  </a:txBody>
                  <a:tcPr/>
                </a:tc>
                <a:tc>
                  <a:txBody>
                    <a:bodyPr/>
                    <a:lstStyle/>
                    <a:p>
                      <a:r>
                        <a:rPr lang="en-US" sz="1600" dirty="0" smtClean="0"/>
                        <a:t>Media Foundation support for Windows Media Player</a:t>
                      </a:r>
                      <a:endParaRPr lang="en-US" sz="1600" dirty="0"/>
                    </a:p>
                  </a:txBody>
                  <a:tcPr/>
                </a:tc>
                <a:tc>
                  <a:txBody>
                    <a:bodyPr/>
                    <a:lstStyle/>
                    <a:p>
                      <a:r>
                        <a:rPr lang="en-US" sz="1500" dirty="0" smtClean="0"/>
                        <a:t>For WMP on Win7 and Vista</a:t>
                      </a:r>
                      <a:endParaRPr lang="en-US" sz="1500" dirty="0"/>
                    </a:p>
                  </a:txBody>
                  <a:tcPr/>
                </a:tc>
              </a:tr>
              <a:tr h="579120">
                <a:tc vMerge="1">
                  <a:txBody>
                    <a:bodyPr/>
                    <a:lstStyle/>
                    <a:p>
                      <a:endParaRPr lang="en-US" sz="1600" dirty="0"/>
                    </a:p>
                  </a:txBody>
                  <a:tcPr>
                    <a:solidFill>
                      <a:srgbClr xmlns:mc="http://schemas.openxmlformats.org/markup-compatibility/2006" xmlns:a14="http://schemas.microsoft.com/office/drawing/2010/main" val="CBD6E4" mc:Ignorable=""/>
                    </a:solidFill>
                  </a:tcPr>
                </a:tc>
                <a:tc>
                  <a:txBody>
                    <a:bodyPr/>
                    <a:lstStyle/>
                    <a:p>
                      <a:r>
                        <a:rPr lang="en-US" sz="1600" dirty="0" smtClean="0"/>
                        <a:t>Dynamic frame rate tuning</a:t>
                      </a:r>
                      <a:endParaRPr lang="en-US" sz="1600" dirty="0"/>
                    </a:p>
                  </a:txBody>
                  <a:tcPr/>
                </a:tc>
                <a:tc>
                  <a:txBody>
                    <a:bodyPr/>
                    <a:lstStyle/>
                    <a:p>
                      <a:r>
                        <a:rPr lang="en-US" sz="1500" dirty="0" smtClean="0"/>
                        <a:t>Adjust fps for server-rendered video (up to 30 fps) based on available bandwidth</a:t>
                      </a:r>
                      <a:endParaRPr lang="en-US" sz="1500" dirty="0"/>
                    </a:p>
                  </a:txBody>
                  <a:tcPr/>
                </a:tc>
              </a:tr>
              <a:tr h="1234440">
                <a:tc rowSpan="3">
                  <a:txBody>
                    <a:bodyPr/>
                    <a:lstStyle/>
                    <a:p>
                      <a:r>
                        <a:rPr lang="en-US" sz="1600" dirty="0" smtClean="0"/>
                        <a:t>HDX Plug-n-Play</a:t>
                      </a:r>
                      <a:endParaRPr lang="en-US" sz="1600" dirty="0"/>
                    </a:p>
                  </a:txBody>
                  <a:tcPr/>
                </a:tc>
                <a:tc>
                  <a:txBody>
                    <a:bodyPr/>
                    <a:lstStyle/>
                    <a:p>
                      <a:r>
                        <a:rPr lang="en-US" sz="1600" dirty="0" smtClean="0"/>
                        <a:t>Flexible</a:t>
                      </a:r>
                      <a:r>
                        <a:rPr lang="en-US" sz="1600" baseline="0" dirty="0" smtClean="0"/>
                        <a:t> </a:t>
                      </a:r>
                      <a:r>
                        <a:rPr lang="en-US" sz="1600" dirty="0" smtClean="0"/>
                        <a:t>multi-monitor support</a:t>
                      </a:r>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500" dirty="0" smtClean="0">
                          <a:solidFill>
                            <a:srgbClr xmlns:mc="http://schemas.openxmlformats.org/markup-compatibility/2006" xmlns:a14="http://schemas.microsoft.com/office/drawing/2010/main" val="002060" mc:Ignorable=""/>
                          </a:solidFill>
                        </a:rPr>
                        <a:t>L-, U- and </a:t>
                      </a:r>
                      <a:r>
                        <a:rPr lang="en-US" sz="1500" baseline="0" dirty="0" smtClean="0">
                          <a:solidFill>
                            <a:srgbClr xmlns:mc="http://schemas.openxmlformats.org/markup-compatibility/2006" xmlns:a14="http://schemas.microsoft.com/office/drawing/2010/main" val="002060" mc:Ignorable=""/>
                          </a:solidFill>
                        </a:rPr>
                        <a:t>T-shaped monitor configurations, different sizes and resolutions; Basic multi-monitor support on desktop appliance and non-windows client; Advanced on Windows PC using connection bar</a:t>
                      </a:r>
                      <a:endParaRPr lang="en-US" sz="1500" dirty="0" smtClean="0">
                        <a:solidFill>
                          <a:srgbClr xmlns:mc="http://schemas.openxmlformats.org/markup-compatibility/2006" xmlns:a14="http://schemas.microsoft.com/office/drawing/2010/main" val="002060" mc:Ignorable=""/>
                        </a:solidFill>
                      </a:endParaRPr>
                    </a:p>
                  </a:txBody>
                  <a:tcPr/>
                </a:tc>
              </a:tr>
              <a:tr h="548640">
                <a:tc vMerge="1">
                  <a:txBody>
                    <a:bodyPr/>
                    <a:lstStyle/>
                    <a:p>
                      <a:endParaRPr lang="en-US" sz="1600" dirty="0"/>
                    </a:p>
                  </a:txBody>
                  <a:tcPr/>
                </a:tc>
                <a:tc>
                  <a:txBody>
                    <a:bodyPr/>
                    <a:lstStyle/>
                    <a:p>
                      <a:r>
                        <a:rPr lang="en-US" sz="1600" dirty="0" err="1" smtClean="0"/>
                        <a:t>SmartCard</a:t>
                      </a:r>
                      <a:r>
                        <a:rPr lang="en-US" sz="1600" dirty="0" smtClean="0"/>
                        <a:t> enhancements</a:t>
                      </a:r>
                      <a:endParaRPr lang="en-US" sz="1600" dirty="0"/>
                    </a:p>
                  </a:txBody>
                  <a:tcPr/>
                </a:tc>
                <a:tc>
                  <a:txBody>
                    <a:bodyPr/>
                    <a:lstStyle/>
                    <a:p>
                      <a:pPr>
                        <a:buFont typeface="Arial" pitchFamily="34" charset="0"/>
                        <a:buChar char="•"/>
                      </a:pPr>
                      <a:r>
                        <a:rPr lang="en-US" sz="1500" dirty="0" smtClean="0"/>
                        <a:t> Vista and Win7 VDA</a:t>
                      </a:r>
                      <a:r>
                        <a:rPr lang="en-US" sz="1500" baseline="0" dirty="0" smtClean="0"/>
                        <a:t> support</a:t>
                      </a:r>
                    </a:p>
                    <a:p>
                      <a:pPr>
                        <a:buFont typeface="Arial" pitchFamily="34" charset="0"/>
                        <a:buChar char="•"/>
                      </a:pPr>
                      <a:r>
                        <a:rPr lang="en-US" sz="1500" dirty="0" smtClean="0"/>
                        <a:t> Streamlined logoff</a:t>
                      </a:r>
                      <a:endParaRPr lang="en-US" sz="1500" dirty="0"/>
                    </a:p>
                  </a:txBody>
                  <a:tcPr/>
                </a:tc>
              </a:tr>
              <a:tr h="359092">
                <a:tc vMerge="1">
                  <a:txBody>
                    <a:bodyPr/>
                    <a:lstStyle/>
                    <a:p>
                      <a:endParaRPr lang="en-US" sz="1600" dirty="0"/>
                    </a:p>
                  </a:txBody>
                  <a:tcPr/>
                </a:tc>
                <a:tc>
                  <a:txBody>
                    <a:bodyPr/>
                    <a:lstStyle/>
                    <a:p>
                      <a:r>
                        <a:rPr lang="en-US" sz="1600" dirty="0" smtClean="0"/>
                        <a:t>Enhanced USB support /</a:t>
                      </a:r>
                      <a:r>
                        <a:rPr lang="en-US" sz="1600" baseline="0" dirty="0" smtClean="0"/>
                        <a:t> webcams</a:t>
                      </a:r>
                      <a:endParaRPr lang="en-US" sz="1600" dirty="0"/>
                    </a:p>
                  </a:txBody>
                  <a:tcPr/>
                </a:tc>
                <a:tc>
                  <a:txBody>
                    <a:bodyPr/>
                    <a:lstStyle/>
                    <a:p>
                      <a:pPr>
                        <a:buFont typeface="Arial" pitchFamily="34" charset="0"/>
                        <a:buNone/>
                      </a:pPr>
                      <a:r>
                        <a:rPr lang="en-US" sz="1500" dirty="0" smtClean="0">
                          <a:solidFill>
                            <a:srgbClr xmlns:mc="http://schemas.openxmlformats.org/markup-compatibility/2006" xmlns:a14="http://schemas.microsoft.com/office/drawing/2010/main" val="002060" mc:Ignorable=""/>
                          </a:solidFill>
                        </a:rPr>
                        <a:t>Isochronous USB (Win32, LAN)</a:t>
                      </a:r>
                      <a:endParaRPr lang="en-US" sz="1500" dirty="0">
                        <a:solidFill>
                          <a:srgbClr xmlns:mc="http://schemas.openxmlformats.org/markup-compatibility/2006" xmlns:a14="http://schemas.microsoft.com/office/drawing/2010/main" val="002060" mc:Ignorable=""/>
                        </a:solidFill>
                      </a:endParaRPr>
                    </a:p>
                  </a:txBody>
                  <a:tcPr/>
                </a:tc>
              </a:tr>
              <a:tr h="633730">
                <a:tc rowSpan="2">
                  <a:txBody>
                    <a:bodyPr/>
                    <a:lstStyle/>
                    <a:p>
                      <a:r>
                        <a:rPr lang="en-US" sz="1600" dirty="0" smtClean="0"/>
                        <a:t>HDX </a:t>
                      </a:r>
                      <a:r>
                        <a:rPr lang="en-US" sz="1600" dirty="0" err="1" smtClean="0"/>
                        <a:t>RealTime</a:t>
                      </a:r>
                      <a:endParaRPr lang="en-US" sz="1600" dirty="0"/>
                    </a:p>
                  </a:txBody>
                  <a:tcPr/>
                </a:tc>
                <a:tc>
                  <a:txBody>
                    <a:bodyPr/>
                    <a:lstStyle/>
                    <a:p>
                      <a:r>
                        <a:rPr lang="en-US" sz="1600" dirty="0" smtClean="0"/>
                        <a:t>Webcams</a:t>
                      </a:r>
                      <a:endParaRPr lang="en-US" sz="1600" dirty="0"/>
                    </a:p>
                  </a:txBody>
                  <a:tcPr/>
                </a:tc>
                <a:tc>
                  <a:txBody>
                    <a:bodyPr/>
                    <a:lstStyle/>
                    <a:p>
                      <a:pPr marL="0" algn="l" defTabSz="914209" rtl="0" eaLnBrk="1" latinLnBrk="0" hangingPunct="1">
                        <a:buFont typeface="Arial" pitchFamily="34" charset="0"/>
                        <a:buChar char="•"/>
                      </a:pPr>
                      <a:r>
                        <a:rPr lang="en-US" sz="1500" kern="1200" dirty="0" smtClean="0">
                          <a:solidFill>
                            <a:schemeClr val="dk1"/>
                          </a:solidFill>
                          <a:latin typeface="+mn-lt"/>
                          <a:ea typeface="+mn-ea"/>
                          <a:cs typeface="+mn-cs"/>
                        </a:rPr>
                        <a:t> Isochronous USB (see HDX Plug-n-Play above)</a:t>
                      </a:r>
                    </a:p>
                    <a:p>
                      <a:pPr marL="0" marR="0" indent="0" algn="l" defTabSz="914209" rtl="0" eaLnBrk="1" fontAlgn="auto" latinLnBrk="0" hangingPunct="1">
                        <a:lnSpc>
                          <a:spcPct val="100000"/>
                        </a:lnSpc>
                        <a:spcBef>
                          <a:spcPts val="0"/>
                        </a:spcBef>
                        <a:spcAft>
                          <a:spcPts val="0"/>
                        </a:spcAft>
                        <a:buClrTx/>
                        <a:buSzTx/>
                        <a:buFont typeface="Arial" pitchFamily="34" charset="0"/>
                        <a:buChar char="•"/>
                        <a:tabLst/>
                        <a:defRPr/>
                      </a:pPr>
                      <a:r>
                        <a:rPr lang="en-US" sz="1500" kern="1200" dirty="0" smtClean="0">
                          <a:solidFill>
                            <a:schemeClr val="dk1"/>
                          </a:solidFill>
                          <a:latin typeface="+mn-lt"/>
                          <a:ea typeface="+mn-ea"/>
                          <a:cs typeface="+mn-cs"/>
                        </a:rPr>
                        <a:t> Support for Flash-based video conferencing (see Flash above) </a:t>
                      </a:r>
                    </a:p>
                  </a:txBody>
                  <a:tcPr/>
                </a:tc>
              </a:tr>
              <a:tr h="370840">
                <a:tc vMerge="1">
                  <a:txBody>
                    <a:bodyPr/>
                    <a:lstStyle/>
                    <a:p>
                      <a:endParaRPr lang="en-US" sz="1600" dirty="0"/>
                    </a:p>
                  </a:txBody>
                  <a:tcPr/>
                </a:tc>
                <a:tc>
                  <a:txBody>
                    <a:bodyPr/>
                    <a:lstStyle/>
                    <a:p>
                      <a:r>
                        <a:rPr lang="en-US" sz="1600" dirty="0" smtClean="0"/>
                        <a:t>Audio optimization</a:t>
                      </a:r>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 typeface="Arial" pitchFamily="34" charset="0"/>
                        <a:buNone/>
                        <a:tabLst/>
                        <a:defRPr/>
                      </a:pPr>
                      <a:r>
                        <a:rPr lang="en-US" sz="1500" kern="1200" dirty="0" smtClean="0">
                          <a:solidFill>
                            <a:schemeClr val="dk1"/>
                          </a:solidFill>
                          <a:latin typeface="+mn-lt"/>
                          <a:ea typeface="+mn-ea"/>
                          <a:cs typeface="+mn-cs"/>
                        </a:rPr>
                        <a:t>(see HDX MediaStream)</a:t>
                      </a:r>
                    </a:p>
                  </a:txBody>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255588" y="422277"/>
            <a:ext cx="11625262" cy="506413"/>
          </a:xfrm>
        </p:spPr>
        <p:txBody>
          <a:bodyPr/>
          <a:lstStyle/>
          <a:p>
            <a:r>
              <a:rPr sz="3600" dirty="0" smtClean="0">
                <a:solidFill>
                  <a:schemeClr val="tx1"/>
                </a:solidFill>
              </a:rPr>
              <a:t>At-a-Glance: XenDesktop 4 Enhancements</a:t>
            </a:r>
            <a:endParaRPr lang="en-US" sz="3600" dirty="0" smtClean="0">
              <a:solidFill>
                <a:schemeClr val="tx1"/>
              </a:solidFill>
            </a:endParaRPr>
          </a:p>
        </p:txBody>
      </p:sp>
      <p:graphicFrame>
        <p:nvGraphicFramePr>
          <p:cNvPr id="6" name="Content Placeholder 5"/>
          <p:cNvGraphicFramePr>
            <a:graphicFrameLocks noGrp="1"/>
          </p:cNvGraphicFramePr>
          <p:nvPr>
            <p:ph idx="4294967295"/>
          </p:nvPr>
        </p:nvGraphicFramePr>
        <p:xfrm>
          <a:off x="725382" y="1157582"/>
          <a:ext cx="10401798" cy="4973320"/>
        </p:xfrm>
        <a:graphic>
          <a:graphicData uri="http://schemas.openxmlformats.org/drawingml/2006/table">
            <a:tbl>
              <a:tblPr firstRow="1" bandRow="1">
                <a:tableStyleId>{5C22544A-7EE6-4342-B048-85BDC9FD1C3A}</a:tableStyleId>
              </a:tblPr>
              <a:tblGrid>
                <a:gridCol w="2457204"/>
                <a:gridCol w="3313216"/>
                <a:gridCol w="4631378"/>
              </a:tblGrid>
              <a:tr h="370840">
                <a:tc>
                  <a:txBody>
                    <a:bodyPr/>
                    <a:lstStyle/>
                    <a:p>
                      <a:pPr algn="ctr"/>
                      <a:r>
                        <a:rPr lang="en-US" dirty="0" smtClean="0"/>
                        <a:t>Category</a:t>
                      </a:r>
                      <a:endParaRPr lang="en-US" dirty="0"/>
                    </a:p>
                  </a:txBody>
                  <a:tcPr/>
                </a:tc>
                <a:tc>
                  <a:txBody>
                    <a:bodyPr/>
                    <a:lstStyle/>
                    <a:p>
                      <a:pPr algn="ctr"/>
                      <a:r>
                        <a:rPr lang="en-US" dirty="0" smtClean="0"/>
                        <a:t>Feature</a:t>
                      </a:r>
                      <a:endParaRPr lang="en-US" dirty="0"/>
                    </a:p>
                  </a:txBody>
                  <a:tcPr/>
                </a:tc>
                <a:tc>
                  <a:txBody>
                    <a:bodyPr/>
                    <a:lstStyle/>
                    <a:p>
                      <a:pPr algn="ctr"/>
                      <a:r>
                        <a:rPr lang="en-US" dirty="0" smtClean="0"/>
                        <a:t>Remarks</a:t>
                      </a:r>
                      <a:endParaRPr lang="en-US" dirty="0"/>
                    </a:p>
                  </a:txBody>
                  <a:tcPr/>
                </a:tc>
              </a:tr>
              <a:tr h="370840">
                <a:tc>
                  <a:txBody>
                    <a:bodyPr/>
                    <a:lstStyle/>
                    <a:p>
                      <a:r>
                        <a:rPr lang="en-US" sz="1600" dirty="0" smtClean="0"/>
                        <a:t>HDX Broadcast</a:t>
                      </a:r>
                      <a:endParaRPr lang="en-US" sz="1600" dirty="0"/>
                    </a:p>
                  </a:txBody>
                  <a:tcPr/>
                </a:tc>
                <a:tc>
                  <a:txBody>
                    <a:bodyPr/>
                    <a:lstStyle/>
                    <a:p>
                      <a:r>
                        <a:rPr lang="en-US" sz="1600" dirty="0" smtClean="0"/>
                        <a:t>ICA enhancements</a:t>
                      </a:r>
                    </a:p>
                  </a:txBody>
                  <a:tcPr/>
                </a:tc>
                <a:tc>
                  <a:txBody>
                    <a:bodyPr/>
                    <a:lstStyle/>
                    <a:p>
                      <a:pPr>
                        <a:buFont typeface="Arial" pitchFamily="34" charset="0"/>
                        <a:buNone/>
                      </a:pPr>
                      <a:r>
                        <a:rPr lang="en-US" sz="1400" dirty="0" smtClean="0"/>
                        <a:t>Improvements in user</a:t>
                      </a:r>
                      <a:r>
                        <a:rPr lang="en-US" sz="1400" baseline="0" dirty="0" smtClean="0"/>
                        <a:t> experience during logon, using hosted apps etc.</a:t>
                      </a:r>
                      <a:endParaRPr lang="en-US" sz="1400" dirty="0"/>
                    </a:p>
                  </a:txBody>
                  <a:tcPr/>
                </a:tc>
              </a:tr>
              <a:tr h="370840">
                <a:tc>
                  <a:txBody>
                    <a:bodyPr/>
                    <a:lstStyle/>
                    <a:p>
                      <a:r>
                        <a:rPr lang="en-US" sz="1600" dirty="0" smtClean="0"/>
                        <a:t>VDA OS support</a:t>
                      </a:r>
                      <a:endParaRPr lang="en-US" sz="1600" dirty="0"/>
                    </a:p>
                  </a:txBody>
                  <a:tcPr/>
                </a:tc>
                <a:tc>
                  <a:txBody>
                    <a:bodyPr/>
                    <a:lstStyle/>
                    <a:p>
                      <a:r>
                        <a:rPr lang="en-US" sz="1600" dirty="0" smtClean="0"/>
                        <a:t>64-bit</a:t>
                      </a:r>
                      <a:endParaRPr lang="en-US" sz="1600" dirty="0"/>
                    </a:p>
                  </a:txBody>
                  <a:tcPr/>
                </a:tc>
                <a:tc>
                  <a:txBody>
                    <a:bodyPr/>
                    <a:lstStyle/>
                    <a:p>
                      <a:pPr marL="177800" marR="0" indent="-177800" algn="l" defTabSz="914209"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solidFill>
                            <a:srgbClr xmlns:mc="http://schemas.openxmlformats.org/markup-compatibility/2006" xmlns:a14="http://schemas.microsoft.com/office/drawing/2010/main" val="002060" mc:Ignorable=""/>
                          </a:solidFill>
                        </a:rPr>
                        <a:t>Windows 7 64-bit</a:t>
                      </a:r>
                    </a:p>
                    <a:p>
                      <a:pPr marL="177800" marR="0" indent="-177800" algn="l" defTabSz="914209"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solidFill>
                            <a:srgbClr xmlns:mc="http://schemas.openxmlformats.org/markup-compatibility/2006" xmlns:a14="http://schemas.microsoft.com/office/drawing/2010/main" val="002060" mc:Ignorable=""/>
                          </a:solidFill>
                        </a:rPr>
                        <a:t>Windows XP 64-bit SP3</a:t>
                      </a:r>
                    </a:p>
                    <a:p>
                      <a:pPr marL="177800" marR="0" indent="-177800" algn="l" defTabSz="914209"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solidFill>
                            <a:srgbClr xmlns:mc="http://schemas.openxmlformats.org/markup-compatibility/2006" xmlns:a14="http://schemas.microsoft.com/office/drawing/2010/main" val="002060" mc:Ignorable=""/>
                          </a:solidFill>
                        </a:rPr>
                        <a:t>Windows Vista 64-bit SP2</a:t>
                      </a:r>
                      <a:endParaRPr lang="en-US" sz="1400" dirty="0" smtClean="0">
                        <a:solidFill>
                          <a:srgbClr xmlns:mc="http://schemas.openxmlformats.org/markup-compatibility/2006" xmlns:a14="http://schemas.microsoft.com/office/drawing/2010/main" val="002060" mc:Ignorable=""/>
                        </a:solidFill>
                      </a:endParaRPr>
                    </a:p>
                  </a:txBody>
                  <a:tcPr/>
                </a:tc>
              </a:tr>
              <a:tr h="370840">
                <a:tc>
                  <a:txBody>
                    <a:bodyPr/>
                    <a:lstStyle/>
                    <a:p>
                      <a:r>
                        <a:rPr lang="en-US" sz="1600" dirty="0" smtClean="0"/>
                        <a:t>HDX </a:t>
                      </a:r>
                      <a:r>
                        <a:rPr lang="en-US" sz="1600" dirty="0" err="1" smtClean="0"/>
                        <a:t>IntelliCache</a:t>
                      </a:r>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600" dirty="0" smtClean="0"/>
                        <a:t>Citrix Repeater </a:t>
                      </a:r>
                      <a:r>
                        <a:rPr lang="en-US" sz="1600" baseline="0" dirty="0" smtClean="0"/>
                        <a:t>integration</a:t>
                      </a:r>
                      <a:endParaRPr lang="en-US" sz="1600" dirty="0" smtClean="0"/>
                    </a:p>
                    <a:p>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t>Optimize</a:t>
                      </a:r>
                      <a:r>
                        <a:rPr lang="en-US" sz="1400" baseline="0" dirty="0" smtClean="0"/>
                        <a:t> ICA traffic to branch offices; </a:t>
                      </a:r>
                      <a:r>
                        <a:rPr lang="en-US" sz="1400" dirty="0" smtClean="0"/>
                        <a:t>Similar to ICA optimization for </a:t>
                      </a:r>
                      <a:r>
                        <a:rPr lang="en-US" sz="1400" dirty="0" err="1" smtClean="0"/>
                        <a:t>XenApp</a:t>
                      </a:r>
                      <a:r>
                        <a:rPr lang="en-US" sz="1400" dirty="0" smtClean="0"/>
                        <a:t> users</a:t>
                      </a:r>
                      <a:endParaRPr lang="en-US" sz="1400" dirty="0" smtClean="0">
                        <a:solidFill>
                          <a:srgbClr xmlns:mc="http://schemas.openxmlformats.org/markup-compatibility/2006" xmlns:a14="http://schemas.microsoft.com/office/drawing/2010/main" val="FF0000" mc:Ignorable=""/>
                        </a:solidFill>
                      </a:endParaRPr>
                    </a:p>
                  </a:txBody>
                  <a:tcPr/>
                </a:tc>
              </a:tr>
              <a:tr h="370840">
                <a:tc rowSpan="4">
                  <a:txBody>
                    <a:bodyPr/>
                    <a:lstStyle/>
                    <a:p>
                      <a:pPr marL="0" marR="0" indent="0" algn="l" defTabSz="914361" rtl="0" eaLnBrk="1" fontAlgn="auto" latinLnBrk="0" hangingPunct="1">
                        <a:lnSpc>
                          <a:spcPct val="100000"/>
                        </a:lnSpc>
                        <a:spcBef>
                          <a:spcPts val="0"/>
                        </a:spcBef>
                        <a:spcAft>
                          <a:spcPts val="0"/>
                        </a:spcAft>
                        <a:buClrTx/>
                        <a:buSzTx/>
                        <a:buFontTx/>
                        <a:buNone/>
                        <a:tabLst/>
                        <a:defRPr/>
                      </a:pPr>
                      <a:r>
                        <a:rPr lang="en-US" sz="1600" dirty="0" smtClean="0"/>
                        <a:t>Provisioning</a:t>
                      </a:r>
                      <a:r>
                        <a:rPr lang="en-US" sz="1600" baseline="0" dirty="0" smtClean="0"/>
                        <a:t> services</a:t>
                      </a:r>
                      <a:endParaRPr lang="en-US" sz="1600" dirty="0" smtClean="0"/>
                    </a:p>
                    <a:p>
                      <a:endParaRPr lang="en-US" sz="1600" dirty="0"/>
                    </a:p>
                  </a:txBody>
                  <a:tcPr/>
                </a:tc>
                <a:tc>
                  <a:txBody>
                    <a:bodyPr/>
                    <a:lstStyle/>
                    <a:p>
                      <a:pPr marL="0" marR="0" indent="0" algn="l" defTabSz="914361" rtl="0" eaLnBrk="1" fontAlgn="auto" latinLnBrk="0" hangingPunct="1">
                        <a:lnSpc>
                          <a:spcPct val="100000"/>
                        </a:lnSpc>
                        <a:spcBef>
                          <a:spcPts val="0"/>
                        </a:spcBef>
                        <a:spcAft>
                          <a:spcPts val="0"/>
                        </a:spcAft>
                        <a:buClrTx/>
                        <a:buSzTx/>
                        <a:buFontTx/>
                        <a:buNone/>
                        <a:tabLst/>
                        <a:defRPr/>
                      </a:pPr>
                      <a:r>
                        <a:rPr lang="en-US" sz="1600" dirty="0" smtClean="0"/>
                        <a:t>Standard Image Mode NIC Teaming</a:t>
                      </a:r>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t>Ability to use NIC Teaming drivers from Broadcom and Intel to setup NIC "teams" on PVS clients</a:t>
                      </a:r>
                    </a:p>
                    <a:p>
                      <a:pPr marL="0" marR="0" indent="0" algn="l" defTabSz="914209" rtl="0" eaLnBrk="1" fontAlgn="auto" latinLnBrk="0" hangingPunct="1">
                        <a:lnSpc>
                          <a:spcPct val="100000"/>
                        </a:lnSpc>
                        <a:spcBef>
                          <a:spcPts val="0"/>
                        </a:spcBef>
                        <a:spcAft>
                          <a:spcPts val="0"/>
                        </a:spcAft>
                        <a:buClrTx/>
                        <a:buSzTx/>
                        <a:buFontTx/>
                        <a:buNone/>
                        <a:tabLst/>
                        <a:defRPr/>
                      </a:pPr>
                      <a:endParaRPr lang="en-US" sz="1400" dirty="0" smtClean="0">
                        <a:solidFill>
                          <a:srgbClr xmlns:mc="http://schemas.openxmlformats.org/markup-compatibility/2006" xmlns:a14="http://schemas.microsoft.com/office/drawing/2010/main" val="FF0000" mc:Ignorable=""/>
                        </a:solidFill>
                      </a:endParaRPr>
                    </a:p>
                  </a:txBody>
                  <a:tcPr/>
                </a:tc>
              </a:tr>
              <a:tr h="370840">
                <a:tc vMerge="1">
                  <a:txBody>
                    <a:bodyPr/>
                    <a:lstStyle/>
                    <a:p>
                      <a:endParaRPr lang="en-US" sz="1600" dirty="0"/>
                    </a:p>
                  </a:txBody>
                  <a:tcPr/>
                </a:tc>
                <a:tc>
                  <a:txBody>
                    <a:bodyPr/>
                    <a:lstStyle/>
                    <a:p>
                      <a:pPr marL="0" marR="0" indent="0" algn="l" defTabSz="914361" rtl="0" eaLnBrk="1" fontAlgn="auto" latinLnBrk="0" hangingPunct="1">
                        <a:lnSpc>
                          <a:spcPct val="100000"/>
                        </a:lnSpc>
                        <a:spcBef>
                          <a:spcPts val="0"/>
                        </a:spcBef>
                        <a:spcAft>
                          <a:spcPts val="0"/>
                        </a:spcAft>
                        <a:buClrTx/>
                        <a:buSzTx/>
                        <a:buFontTx/>
                        <a:buNone/>
                        <a:tabLst/>
                        <a:defRPr/>
                      </a:pPr>
                      <a:r>
                        <a:rPr lang="en-US" sz="1600" dirty="0" smtClean="0"/>
                        <a:t>Offline </a:t>
                      </a:r>
                      <a:r>
                        <a:rPr lang="en-US" sz="1600" dirty="0" err="1" smtClean="0"/>
                        <a:t>vDisk</a:t>
                      </a:r>
                      <a:r>
                        <a:rPr lang="en-US" sz="1600" dirty="0" smtClean="0"/>
                        <a:t> Maintenance</a:t>
                      </a:r>
                    </a:p>
                    <a:p>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t>Ability to boot PVS VHD files directly within Windows Virtual Server and Hyper-V</a:t>
                      </a:r>
                    </a:p>
                    <a:p>
                      <a:pPr marL="0" marR="0" indent="0" algn="l" defTabSz="914209" rtl="0" eaLnBrk="1" fontAlgn="auto" latinLnBrk="0" hangingPunct="1">
                        <a:lnSpc>
                          <a:spcPct val="100000"/>
                        </a:lnSpc>
                        <a:spcBef>
                          <a:spcPts val="0"/>
                        </a:spcBef>
                        <a:spcAft>
                          <a:spcPts val="0"/>
                        </a:spcAft>
                        <a:buClrTx/>
                        <a:buSzTx/>
                        <a:buFontTx/>
                        <a:buNone/>
                        <a:tabLst/>
                        <a:defRPr/>
                      </a:pPr>
                      <a:endParaRPr lang="en-US" sz="1400" dirty="0" smtClean="0">
                        <a:solidFill>
                          <a:srgbClr xmlns:mc="http://schemas.openxmlformats.org/markup-compatibility/2006" xmlns:a14="http://schemas.microsoft.com/office/drawing/2010/main" val="FF0000" mc:Ignorable=""/>
                        </a:solidFill>
                      </a:endParaRPr>
                    </a:p>
                  </a:txBody>
                  <a:tcPr/>
                </a:tc>
              </a:tr>
              <a:tr h="370840">
                <a:tc vMerge="1">
                  <a:txBody>
                    <a:bodyPr/>
                    <a:lstStyle/>
                    <a:p>
                      <a:endParaRPr lang="en-US" sz="1600" dirty="0"/>
                    </a:p>
                  </a:txBody>
                  <a:tcPr/>
                </a:tc>
                <a:tc>
                  <a:txBody>
                    <a:bodyPr/>
                    <a:lstStyle/>
                    <a:p>
                      <a:pPr marL="0" marR="0" indent="0" algn="l" defTabSz="914361" rtl="0" eaLnBrk="1" fontAlgn="auto" latinLnBrk="0" hangingPunct="1">
                        <a:lnSpc>
                          <a:spcPct val="100000"/>
                        </a:lnSpc>
                        <a:spcBef>
                          <a:spcPts val="0"/>
                        </a:spcBef>
                        <a:spcAft>
                          <a:spcPts val="0"/>
                        </a:spcAft>
                        <a:buClrTx/>
                        <a:buSzTx/>
                        <a:buFontTx/>
                        <a:buNone/>
                        <a:tabLst/>
                        <a:defRPr/>
                      </a:pPr>
                      <a:r>
                        <a:rPr lang="en-US" sz="1600" dirty="0" smtClean="0"/>
                        <a:t>User Assigned Virtual Disks</a:t>
                      </a:r>
                    </a:p>
                    <a:p>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err="1" smtClean="0"/>
                        <a:t>vDisks</a:t>
                      </a:r>
                      <a:r>
                        <a:rPr lang="en-US" sz="1400" dirty="0" smtClean="0"/>
                        <a:t> are assigned to groups rather than machines</a:t>
                      </a:r>
                    </a:p>
                    <a:p>
                      <a:pPr marL="0" marR="0" indent="0" algn="l" defTabSz="914209" rtl="0" eaLnBrk="1" fontAlgn="auto" latinLnBrk="0" hangingPunct="1">
                        <a:lnSpc>
                          <a:spcPct val="100000"/>
                        </a:lnSpc>
                        <a:spcBef>
                          <a:spcPts val="0"/>
                        </a:spcBef>
                        <a:spcAft>
                          <a:spcPts val="0"/>
                        </a:spcAft>
                        <a:buClrTx/>
                        <a:buSzTx/>
                        <a:buFontTx/>
                        <a:buNone/>
                        <a:tabLst/>
                        <a:defRPr/>
                      </a:pPr>
                      <a:endParaRPr lang="en-US" sz="1400" dirty="0" smtClean="0">
                        <a:solidFill>
                          <a:srgbClr xmlns:mc="http://schemas.openxmlformats.org/markup-compatibility/2006" xmlns:a14="http://schemas.microsoft.com/office/drawing/2010/main" val="FF0000" mc:Ignorable=""/>
                        </a:solidFill>
                      </a:endParaRPr>
                    </a:p>
                  </a:txBody>
                  <a:tcPr/>
                </a:tc>
              </a:tr>
              <a:tr h="370840">
                <a:tc vMerge="1">
                  <a:txBody>
                    <a:bodyPr/>
                    <a:lstStyle/>
                    <a:p>
                      <a:endParaRPr lang="en-US" sz="1600" dirty="0"/>
                    </a:p>
                  </a:txBody>
                  <a:tcPr/>
                </a:tc>
                <a:tc>
                  <a:txBody>
                    <a:bodyPr/>
                    <a:lstStyle/>
                    <a:p>
                      <a:r>
                        <a:rPr lang="en-US" sz="1600" dirty="0" smtClean="0"/>
                        <a:t>Offline Database Support</a:t>
                      </a:r>
                    </a:p>
                    <a:p>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t>Ability for PVS to continue to be able to boot and run clients even when the DB is unavailable.</a:t>
                      </a:r>
                    </a:p>
                    <a:p>
                      <a:pPr marL="0" marR="0" indent="0" algn="l" defTabSz="914209" rtl="0" eaLnBrk="1" fontAlgn="auto" latinLnBrk="0" hangingPunct="1">
                        <a:lnSpc>
                          <a:spcPct val="100000"/>
                        </a:lnSpc>
                        <a:spcBef>
                          <a:spcPts val="0"/>
                        </a:spcBef>
                        <a:spcAft>
                          <a:spcPts val="0"/>
                        </a:spcAft>
                        <a:buClrTx/>
                        <a:buSzTx/>
                        <a:buFontTx/>
                        <a:buNone/>
                        <a:tabLst/>
                        <a:defRPr/>
                      </a:pPr>
                      <a:endParaRPr lang="en-US" sz="1400" dirty="0" smtClean="0">
                        <a:solidFill>
                          <a:srgbClr xmlns:mc="http://schemas.openxmlformats.org/markup-compatibility/2006" xmlns:a14="http://schemas.microsoft.com/office/drawing/2010/main" val="FF0000" mc:Ignorable=""/>
                        </a:solidFill>
                      </a:endParaRPr>
                    </a:p>
                  </a:txBody>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255588" y="422277"/>
            <a:ext cx="11625262" cy="506413"/>
          </a:xfrm>
        </p:spPr>
        <p:txBody>
          <a:bodyPr/>
          <a:lstStyle/>
          <a:p>
            <a:r>
              <a:rPr sz="3600" dirty="0" smtClean="0">
                <a:solidFill>
                  <a:schemeClr val="tx1"/>
                </a:solidFill>
              </a:rPr>
              <a:t>At-a-Glance: XenDesktop 4 Enhancements</a:t>
            </a:r>
            <a:endParaRPr lang="en-US" sz="3600" dirty="0" smtClean="0">
              <a:solidFill>
                <a:schemeClr val="tx1"/>
              </a:solidFill>
            </a:endParaRPr>
          </a:p>
        </p:txBody>
      </p:sp>
      <p:graphicFrame>
        <p:nvGraphicFramePr>
          <p:cNvPr id="6" name="Content Placeholder 5"/>
          <p:cNvGraphicFramePr>
            <a:graphicFrameLocks noGrp="1"/>
          </p:cNvGraphicFramePr>
          <p:nvPr>
            <p:ph idx="4294967295"/>
          </p:nvPr>
        </p:nvGraphicFramePr>
        <p:xfrm>
          <a:off x="725382" y="1157582"/>
          <a:ext cx="10401798" cy="5039360"/>
        </p:xfrm>
        <a:graphic>
          <a:graphicData uri="http://schemas.openxmlformats.org/drawingml/2006/table">
            <a:tbl>
              <a:tblPr firstRow="1" bandRow="1">
                <a:tableStyleId>{5C22544A-7EE6-4342-B048-85BDC9FD1C3A}</a:tableStyleId>
              </a:tblPr>
              <a:tblGrid>
                <a:gridCol w="2457204"/>
                <a:gridCol w="3313216"/>
                <a:gridCol w="4631378"/>
              </a:tblGrid>
              <a:tr h="370840">
                <a:tc>
                  <a:txBody>
                    <a:bodyPr/>
                    <a:lstStyle/>
                    <a:p>
                      <a:pPr algn="ctr"/>
                      <a:r>
                        <a:rPr lang="en-US" dirty="0" smtClean="0"/>
                        <a:t>Category</a:t>
                      </a:r>
                      <a:endParaRPr lang="en-US" dirty="0"/>
                    </a:p>
                  </a:txBody>
                  <a:tcPr/>
                </a:tc>
                <a:tc>
                  <a:txBody>
                    <a:bodyPr/>
                    <a:lstStyle/>
                    <a:p>
                      <a:pPr algn="ctr"/>
                      <a:r>
                        <a:rPr lang="en-US" dirty="0" smtClean="0"/>
                        <a:t>Feature</a:t>
                      </a:r>
                      <a:endParaRPr lang="en-US" dirty="0"/>
                    </a:p>
                  </a:txBody>
                  <a:tcPr/>
                </a:tc>
                <a:tc>
                  <a:txBody>
                    <a:bodyPr/>
                    <a:lstStyle/>
                    <a:p>
                      <a:pPr algn="ctr"/>
                      <a:r>
                        <a:rPr lang="en-US" dirty="0" smtClean="0"/>
                        <a:t>Remarks</a:t>
                      </a:r>
                      <a:endParaRPr lang="en-US" dirty="0"/>
                    </a:p>
                  </a:txBody>
                  <a:tcPr/>
                </a:tc>
              </a:tr>
              <a:tr h="370840">
                <a:tc rowSpan="2">
                  <a:txBody>
                    <a:bodyPr/>
                    <a:lstStyle/>
                    <a:p>
                      <a:pPr marL="0" marR="0" indent="0" algn="l" defTabSz="914361" rtl="0" eaLnBrk="1" fontAlgn="auto" latinLnBrk="0" hangingPunct="1">
                        <a:lnSpc>
                          <a:spcPct val="100000"/>
                        </a:lnSpc>
                        <a:spcBef>
                          <a:spcPts val="0"/>
                        </a:spcBef>
                        <a:spcAft>
                          <a:spcPts val="0"/>
                        </a:spcAft>
                        <a:buClrTx/>
                        <a:buSzTx/>
                        <a:buFontTx/>
                        <a:buNone/>
                        <a:tabLst/>
                        <a:defRPr/>
                      </a:pPr>
                      <a:r>
                        <a:rPr lang="en-US" sz="1600" dirty="0" smtClean="0"/>
                        <a:t>Provisioning</a:t>
                      </a:r>
                      <a:r>
                        <a:rPr lang="en-US" sz="1600" baseline="0" dirty="0" smtClean="0"/>
                        <a:t> services, continued</a:t>
                      </a:r>
                      <a:endParaRPr lang="en-US" sz="1600" dirty="0" smtClean="0"/>
                    </a:p>
                    <a:p>
                      <a:endParaRPr lang="en-US" sz="1600" dirty="0"/>
                    </a:p>
                  </a:txBody>
                  <a:tcPr/>
                </a:tc>
                <a:tc>
                  <a:txBody>
                    <a:bodyPr/>
                    <a:lstStyle/>
                    <a:p>
                      <a:r>
                        <a:rPr lang="en-US" sz="1600" dirty="0" smtClean="0"/>
                        <a:t>Multiple Partition </a:t>
                      </a:r>
                      <a:r>
                        <a:rPr lang="en-US" sz="1600" dirty="0" err="1" smtClean="0"/>
                        <a:t>vDisks</a:t>
                      </a:r>
                      <a:endParaRPr lang="en-US" sz="1600" dirty="0" smtClean="0"/>
                    </a:p>
                    <a:p>
                      <a:endParaRPr lang="en-US" sz="1600" dirty="0"/>
                    </a:p>
                  </a:txBody>
                  <a:tcPr/>
                </a:tc>
                <a:tc>
                  <a:txBody>
                    <a:bodyPr/>
                    <a:lstStyle/>
                    <a:p>
                      <a:pPr marL="0" marR="0" indent="0" algn="l" defTabSz="914361" rtl="0" eaLnBrk="1" fontAlgn="auto" latinLnBrk="0" hangingPunct="1">
                        <a:lnSpc>
                          <a:spcPct val="100000"/>
                        </a:lnSpc>
                        <a:spcBef>
                          <a:spcPts val="0"/>
                        </a:spcBef>
                        <a:spcAft>
                          <a:spcPts val="0"/>
                        </a:spcAft>
                        <a:buClrTx/>
                        <a:buSzTx/>
                        <a:buFont typeface="Arial" pitchFamily="34" charset="0"/>
                        <a:buNone/>
                        <a:tabLst/>
                        <a:defRPr/>
                      </a:pPr>
                      <a:r>
                        <a:rPr lang="en-US" sz="1400" dirty="0" smtClean="0"/>
                        <a:t>Ability to create </a:t>
                      </a:r>
                      <a:r>
                        <a:rPr lang="en-US" sz="1400" dirty="0" err="1" smtClean="0"/>
                        <a:t>vDisks</a:t>
                      </a:r>
                      <a:r>
                        <a:rPr lang="en-US" sz="1400" dirty="0" smtClean="0"/>
                        <a:t> that include multiple partitions (e.g. both a C: and D: drive)</a:t>
                      </a:r>
                    </a:p>
                    <a:p>
                      <a:pPr>
                        <a:buFont typeface="Arial" pitchFamily="34" charset="0"/>
                        <a:buNone/>
                      </a:pPr>
                      <a:endParaRPr lang="en-US" sz="1400" dirty="0"/>
                    </a:p>
                  </a:txBody>
                  <a:tcPr/>
                </a:tc>
              </a:tr>
              <a:tr h="370840">
                <a:tc vMerge="1">
                  <a:txBody>
                    <a:bodyPr/>
                    <a:lstStyle/>
                    <a:p>
                      <a:endParaRPr lang="en-US" sz="1600" dirty="0"/>
                    </a:p>
                  </a:txBody>
                  <a:tcPr/>
                </a:tc>
                <a:tc>
                  <a:txBody>
                    <a:bodyPr/>
                    <a:lstStyle/>
                    <a:p>
                      <a:r>
                        <a:rPr lang="en-US" sz="1600" dirty="0" smtClean="0"/>
                        <a:t>Server Maintenance Mode</a:t>
                      </a:r>
                    </a:p>
                  </a:txBody>
                  <a:tcPr/>
                </a:tc>
                <a:tc>
                  <a:txBody>
                    <a:bodyPr/>
                    <a:lstStyle/>
                    <a:p>
                      <a:pPr marL="0" marR="0" indent="0" algn="l" defTabSz="914209" rtl="0" eaLnBrk="1" fontAlgn="auto" latinLnBrk="0" hangingPunct="1">
                        <a:lnSpc>
                          <a:spcPct val="100000"/>
                        </a:lnSpc>
                        <a:spcBef>
                          <a:spcPts val="0"/>
                        </a:spcBef>
                        <a:spcAft>
                          <a:spcPts val="0"/>
                        </a:spcAft>
                        <a:buClrTx/>
                        <a:buSzTx/>
                        <a:buFont typeface="Arial" pitchFamily="34" charset="0"/>
                        <a:buNone/>
                        <a:tabLst/>
                        <a:defRPr/>
                      </a:pPr>
                      <a:r>
                        <a:rPr lang="en-US" sz="1400" baseline="0" dirty="0" smtClean="0">
                          <a:solidFill>
                            <a:srgbClr xmlns:mc="http://schemas.openxmlformats.org/markup-compatibility/2006" xmlns:a14="http://schemas.microsoft.com/office/drawing/2010/main" val="002060" mc:Ignorable=""/>
                          </a:solidFill>
                        </a:rPr>
                        <a:t>Ability to initiate failover of all clients attached to a particular PVS server to the other servers in the PVS farm</a:t>
                      </a:r>
                    </a:p>
                    <a:p>
                      <a:pPr marL="177800" marR="0" indent="-177800" algn="l" defTabSz="914209"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tx1"/>
                        </a:solidFill>
                      </a:endParaRPr>
                    </a:p>
                  </a:txBody>
                  <a:tcPr/>
                </a:tc>
              </a:tr>
              <a:tr h="370840">
                <a:tc>
                  <a:txBody>
                    <a:bodyPr/>
                    <a:lstStyle/>
                    <a:p>
                      <a:r>
                        <a:rPr lang="en-US" sz="1600" dirty="0" smtClean="0"/>
                        <a:t>Service monitoring</a:t>
                      </a:r>
                      <a:r>
                        <a:rPr lang="en-US" sz="1600" baseline="0" dirty="0" smtClean="0"/>
                        <a:t> and reporting</a:t>
                      </a:r>
                      <a:endParaRPr lang="en-US" sz="1600" dirty="0"/>
                    </a:p>
                  </a:txBody>
                  <a:tcPr/>
                </a:tc>
                <a:tc>
                  <a:txBody>
                    <a:bodyPr/>
                    <a:lstStyle/>
                    <a:p>
                      <a:r>
                        <a:rPr lang="en-US" sz="1600" dirty="0" smtClean="0"/>
                        <a:t>Performance monitoring</a:t>
                      </a:r>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solidFill>
                            <a:srgbClr xmlns:mc="http://schemas.openxmlformats.org/markup-compatibility/2006" xmlns:a14="http://schemas.microsoft.com/office/drawing/2010/main" val="002060" mc:Ignorable=""/>
                          </a:solidFill>
                        </a:rPr>
                        <a:t>End-user experience metrics</a:t>
                      </a:r>
                    </a:p>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solidFill>
                            <a:srgbClr xmlns:mc="http://schemas.openxmlformats.org/markup-compatibility/2006" xmlns:a14="http://schemas.microsoft.com/office/drawing/2010/main" val="002060" mc:Ignorable=""/>
                          </a:solidFill>
                        </a:rPr>
                        <a:t>Admin</a:t>
                      </a:r>
                      <a:r>
                        <a:rPr lang="en-US" sz="1400" baseline="0" dirty="0" smtClean="0">
                          <a:solidFill>
                            <a:srgbClr xmlns:mc="http://schemas.openxmlformats.org/markup-compatibility/2006" xmlns:a14="http://schemas.microsoft.com/office/drawing/2010/main" val="002060" mc:Ignorable=""/>
                          </a:solidFill>
                        </a:rPr>
                        <a:t> &amp; operational reports</a:t>
                      </a:r>
                      <a:endParaRPr lang="en-US" sz="1400" dirty="0" smtClean="0">
                        <a:solidFill>
                          <a:srgbClr xmlns:mc="http://schemas.openxmlformats.org/markup-compatibility/2006" xmlns:a14="http://schemas.microsoft.com/office/drawing/2010/main" val="002060" mc:Ignorable=""/>
                        </a:solidFill>
                      </a:endParaRPr>
                    </a:p>
                  </a:txBody>
                  <a:tcPr/>
                </a:tc>
              </a:tr>
              <a:tr h="370840">
                <a:tc>
                  <a:txBody>
                    <a:bodyPr/>
                    <a:lstStyle/>
                    <a:p>
                      <a:r>
                        <a:rPr lang="en-US" sz="1600" dirty="0" smtClean="0"/>
                        <a:t>Site roaming</a:t>
                      </a:r>
                      <a:endParaRPr lang="en-US" sz="1600" dirty="0"/>
                    </a:p>
                  </a:txBody>
                  <a:tcPr/>
                </a:tc>
                <a:tc>
                  <a:txBody>
                    <a:bodyPr/>
                    <a:lstStyle/>
                    <a:p>
                      <a:r>
                        <a:rPr lang="en-US" sz="1600" dirty="0" smtClean="0"/>
                        <a:t>User roamin</a:t>
                      </a:r>
                      <a:r>
                        <a:rPr lang="en-US" sz="1600" baseline="0" dirty="0" smtClean="0"/>
                        <a:t>g support</a:t>
                      </a:r>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solidFill>
                            <a:srgbClr xmlns:mc="http://schemas.openxmlformats.org/markup-compatibility/2006" xmlns:a14="http://schemas.microsoft.com/office/drawing/2010/main" val="002060" mc:Ignorable=""/>
                          </a:solidFill>
                        </a:rPr>
                        <a:t>Thin client user can connect</a:t>
                      </a:r>
                      <a:r>
                        <a:rPr lang="en-US" sz="1400" baseline="0" dirty="0" smtClean="0">
                          <a:solidFill>
                            <a:srgbClr xmlns:mc="http://schemas.openxmlformats.org/markup-compatibility/2006" xmlns:a14="http://schemas.microsoft.com/office/drawing/2010/main" val="002060" mc:Ignorable=""/>
                          </a:solidFill>
                        </a:rPr>
                        <a:t> to his XenDesktop and data regardless of the site from which he is connecting </a:t>
                      </a:r>
                      <a:endParaRPr lang="en-US" sz="1400" dirty="0" smtClean="0">
                        <a:solidFill>
                          <a:srgbClr xmlns:mc="http://schemas.openxmlformats.org/markup-compatibility/2006" xmlns:a14="http://schemas.microsoft.com/office/drawing/2010/main" val="002060" mc:Ignorable=""/>
                        </a:solidFill>
                      </a:endParaRPr>
                    </a:p>
                  </a:txBody>
                  <a:tcPr/>
                </a:tc>
              </a:tr>
              <a:tr h="370840">
                <a:tc>
                  <a:txBody>
                    <a:bodyPr/>
                    <a:lstStyle/>
                    <a:p>
                      <a:r>
                        <a:rPr lang="en-US" sz="1600" dirty="0" smtClean="0"/>
                        <a:t>Site failover</a:t>
                      </a:r>
                      <a:endParaRPr lang="en-US" sz="1600" dirty="0"/>
                    </a:p>
                  </a:txBody>
                  <a:tcPr/>
                </a:tc>
                <a:tc>
                  <a:txBody>
                    <a:bodyPr/>
                    <a:lstStyle/>
                    <a:p>
                      <a:r>
                        <a:rPr lang="en-US" sz="1600" dirty="0" smtClean="0"/>
                        <a:t>Redirect</a:t>
                      </a:r>
                      <a:r>
                        <a:rPr lang="en-US" sz="1600" baseline="0" dirty="0" smtClean="0"/>
                        <a:t> users to an alternate datacenter</a:t>
                      </a:r>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solidFill>
                            <a:srgbClr xmlns:mc="http://schemas.openxmlformats.org/markup-compatibility/2006" xmlns:a14="http://schemas.microsoft.com/office/drawing/2010/main" val="002060" mc:Ignorable=""/>
                          </a:solidFill>
                        </a:rPr>
                        <a:t>Failover site for users in case primary</a:t>
                      </a:r>
                      <a:r>
                        <a:rPr lang="en-US" sz="1400" baseline="0" dirty="0" smtClean="0">
                          <a:solidFill>
                            <a:srgbClr xmlns:mc="http://schemas.openxmlformats.org/markup-compatibility/2006" xmlns:a14="http://schemas.microsoft.com/office/drawing/2010/main" val="002060" mc:Ignorable=""/>
                          </a:solidFill>
                        </a:rPr>
                        <a:t> site fails</a:t>
                      </a:r>
                      <a:endParaRPr lang="en-US" sz="1400" dirty="0" smtClean="0">
                        <a:solidFill>
                          <a:srgbClr xmlns:mc="http://schemas.openxmlformats.org/markup-compatibility/2006" xmlns:a14="http://schemas.microsoft.com/office/drawing/2010/main" val="002060" mc:Ignorable=""/>
                        </a:solidFill>
                      </a:endParaRPr>
                    </a:p>
                  </a:txBody>
                  <a:tcPr/>
                </a:tc>
              </a:tr>
              <a:tr h="370840">
                <a:tc>
                  <a:txBody>
                    <a:bodyPr/>
                    <a:lstStyle/>
                    <a:p>
                      <a:r>
                        <a:rPr lang="en-US" sz="1600" dirty="0" smtClean="0"/>
                        <a:t>Alternate protocols</a:t>
                      </a:r>
                      <a:endParaRPr lang="en-US" sz="1600" dirty="0"/>
                    </a:p>
                  </a:txBody>
                  <a:tcPr/>
                </a:tc>
                <a:tc>
                  <a:txBody>
                    <a:bodyPr/>
                    <a:lstStyle/>
                    <a:p>
                      <a:r>
                        <a:rPr lang="en-US" sz="1600" dirty="0" smtClean="0"/>
                        <a:t>RDP support and SDK for alternate protocols</a:t>
                      </a:r>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400" dirty="0" smtClean="0">
                          <a:solidFill>
                            <a:srgbClr xmlns:mc="http://schemas.openxmlformats.org/markup-compatibility/2006" xmlns:a14="http://schemas.microsoft.com/office/drawing/2010/main" val="002060" mc:Ignorable=""/>
                          </a:solidFill>
                        </a:rPr>
                        <a:t>Enables users on a device where they can’t install the Citrix Receiver to access their virtual desktop using RDP</a:t>
                      </a:r>
                      <a:r>
                        <a:rPr lang="en-US" sz="1400" baseline="0" dirty="0" smtClean="0">
                          <a:solidFill>
                            <a:srgbClr xmlns:mc="http://schemas.openxmlformats.org/markup-compatibility/2006" xmlns:a14="http://schemas.microsoft.com/office/drawing/2010/main" val="002060" mc:Ignorable=""/>
                          </a:solidFill>
                        </a:rPr>
                        <a:t> and </a:t>
                      </a:r>
                      <a:r>
                        <a:rPr lang="en-US" sz="1400" dirty="0" smtClean="0">
                          <a:solidFill>
                            <a:srgbClr xmlns:mc="http://schemas.openxmlformats.org/markup-compatibility/2006" xmlns:a14="http://schemas.microsoft.com/office/drawing/2010/main" val="002060" mc:Ignorable=""/>
                          </a:solidFill>
                        </a:rPr>
                        <a:t>simplifies migration to XenDesktop from other desktop virtualization solutions</a:t>
                      </a:r>
                    </a:p>
                  </a:txBody>
                  <a:tcPr/>
                </a:tc>
              </a:tr>
              <a:tr h="370840">
                <a:tc>
                  <a:txBody>
                    <a:bodyPr/>
                    <a:lstStyle/>
                    <a:p>
                      <a:r>
                        <a:rPr lang="en-US" sz="1600" dirty="0" smtClean="0"/>
                        <a:t>Single</a:t>
                      </a:r>
                      <a:r>
                        <a:rPr lang="en-US" sz="1600" baseline="0" dirty="0" smtClean="0"/>
                        <a:t> sign-on</a:t>
                      </a:r>
                      <a:endParaRPr lang="en-US" sz="1600" dirty="0"/>
                    </a:p>
                  </a:txBody>
                  <a:tcPr/>
                </a:tc>
                <a:tc>
                  <a:txBody>
                    <a:bodyPr/>
                    <a:lstStyle/>
                    <a:p>
                      <a:r>
                        <a:rPr lang="en-US" sz="1600" dirty="0" smtClean="0"/>
                        <a:t>Citrix Password Manager</a:t>
                      </a:r>
                      <a:endParaRPr lang="en-US" sz="1600" dirty="0"/>
                    </a:p>
                  </a:txBody>
                  <a:tcPr/>
                </a:tc>
                <a:tc>
                  <a:txBody>
                    <a:bodyPr/>
                    <a:lstStyle/>
                    <a:p>
                      <a:pPr marL="0" marR="0" indent="0" algn="l" defTabSz="914209" rtl="0" eaLnBrk="1" fontAlgn="auto" latinLnBrk="0" hangingPunct="1">
                        <a:lnSpc>
                          <a:spcPct val="100000"/>
                        </a:lnSpc>
                        <a:spcBef>
                          <a:spcPts val="0"/>
                        </a:spcBef>
                        <a:spcAft>
                          <a:spcPts val="0"/>
                        </a:spcAft>
                        <a:buClrTx/>
                        <a:buSzTx/>
                        <a:buFontTx/>
                        <a:buNone/>
                        <a:tabLst/>
                        <a:defRPr/>
                      </a:pPr>
                      <a:r>
                        <a:rPr lang="en-US" sz="1500" dirty="0" smtClean="0">
                          <a:solidFill>
                            <a:srgbClr xmlns:mc="http://schemas.openxmlformats.org/markup-compatibility/2006" xmlns:a14="http://schemas.microsoft.com/office/drawing/2010/main" val="002060" mc:Ignorable=""/>
                          </a:solidFill>
                        </a:rPr>
                        <a:t>Tested with CPM 4.6 SP1</a:t>
                      </a:r>
                    </a:p>
                  </a:txBody>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 Infoworld.png"/>
          <p:cNvPicPr>
            <a:picLocks noChangeAspect="1"/>
          </p:cNvPicPr>
          <p:nvPr/>
        </p:nvPicPr>
        <p:blipFill>
          <a:blip r:embed="rId3" cstate="email"/>
          <a:srcRect/>
          <a:stretch>
            <a:fillRect/>
          </a:stretch>
        </p:blipFill>
        <p:spPr>
          <a:xfrm>
            <a:off x="1741896" y="3297519"/>
            <a:ext cx="3035300" cy="665813"/>
          </a:xfrm>
          <a:prstGeom prst="rect">
            <a:avLst/>
          </a:prstGeom>
          <a:solidFill>
            <a:schemeClr val="tx1">
              <a:lumMod val="50000"/>
            </a:schemeClr>
          </a:solidFill>
        </p:spPr>
      </p:pic>
      <p:grpSp>
        <p:nvGrpSpPr>
          <p:cNvPr id="2" name="Group 8"/>
          <p:cNvGrpSpPr/>
          <p:nvPr/>
        </p:nvGrpSpPr>
        <p:grpSpPr>
          <a:xfrm>
            <a:off x="1385026" y="4447041"/>
            <a:ext cx="3749039" cy="822960"/>
            <a:chOff x="1371600" y="4010297"/>
            <a:chExt cx="3749040" cy="822960"/>
          </a:xfrm>
        </p:grpSpPr>
        <p:sp>
          <p:nvSpPr>
            <p:cNvPr id="8" name="Rounded Rectangle 7"/>
            <p:cNvSpPr/>
            <p:nvPr/>
          </p:nvSpPr>
          <p:spPr bwMode="auto">
            <a:xfrm>
              <a:off x="1371600" y="4010297"/>
              <a:ext cx="3749040" cy="822960"/>
            </a:xfrm>
            <a:prstGeom prst="roundRect">
              <a:avLst>
                <a:gd name="adj" fmla="val 5000"/>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66748"/>
              <a:endParaRPr lang="en-US" sz="1900" dirty="0" smtClean="0">
                <a:cs typeface="Arial" charset="0"/>
              </a:endParaRPr>
            </a:p>
          </p:txBody>
        </p:sp>
        <p:pic>
          <p:nvPicPr>
            <p:cNvPr id="6" name="Picture 5" descr="Virt Review.png"/>
            <p:cNvPicPr>
              <a:picLocks noChangeAspect="1"/>
            </p:cNvPicPr>
            <p:nvPr/>
          </p:nvPicPr>
          <p:blipFill>
            <a:blip r:embed="rId4" cstate="email"/>
            <a:stretch>
              <a:fillRect/>
            </a:stretch>
          </p:blipFill>
          <p:spPr>
            <a:xfrm>
              <a:off x="1399089" y="4044675"/>
              <a:ext cx="3694062" cy="754204"/>
            </a:xfrm>
            <a:prstGeom prst="rect">
              <a:avLst/>
            </a:prstGeom>
          </p:spPr>
        </p:pic>
      </p:grpSp>
      <p:pic>
        <p:nvPicPr>
          <p:cNvPr id="1026" name="Picture 2" descr="F:\iw_logo_2009.png"/>
          <p:cNvPicPr>
            <a:picLocks noChangeAspect="1" noChangeArrowheads="1"/>
          </p:cNvPicPr>
          <p:nvPr/>
        </p:nvPicPr>
        <p:blipFill>
          <a:blip r:embed="rId5" cstate="email">
            <a:lum/>
          </a:blip>
          <a:srcRect/>
          <a:stretch>
            <a:fillRect/>
          </a:stretch>
        </p:blipFill>
        <p:spPr bwMode="auto">
          <a:xfrm>
            <a:off x="1124134" y="2170297"/>
            <a:ext cx="4270828" cy="729167"/>
          </a:xfrm>
          <a:prstGeom prst="roundRect">
            <a:avLst>
              <a:gd name="adj" fmla="val 9888"/>
            </a:avLst>
          </a:prstGeom>
          <a:solidFill>
            <a:schemeClr val="bg1"/>
          </a:solidFill>
        </p:spPr>
      </p:pic>
      <p:sp>
        <p:nvSpPr>
          <p:cNvPr id="10" name="Text Placeholder 1"/>
          <p:cNvSpPr txBox="1">
            <a:spLocks/>
          </p:cNvSpPr>
          <p:nvPr/>
        </p:nvSpPr>
        <p:spPr>
          <a:xfrm>
            <a:off x="6393459" y="2190700"/>
            <a:ext cx="5140449" cy="3226527"/>
          </a:xfrm>
          <a:prstGeom prst="rect">
            <a:avLst/>
          </a:prstGeom>
        </p:spPr>
        <p:txBody>
          <a:bodyPr lIns="91436" tIns="45719" rIns="91436" bIns="45719" anchor="ctr" anchorCtr="0"/>
          <a:lstStyle/>
          <a:p>
            <a:pPr marL="228591" indent="-228591" algn="ctr" defTabSz="914361">
              <a:lnSpc>
                <a:spcPct val="90000"/>
              </a:lnSpc>
              <a:spcBef>
                <a:spcPts val="3599"/>
              </a:spcBef>
              <a:spcAft>
                <a:spcPct val="15000"/>
              </a:spcAft>
              <a:buClr>
                <a:schemeClr val="tx2"/>
              </a:buClr>
              <a:defRPr/>
            </a:pPr>
            <a:r>
              <a:rPr lang="en-US" sz="4400" kern="0" spc="-151" dirty="0" smtClean="0">
                <a:ln w="0">
                  <a:noFill/>
                </a:ln>
                <a:latin typeface="+mj-lt"/>
              </a:rPr>
              <a:t>"best of breed"</a:t>
            </a:r>
          </a:p>
          <a:p>
            <a:pPr marL="228591" indent="-228591" algn="ctr" defTabSz="914361">
              <a:lnSpc>
                <a:spcPct val="90000"/>
              </a:lnSpc>
              <a:spcBef>
                <a:spcPts val="3599"/>
              </a:spcBef>
              <a:spcAft>
                <a:spcPct val="15000"/>
              </a:spcAft>
              <a:buClr>
                <a:schemeClr val="tx2"/>
              </a:buClr>
              <a:defRPr/>
            </a:pPr>
            <a:r>
              <a:rPr lang="en-US" sz="4400" kern="0" spc="-151" dirty="0" smtClean="0">
                <a:ln w="0">
                  <a:noFill/>
                </a:ln>
                <a:latin typeface="+mj-lt"/>
              </a:rPr>
              <a:t>"gold standard"</a:t>
            </a:r>
          </a:p>
          <a:p>
            <a:pPr marL="228591" indent="-228591" algn="ctr" defTabSz="914361">
              <a:lnSpc>
                <a:spcPct val="90000"/>
              </a:lnSpc>
              <a:spcBef>
                <a:spcPts val="3599"/>
              </a:spcBef>
              <a:spcAft>
                <a:spcPct val="15000"/>
              </a:spcAft>
              <a:buClr>
                <a:schemeClr val="tx2"/>
              </a:buClr>
              <a:defRPr/>
            </a:pPr>
            <a:r>
              <a:rPr lang="en-US" sz="4400" kern="0" spc="-151" dirty="0" smtClean="0">
                <a:ln w="0">
                  <a:noFill/>
                </a:ln>
                <a:latin typeface="+mj-lt"/>
              </a:rPr>
              <a:t>"a clear winner"</a:t>
            </a:r>
            <a:endParaRPr lang="en-US" sz="4400" kern="0" spc="-151" dirty="0">
              <a:ln w="0">
                <a:noFill/>
              </a:ln>
              <a:latin typeface="+mj-lt"/>
            </a:endParaRPr>
          </a:p>
        </p:txBody>
      </p:sp>
      <p:sp>
        <p:nvSpPr>
          <p:cNvPr id="12" name="Round Same Side Corner Rectangle 18"/>
          <p:cNvSpPr/>
          <p:nvPr/>
        </p:nvSpPr>
        <p:spPr>
          <a:xfrm>
            <a:off x="473001" y="723335"/>
            <a:ext cx="3639465" cy="631191"/>
          </a:xfrm>
          <a:prstGeom prst="round2SameRect">
            <a:avLst>
              <a:gd name="adj1" fmla="val 1904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66788">
              <a:lnSpc>
                <a:spcPct val="90000"/>
              </a:lnSpc>
              <a:defRPr/>
            </a:pPr>
            <a:r>
              <a:rPr lang="en-US" b="1" dirty="0" smtClean="0">
                <a:solidFill>
                  <a:schemeClr val="bg2">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Best Remote User Experience </a:t>
            </a:r>
          </a:p>
        </p:txBody>
      </p:sp>
      <p:sp>
        <p:nvSpPr>
          <p:cNvPr id="13" name="Round Same Side Corner Rectangle 18"/>
          <p:cNvSpPr/>
          <p:nvPr/>
        </p:nvSpPr>
        <p:spPr>
          <a:xfrm>
            <a:off x="4300954" y="723335"/>
            <a:ext cx="3639465" cy="631191"/>
          </a:xfrm>
          <a:prstGeom prst="round2SameRect">
            <a:avLst>
              <a:gd name="adj1" fmla="val 1904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defTabSz="966788">
              <a:lnSpc>
                <a:spcPct val="90000"/>
              </a:lnSpc>
              <a:defRPr/>
            </a:pPr>
            <a:r>
              <a:rPr lang="en-US" b="1" dirty="0" smtClean="0">
                <a:solidFill>
                  <a:schemeClr val="bg2">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Integrated </a:t>
            </a:r>
          </a:p>
          <a:p>
            <a:pPr algn="ctr" defTabSz="966788">
              <a:lnSpc>
                <a:spcPct val="90000"/>
              </a:lnSpc>
              <a:defRPr/>
            </a:pPr>
            <a:r>
              <a:rPr lang="en-US" b="1" dirty="0" smtClean="0">
                <a:solidFill>
                  <a:schemeClr val="bg2">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Management</a:t>
            </a:r>
          </a:p>
        </p:txBody>
      </p:sp>
      <p:sp>
        <p:nvSpPr>
          <p:cNvPr id="14" name="Round Same Side Corner Rectangle 18"/>
          <p:cNvSpPr/>
          <p:nvPr/>
        </p:nvSpPr>
        <p:spPr>
          <a:xfrm>
            <a:off x="8116410" y="723481"/>
            <a:ext cx="3639465" cy="633005"/>
          </a:xfrm>
          <a:prstGeom prst="round2SameRect">
            <a:avLst>
              <a:gd name="adj1" fmla="val 1904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noAutofit/>
          </a:bodyPr>
          <a:lstStyle/>
          <a:p>
            <a:pPr algn="ctr" defTabSz="966788">
              <a:lnSpc>
                <a:spcPct val="90000"/>
              </a:lnSpc>
              <a:defRPr/>
            </a:pPr>
            <a:r>
              <a:rPr lang="en-US" b="1" dirty="0" smtClean="0">
                <a:solidFill>
                  <a:schemeClr val="bg2">
                    <a:lumMod val="60000"/>
                    <a:lumOff val="4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Most Comprehensive &amp; </a:t>
            </a:r>
            <a:r>
              <a:rPr lang="en-US" b="1"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sym typeface="Gill Sans"/>
              </a:rPr>
              <a:t>Cost Effective Offering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ote.png"/>
          <p:cNvPicPr>
            <a:picLocks noChangeAspect="1"/>
          </p:cNvPicPr>
          <p:nvPr/>
        </p:nvPicPr>
        <p:blipFill>
          <a:blip r:embed="rId3">
            <a:alphaModFix amt="20000"/>
            <a:duotone>
              <a:prstClr val="black"/>
              <a:schemeClr val="tx2">
                <a:tint val="45000"/>
                <a:satMod val="400000"/>
              </a:schemeClr>
            </a:duotone>
          </a:blip>
          <a:stretch>
            <a:fillRect/>
          </a:stretch>
        </p:blipFill>
        <p:spPr>
          <a:xfrm rot="10800000">
            <a:off x="10439400" y="3102516"/>
            <a:ext cx="1828800" cy="1672683"/>
          </a:xfrm>
          <a:prstGeom prst="rect">
            <a:avLst/>
          </a:prstGeom>
        </p:spPr>
      </p:pic>
      <p:pic>
        <p:nvPicPr>
          <p:cNvPr id="7" name="Picture 6" descr="quote.png"/>
          <p:cNvPicPr>
            <a:picLocks noChangeAspect="1"/>
          </p:cNvPicPr>
          <p:nvPr/>
        </p:nvPicPr>
        <p:blipFill>
          <a:blip r:embed="rId3">
            <a:alphaModFix amt="20000"/>
            <a:duotone>
              <a:prstClr val="black"/>
              <a:schemeClr val="tx2">
                <a:tint val="45000"/>
                <a:satMod val="400000"/>
              </a:schemeClr>
            </a:duotone>
          </a:blip>
          <a:stretch>
            <a:fillRect/>
          </a:stretch>
        </p:blipFill>
        <p:spPr>
          <a:xfrm>
            <a:off x="-82550" y="803816"/>
            <a:ext cx="1828800" cy="1672683"/>
          </a:xfrm>
          <a:prstGeom prst="rect">
            <a:avLst/>
          </a:prstGeom>
        </p:spPr>
      </p:pic>
      <p:sp>
        <p:nvSpPr>
          <p:cNvPr id="5" name="Rectangle 4"/>
          <p:cNvSpPr/>
          <p:nvPr/>
        </p:nvSpPr>
        <p:spPr>
          <a:xfrm>
            <a:off x="1518005" y="2205097"/>
            <a:ext cx="9508416" cy="2062103"/>
          </a:xfrm>
          <a:prstGeom prst="rect">
            <a:avLst/>
          </a:prstGeom>
        </p:spPr>
        <p:txBody>
          <a:bodyPr wrap="square">
            <a:spAutoFit/>
          </a:bodyPr>
          <a:lstStyle/>
          <a:p>
            <a:r>
              <a:rPr lang="en-US" sz="3200" i="1" dirty="0" smtClean="0">
                <a:solidFill>
                  <a:srgbClr xmlns:mc="http://schemas.openxmlformats.org/markup-compatibility/2006" xmlns:a14="http://schemas.microsoft.com/office/drawing/2010/main" val="FFFFFF" mc:Ignorable=""/>
                </a:solidFill>
              </a:rPr>
              <a:t>With Citrix XenDesktop we were able to fulfill user requirements… the performance of the virtualized desktop is </a:t>
            </a:r>
            <a:r>
              <a:rPr lang="en-US" sz="3200" b="1" i="1" dirty="0" smtClean="0">
                <a:solidFill>
                  <a:srgbClr xmlns:mc="http://schemas.openxmlformats.org/markup-compatibility/2006" xmlns:a14="http://schemas.microsoft.com/office/drawing/2010/main" val="008B95" mc:Ignorable=""/>
                </a:solidFill>
                <a:latin typeface="Arial"/>
              </a:rPr>
              <a:t>comparable to that of a locally installed desktop</a:t>
            </a:r>
            <a:r>
              <a:rPr lang="en-US" sz="3200" i="1" dirty="0" smtClean="0">
                <a:solidFill>
                  <a:srgbClr xmlns:mc="http://schemas.openxmlformats.org/markup-compatibility/2006" xmlns:a14="http://schemas.microsoft.com/office/drawing/2010/main" val="FFFFFF" mc:Ignorable=""/>
                </a:solidFill>
              </a:rPr>
              <a:t>. </a:t>
            </a:r>
          </a:p>
        </p:txBody>
      </p:sp>
      <p:sp>
        <p:nvSpPr>
          <p:cNvPr id="6" name="Rectangle 5"/>
          <p:cNvSpPr/>
          <p:nvPr/>
        </p:nvSpPr>
        <p:spPr>
          <a:xfrm>
            <a:off x="4804111" y="5088849"/>
            <a:ext cx="6092825" cy="923330"/>
          </a:xfrm>
          <a:prstGeom prst="rect">
            <a:avLst/>
          </a:prstGeom>
        </p:spPr>
        <p:txBody>
          <a:bodyPr>
            <a:spAutoFit/>
          </a:bodyPr>
          <a:lstStyle/>
          <a:p>
            <a:pPr marL="115888" indent="-115888" algn="r">
              <a:defRPr/>
            </a:pPr>
            <a:r>
              <a:rPr lang="en-US" dirty="0" smtClean="0">
                <a:solidFill>
                  <a:srgbClr xmlns:mc="http://schemas.openxmlformats.org/markup-compatibility/2006" xmlns:a14="http://schemas.microsoft.com/office/drawing/2010/main" val="008B95" mc:Ignorable=""/>
                </a:solidFill>
              </a:rPr>
              <a:t>Patrick </a:t>
            </a:r>
            <a:r>
              <a:rPr lang="en-US" dirty="0" err="1" smtClean="0">
                <a:solidFill>
                  <a:srgbClr xmlns:mc="http://schemas.openxmlformats.org/markup-compatibility/2006" xmlns:a14="http://schemas.microsoft.com/office/drawing/2010/main" val="008B95" mc:Ignorable=""/>
                </a:solidFill>
              </a:rPr>
              <a:t>Kaeslin</a:t>
            </a:r>
            <a:endParaRPr lang="en-US" dirty="0" smtClean="0">
              <a:solidFill>
                <a:srgbClr xmlns:mc="http://schemas.openxmlformats.org/markup-compatibility/2006" xmlns:a14="http://schemas.microsoft.com/office/drawing/2010/main" val="008B95" mc:Ignorable=""/>
              </a:solidFill>
            </a:endParaRPr>
          </a:p>
          <a:p>
            <a:pPr marL="115888" indent="-115888" algn="r">
              <a:defRPr/>
            </a:pPr>
            <a:r>
              <a:rPr lang="en-US" dirty="0" smtClean="0">
                <a:solidFill>
                  <a:srgbClr xmlns:mc="http://schemas.openxmlformats.org/markup-compatibility/2006" xmlns:a14="http://schemas.microsoft.com/office/drawing/2010/main" val="008B95" mc:Ignorable=""/>
                </a:solidFill>
              </a:rPr>
              <a:t> Head of Front End Engineering</a:t>
            </a:r>
          </a:p>
          <a:p>
            <a:pPr marL="115888" indent="-115888" algn="r">
              <a:defRPr/>
            </a:pPr>
            <a:r>
              <a:rPr lang="en-US" dirty="0" err="1" smtClean="0">
                <a:solidFill>
                  <a:srgbClr xmlns:mc="http://schemas.openxmlformats.org/markup-compatibility/2006" xmlns:a14="http://schemas.microsoft.com/office/drawing/2010/main" val="008B95" mc:Ignorable=""/>
                </a:solidFill>
              </a:rPr>
              <a:t>Swisscom</a:t>
            </a:r>
            <a:r>
              <a:rPr lang="en-US" dirty="0" smtClean="0">
                <a:solidFill>
                  <a:srgbClr xmlns:mc="http://schemas.openxmlformats.org/markup-compatibility/2006" xmlns:a14="http://schemas.microsoft.com/office/drawing/2010/main" val="008B95" mc:Ignorable=""/>
                </a:solidFill>
              </a:rPr>
              <a:t> IT Services AG</a:t>
            </a:r>
            <a:endParaRPr lang="en-US" kern="1200" dirty="0">
              <a:solidFill>
                <a:srgbClr xmlns:mc="http://schemas.openxmlformats.org/markup-compatibility/2006" xmlns:a14="http://schemas.microsoft.com/office/drawing/2010/main" val="008B95" mc:Ignorable=""/>
              </a:solidFill>
              <a:latin typeface="Arial"/>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ote.png"/>
          <p:cNvPicPr>
            <a:picLocks noChangeAspect="1"/>
          </p:cNvPicPr>
          <p:nvPr/>
        </p:nvPicPr>
        <p:blipFill>
          <a:blip r:embed="rId3">
            <a:alphaModFix amt="20000"/>
            <a:duotone>
              <a:prstClr val="black"/>
              <a:schemeClr val="tx2">
                <a:tint val="45000"/>
                <a:satMod val="400000"/>
              </a:schemeClr>
            </a:duotone>
          </a:blip>
          <a:stretch>
            <a:fillRect/>
          </a:stretch>
        </p:blipFill>
        <p:spPr>
          <a:xfrm rot="10800000">
            <a:off x="10439400" y="3102516"/>
            <a:ext cx="1828800" cy="1672683"/>
          </a:xfrm>
          <a:prstGeom prst="rect">
            <a:avLst/>
          </a:prstGeom>
        </p:spPr>
      </p:pic>
      <p:pic>
        <p:nvPicPr>
          <p:cNvPr id="7" name="Picture 6" descr="quote.png"/>
          <p:cNvPicPr>
            <a:picLocks noChangeAspect="1"/>
          </p:cNvPicPr>
          <p:nvPr/>
        </p:nvPicPr>
        <p:blipFill>
          <a:blip r:embed="rId3">
            <a:alphaModFix amt="20000"/>
            <a:duotone>
              <a:prstClr val="black"/>
              <a:schemeClr val="tx2">
                <a:tint val="45000"/>
                <a:satMod val="400000"/>
              </a:schemeClr>
            </a:duotone>
          </a:blip>
          <a:stretch>
            <a:fillRect/>
          </a:stretch>
        </p:blipFill>
        <p:spPr>
          <a:xfrm>
            <a:off x="-82550" y="803816"/>
            <a:ext cx="1828800" cy="1672683"/>
          </a:xfrm>
          <a:prstGeom prst="rect">
            <a:avLst/>
          </a:prstGeom>
        </p:spPr>
      </p:pic>
      <p:sp>
        <p:nvSpPr>
          <p:cNvPr id="5" name="Rectangle 4"/>
          <p:cNvSpPr/>
          <p:nvPr/>
        </p:nvSpPr>
        <p:spPr>
          <a:xfrm>
            <a:off x="1518005" y="2205097"/>
            <a:ext cx="9508416" cy="2554545"/>
          </a:xfrm>
          <a:prstGeom prst="rect">
            <a:avLst/>
          </a:prstGeom>
        </p:spPr>
        <p:txBody>
          <a:bodyPr wrap="square">
            <a:spAutoFit/>
          </a:bodyPr>
          <a:lstStyle/>
          <a:p>
            <a:r>
              <a:rPr lang="en-US" sz="3200" i="1" dirty="0" smtClean="0"/>
              <a:t>We could roll out mobile units extremely quickly, and officers were comfortable using them immediately… increasing the visibility of police on the streets and the productivity of its police officers by 30 per cent.</a:t>
            </a:r>
          </a:p>
        </p:txBody>
      </p:sp>
      <p:sp>
        <p:nvSpPr>
          <p:cNvPr id="6" name="Rectangle 5"/>
          <p:cNvSpPr/>
          <p:nvPr/>
        </p:nvSpPr>
        <p:spPr>
          <a:xfrm>
            <a:off x="4804111" y="5088849"/>
            <a:ext cx="6092825" cy="1200329"/>
          </a:xfrm>
          <a:prstGeom prst="rect">
            <a:avLst/>
          </a:prstGeom>
        </p:spPr>
        <p:txBody>
          <a:bodyPr>
            <a:spAutoFit/>
          </a:bodyPr>
          <a:lstStyle/>
          <a:p>
            <a:pPr>
              <a:defRPr/>
            </a:pPr>
            <a:r>
              <a:rPr lang="en-US" dirty="0" smtClean="0"/>
              <a:t>“Leicestershire Constabulary puts bobbies back on beat,”</a:t>
            </a:r>
          </a:p>
          <a:p>
            <a:pPr>
              <a:defRPr/>
            </a:pPr>
            <a:r>
              <a:rPr lang="en-US" dirty="0" smtClean="0"/>
              <a:t>James Pearce</a:t>
            </a:r>
          </a:p>
          <a:p>
            <a:pPr>
              <a:defRPr/>
            </a:pPr>
            <a:r>
              <a:rPr lang="en-US" dirty="0" smtClean="0"/>
              <a:t>Information systems analyst </a:t>
            </a:r>
          </a:p>
          <a:p>
            <a:pPr>
              <a:defRPr/>
            </a:pPr>
            <a:r>
              <a:rPr lang="en-US" dirty="0" smtClean="0"/>
              <a:t>Case study by </a:t>
            </a:r>
            <a:r>
              <a:rPr lang="en-US" dirty="0" err="1" smtClean="0"/>
              <a:t>ITPro</a:t>
            </a:r>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ote.png"/>
          <p:cNvPicPr>
            <a:picLocks noChangeAspect="1"/>
          </p:cNvPicPr>
          <p:nvPr/>
        </p:nvPicPr>
        <p:blipFill>
          <a:blip r:embed="rId3">
            <a:alphaModFix amt="20000"/>
            <a:duotone>
              <a:prstClr val="black"/>
              <a:schemeClr val="tx2">
                <a:tint val="45000"/>
                <a:satMod val="400000"/>
              </a:schemeClr>
            </a:duotone>
          </a:blip>
          <a:stretch>
            <a:fillRect/>
          </a:stretch>
        </p:blipFill>
        <p:spPr>
          <a:xfrm rot="10800000">
            <a:off x="10439400" y="3102516"/>
            <a:ext cx="1828800" cy="1672683"/>
          </a:xfrm>
          <a:prstGeom prst="rect">
            <a:avLst/>
          </a:prstGeom>
        </p:spPr>
      </p:pic>
      <p:pic>
        <p:nvPicPr>
          <p:cNvPr id="7" name="Picture 6" descr="quote.png"/>
          <p:cNvPicPr>
            <a:picLocks noChangeAspect="1"/>
          </p:cNvPicPr>
          <p:nvPr/>
        </p:nvPicPr>
        <p:blipFill>
          <a:blip r:embed="rId3">
            <a:alphaModFix amt="20000"/>
            <a:duotone>
              <a:prstClr val="black"/>
              <a:schemeClr val="tx2">
                <a:tint val="45000"/>
                <a:satMod val="400000"/>
              </a:schemeClr>
            </a:duotone>
          </a:blip>
          <a:stretch>
            <a:fillRect/>
          </a:stretch>
        </p:blipFill>
        <p:spPr>
          <a:xfrm>
            <a:off x="-82550" y="803816"/>
            <a:ext cx="1828800" cy="1672683"/>
          </a:xfrm>
          <a:prstGeom prst="rect">
            <a:avLst/>
          </a:prstGeom>
        </p:spPr>
      </p:pic>
      <p:sp>
        <p:nvSpPr>
          <p:cNvPr id="5" name="Rectangle 4"/>
          <p:cNvSpPr/>
          <p:nvPr/>
        </p:nvSpPr>
        <p:spPr>
          <a:xfrm>
            <a:off x="1518005" y="1524000"/>
            <a:ext cx="9508416" cy="3539430"/>
          </a:xfrm>
          <a:prstGeom prst="rect">
            <a:avLst/>
          </a:prstGeom>
        </p:spPr>
        <p:txBody>
          <a:bodyPr wrap="square">
            <a:spAutoFit/>
          </a:bodyPr>
          <a:lstStyle/>
          <a:p>
            <a:r>
              <a:rPr lang="en-US" sz="3200" i="1" dirty="0" smtClean="0">
                <a:solidFill>
                  <a:srgbClr xmlns:mc="http://schemas.openxmlformats.org/markup-compatibility/2006" xmlns:a14="http://schemas.microsoft.com/office/drawing/2010/main" val="FFFFFF" mc:Ignorable=""/>
                </a:solidFill>
              </a:rPr>
              <a:t>With XenDesktop, we can ensure that developers are able to operate their virtual Windows XP desktop, including all applications, as </a:t>
            </a:r>
            <a:r>
              <a:rPr lang="en-US" sz="3200" b="1" i="1" dirty="0" smtClean="0">
                <a:solidFill>
                  <a:srgbClr xmlns:mc="http://schemas.openxmlformats.org/markup-compatibility/2006" xmlns:a14="http://schemas.microsoft.com/office/drawing/2010/main" val="008B95" mc:Ignorable=""/>
                </a:solidFill>
                <a:latin typeface="Arial"/>
              </a:rPr>
              <a:t>smoothly as their locally installed </a:t>
            </a:r>
            <a:r>
              <a:rPr lang="en-US" sz="3200" i="1" dirty="0" smtClean="0">
                <a:solidFill>
                  <a:srgbClr xmlns:mc="http://schemas.openxmlformats.org/markup-compatibility/2006" xmlns:a14="http://schemas.microsoft.com/office/drawing/2010/main" val="FFFFFF" mc:Ignorable=""/>
                </a:solidFill>
              </a:rPr>
              <a:t>user environment—irrespective of the geographic distance to be covered… We are already able to talk about a </a:t>
            </a:r>
            <a:r>
              <a:rPr lang="en-US" sz="3200" b="1" i="1" dirty="0" smtClean="0">
                <a:solidFill>
                  <a:srgbClr xmlns:mc="http://schemas.openxmlformats.org/markup-compatibility/2006" xmlns:a14="http://schemas.microsoft.com/office/drawing/2010/main" val="008B95" mc:Ignorable=""/>
                </a:solidFill>
                <a:latin typeface="Arial"/>
              </a:rPr>
              <a:t>successful business case.</a:t>
            </a:r>
          </a:p>
        </p:txBody>
      </p:sp>
      <p:sp>
        <p:nvSpPr>
          <p:cNvPr id="6" name="Rectangle 5"/>
          <p:cNvSpPr/>
          <p:nvPr/>
        </p:nvSpPr>
        <p:spPr>
          <a:xfrm>
            <a:off x="4804111" y="5088849"/>
            <a:ext cx="6092825" cy="923330"/>
          </a:xfrm>
          <a:prstGeom prst="rect">
            <a:avLst/>
          </a:prstGeom>
        </p:spPr>
        <p:txBody>
          <a:bodyPr>
            <a:spAutoFit/>
          </a:bodyPr>
          <a:lstStyle/>
          <a:p>
            <a:pPr marL="115888" indent="-115888" algn="r">
              <a:defRPr/>
            </a:pPr>
            <a:r>
              <a:rPr lang="en-US" dirty="0" smtClean="0">
                <a:solidFill>
                  <a:srgbClr xmlns:mc="http://schemas.openxmlformats.org/markup-compatibility/2006" xmlns:a14="http://schemas.microsoft.com/office/drawing/2010/main" val="008B95" mc:Ignorable=""/>
                </a:solidFill>
              </a:rPr>
              <a:t>Klaus Stein</a:t>
            </a:r>
          </a:p>
          <a:p>
            <a:pPr marL="115888" indent="-115888" algn="r">
              <a:defRPr/>
            </a:pPr>
            <a:r>
              <a:rPr lang="en-US" dirty="0" smtClean="0">
                <a:solidFill>
                  <a:srgbClr xmlns:mc="http://schemas.openxmlformats.org/markup-compatibility/2006" xmlns:a14="http://schemas.microsoft.com/office/drawing/2010/main" val="008B95" mc:Ignorable=""/>
                </a:solidFill>
              </a:rPr>
              <a:t>Lead Project Manager,</a:t>
            </a:r>
          </a:p>
          <a:p>
            <a:pPr marL="115888" indent="-115888" algn="r">
              <a:defRPr/>
            </a:pPr>
            <a:r>
              <a:rPr lang="en-US" dirty="0" err="1" smtClean="0">
                <a:solidFill>
                  <a:srgbClr xmlns:mc="http://schemas.openxmlformats.org/markup-compatibility/2006" xmlns:a14="http://schemas.microsoft.com/office/drawing/2010/main" val="008B95" mc:Ignorable=""/>
                </a:solidFill>
              </a:rPr>
              <a:t>Telefónica</a:t>
            </a:r>
            <a:r>
              <a:rPr lang="en-US" dirty="0" smtClean="0">
                <a:solidFill>
                  <a:srgbClr xmlns:mc="http://schemas.openxmlformats.org/markup-compatibility/2006" xmlns:a14="http://schemas.microsoft.com/office/drawing/2010/main" val="008B95" mc:Ignorable=""/>
                </a:solidFill>
              </a:rPr>
              <a:t> O² Germany GmbH &amp; Co. OHG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ote.png"/>
          <p:cNvPicPr>
            <a:picLocks noChangeAspect="1"/>
          </p:cNvPicPr>
          <p:nvPr/>
        </p:nvPicPr>
        <p:blipFill>
          <a:blip r:embed="rId3">
            <a:alphaModFix amt="20000"/>
            <a:duotone>
              <a:prstClr val="black"/>
              <a:schemeClr val="tx2">
                <a:tint val="45000"/>
                <a:satMod val="400000"/>
              </a:schemeClr>
            </a:duotone>
          </a:blip>
          <a:stretch>
            <a:fillRect/>
          </a:stretch>
        </p:blipFill>
        <p:spPr>
          <a:xfrm rot="10800000">
            <a:off x="10439400" y="3102516"/>
            <a:ext cx="1828800" cy="1672683"/>
          </a:xfrm>
          <a:prstGeom prst="rect">
            <a:avLst/>
          </a:prstGeom>
        </p:spPr>
      </p:pic>
      <p:pic>
        <p:nvPicPr>
          <p:cNvPr id="7" name="Picture 6" descr="quote.png"/>
          <p:cNvPicPr>
            <a:picLocks noChangeAspect="1"/>
          </p:cNvPicPr>
          <p:nvPr/>
        </p:nvPicPr>
        <p:blipFill>
          <a:blip r:embed="rId3">
            <a:alphaModFix amt="20000"/>
            <a:duotone>
              <a:prstClr val="black"/>
              <a:schemeClr val="tx2">
                <a:tint val="45000"/>
                <a:satMod val="400000"/>
              </a:schemeClr>
            </a:duotone>
          </a:blip>
          <a:stretch>
            <a:fillRect/>
          </a:stretch>
        </p:blipFill>
        <p:spPr>
          <a:xfrm>
            <a:off x="-82550" y="803816"/>
            <a:ext cx="1828800" cy="1672683"/>
          </a:xfrm>
          <a:prstGeom prst="rect">
            <a:avLst/>
          </a:prstGeom>
        </p:spPr>
      </p:pic>
      <p:sp>
        <p:nvSpPr>
          <p:cNvPr id="5" name="Rectangle 4"/>
          <p:cNvSpPr/>
          <p:nvPr/>
        </p:nvSpPr>
        <p:spPr>
          <a:xfrm>
            <a:off x="1441805" y="1676400"/>
            <a:ext cx="9455131" cy="2554545"/>
          </a:xfrm>
          <a:prstGeom prst="rect">
            <a:avLst/>
          </a:prstGeom>
        </p:spPr>
        <p:txBody>
          <a:bodyPr wrap="square">
            <a:spAutoFit/>
          </a:bodyPr>
          <a:lstStyle/>
          <a:p>
            <a:r>
              <a:rPr lang="en-US" sz="3200" i="1" dirty="0" smtClean="0">
                <a:solidFill>
                  <a:srgbClr xmlns:mc="http://schemas.openxmlformats.org/markup-compatibility/2006" xmlns:a14="http://schemas.microsoft.com/office/drawing/2010/main" val="FFFFFF" mc:Ignorable=""/>
                </a:solidFill>
              </a:rPr>
              <a:t>“XenDesktop is a </a:t>
            </a:r>
            <a:r>
              <a:rPr lang="en-US" sz="3200" b="1" i="1" dirty="0" smtClean="0">
                <a:solidFill>
                  <a:srgbClr xmlns:mc="http://schemas.openxmlformats.org/markup-compatibility/2006" xmlns:a14="http://schemas.microsoft.com/office/drawing/2010/main" val="008B95" mc:Ignorable=""/>
                </a:solidFill>
                <a:latin typeface="Arial"/>
              </a:rPr>
              <a:t>perfect fit</a:t>
            </a:r>
            <a:r>
              <a:rPr lang="en-US" sz="3200" i="1" dirty="0" smtClean="0">
                <a:solidFill>
                  <a:srgbClr xmlns:mc="http://schemas.openxmlformats.org/markup-compatibility/2006" xmlns:a14="http://schemas.microsoft.com/office/drawing/2010/main" val="FFFFFF" mc:Ignorable=""/>
                </a:solidFill>
              </a:rPr>
              <a:t>…the look and feel on the desktop has not changed; there is no need to upgrade expensive network connections; and we are able to add new applications by adjusting the golden image.”</a:t>
            </a:r>
          </a:p>
        </p:txBody>
      </p:sp>
      <p:sp>
        <p:nvSpPr>
          <p:cNvPr id="6" name="Rectangle 5"/>
          <p:cNvSpPr/>
          <p:nvPr/>
        </p:nvSpPr>
        <p:spPr>
          <a:xfrm>
            <a:off x="4804111" y="5088849"/>
            <a:ext cx="6092825" cy="923330"/>
          </a:xfrm>
          <a:prstGeom prst="rect">
            <a:avLst/>
          </a:prstGeom>
        </p:spPr>
        <p:txBody>
          <a:bodyPr>
            <a:spAutoFit/>
          </a:bodyPr>
          <a:lstStyle/>
          <a:p>
            <a:pPr marL="115888" indent="-115888" algn="r">
              <a:defRPr/>
            </a:pPr>
            <a:r>
              <a:rPr lang="en-US" dirty="0" smtClean="0">
                <a:solidFill>
                  <a:srgbClr xmlns:mc="http://schemas.openxmlformats.org/markup-compatibility/2006" xmlns:a14="http://schemas.microsoft.com/office/drawing/2010/main" val="008B95" mc:Ignorable=""/>
                </a:solidFill>
              </a:rPr>
              <a:t>Danny de </a:t>
            </a:r>
            <a:r>
              <a:rPr lang="en-US" dirty="0" err="1" smtClean="0">
                <a:solidFill>
                  <a:srgbClr xmlns:mc="http://schemas.openxmlformats.org/markup-compatibility/2006" xmlns:a14="http://schemas.microsoft.com/office/drawing/2010/main" val="008B95" mc:Ignorable=""/>
                </a:solidFill>
              </a:rPr>
              <a:t>Vries</a:t>
            </a:r>
            <a:endParaRPr lang="en-US" dirty="0" smtClean="0">
              <a:solidFill>
                <a:srgbClr xmlns:mc="http://schemas.openxmlformats.org/markup-compatibility/2006" xmlns:a14="http://schemas.microsoft.com/office/drawing/2010/main" val="008B95" mc:Ignorable=""/>
              </a:solidFill>
            </a:endParaRPr>
          </a:p>
          <a:p>
            <a:pPr marL="115888" indent="-115888" algn="r">
              <a:defRPr/>
            </a:pPr>
            <a:r>
              <a:rPr lang="en-US" dirty="0" smtClean="0">
                <a:solidFill>
                  <a:srgbClr xmlns:mc="http://schemas.openxmlformats.org/markup-compatibility/2006" xmlns:a14="http://schemas.microsoft.com/office/drawing/2010/main" val="008B95" mc:Ignorable=""/>
                </a:solidFill>
              </a:rPr>
              <a:t>Application Delivery Specialist, IVENT</a:t>
            </a:r>
          </a:p>
          <a:p>
            <a:pPr marL="115888" indent="-115888" algn="r">
              <a:defRPr/>
            </a:pPr>
            <a:r>
              <a:rPr lang="en-US" dirty="0" smtClean="0">
                <a:solidFill>
                  <a:srgbClr xmlns:mc="http://schemas.openxmlformats.org/markup-compatibility/2006" xmlns:a14="http://schemas.microsoft.com/office/drawing/2010/main" val="008B95" mc:Ignorable=""/>
                </a:solidFill>
              </a:rPr>
              <a:t>For Netherlands Ministry of </a:t>
            </a:r>
            <a:r>
              <a:rPr lang="en-US" dirty="0" err="1" smtClean="0">
                <a:solidFill>
                  <a:srgbClr xmlns:mc="http://schemas.openxmlformats.org/markup-compatibility/2006" xmlns:a14="http://schemas.microsoft.com/office/drawing/2010/main" val="008B95" mc:Ignorable=""/>
                </a:solidFill>
              </a:rPr>
              <a:t>Defence</a:t>
            </a:r>
            <a:endParaRPr lang="en-US" dirty="0" smtClean="0">
              <a:solidFill>
                <a:srgbClr xmlns:mc="http://schemas.openxmlformats.org/markup-compatibility/2006" xmlns:a14="http://schemas.microsoft.com/office/drawing/2010/main" val="008B95" mc:Ignorable=""/>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sz="2400" smtClean="0"/>
              <a:t>Poor experience for WAN users</a:t>
            </a:r>
          </a:p>
          <a:p>
            <a:pPr lvl="1"/>
            <a:r>
              <a:rPr lang="en-US" sz="2000" dirty="0" smtClean="0"/>
              <a:t>Slow screen refresh</a:t>
            </a:r>
          </a:p>
          <a:p>
            <a:pPr lvl="1"/>
            <a:r>
              <a:rPr lang="en-US" sz="2000" dirty="0" smtClean="0"/>
              <a:t>Slow mouse/keyboard response</a:t>
            </a:r>
          </a:p>
          <a:p>
            <a:pPr lvl="1"/>
            <a:r>
              <a:rPr lang="en-US" sz="2000" dirty="0" smtClean="0"/>
              <a:t>Latency critical</a:t>
            </a:r>
            <a:endParaRPr sz="2000" smtClean="0"/>
          </a:p>
          <a:p>
            <a:r>
              <a:rPr lang="en-US" sz="2400" dirty="0" smtClean="0"/>
              <a:t>High bandwidth requirements</a:t>
            </a:r>
            <a:endParaRPr sz="2400" smtClean="0"/>
          </a:p>
          <a:p>
            <a:pPr lvl="1"/>
            <a:r>
              <a:rPr lang="en-US" sz="2000" dirty="0" smtClean="0"/>
              <a:t>10X more bandwidth for Flash</a:t>
            </a:r>
          </a:p>
          <a:p>
            <a:pPr lvl="1"/>
            <a:r>
              <a:rPr lang="en-US" sz="2000" dirty="0" smtClean="0"/>
              <a:t>3.6X more bandwidth for Office</a:t>
            </a:r>
          </a:p>
          <a:p>
            <a:pPr lvl="1"/>
            <a:r>
              <a:rPr lang="en-US" sz="2000" dirty="0" smtClean="0"/>
              <a:t>PCoIP more bandwidth intensive</a:t>
            </a:r>
          </a:p>
          <a:p>
            <a:r>
              <a:rPr sz="2400" smtClean="0"/>
              <a:t>3</a:t>
            </a:r>
            <a:r>
              <a:rPr sz="2400" baseline="30000" smtClean="0"/>
              <a:t>rd</a:t>
            </a:r>
            <a:r>
              <a:rPr sz="2400" smtClean="0"/>
              <a:t> party protocols insufficient</a:t>
            </a:r>
          </a:p>
          <a:p>
            <a:pPr lvl="1"/>
            <a:r>
              <a:rPr lang="en-US" sz="1800" dirty="0" smtClean="0"/>
              <a:t>Many require proprietary hardware</a:t>
            </a:r>
          </a:p>
          <a:p>
            <a:pPr lvl="1"/>
            <a:r>
              <a:rPr lang="en-US" sz="1800" dirty="0" smtClean="0"/>
              <a:t>Significant extra cost</a:t>
            </a:r>
          </a:p>
          <a:p>
            <a:pPr lvl="1"/>
            <a:endParaRPr sz="1800" smtClean="0"/>
          </a:p>
        </p:txBody>
      </p:sp>
      <p:sp>
        <p:nvSpPr>
          <p:cNvPr id="2" name="Title 1"/>
          <p:cNvSpPr>
            <a:spLocks noGrp="1"/>
          </p:cNvSpPr>
          <p:nvPr>
            <p:ph type="title"/>
          </p:nvPr>
        </p:nvSpPr>
        <p:spPr/>
        <p:txBody>
          <a:bodyPr/>
          <a:lstStyle/>
          <a:p>
            <a:r>
              <a:rPr lang="en-US" dirty="0" smtClean="0">
                <a:solidFill>
                  <a:schemeClr val="tx1"/>
                </a:solidFill>
              </a:rPr>
              <a:t>VMware View on User Experience</a:t>
            </a:r>
            <a:endParaRPr lang="en-US" dirty="0">
              <a:solidFill>
                <a:schemeClr val="tx1"/>
              </a:solidFill>
            </a:endParaRPr>
          </a:p>
        </p:txBody>
      </p:sp>
      <p:pic>
        <p:nvPicPr>
          <p:cNvPr id="67586" name="Picture 2" descr="http://images.google.com/url?source=imgres&amp;ct=img&amp;q=http://www.83318.com/Graphics/ComputerSupport/fix-computer.jpg&amp;usg=AFQjCNGbtoNruFUI2DEORJ6yWx714NCeLA"/>
          <p:cNvPicPr>
            <a:picLocks noChangeAspect="1" noChangeArrowheads="1"/>
          </p:cNvPicPr>
          <p:nvPr/>
        </p:nvPicPr>
        <p:blipFill>
          <a:blip r:embed="rId2"/>
          <a:srcRect/>
          <a:stretch>
            <a:fillRect/>
          </a:stretch>
        </p:blipFill>
        <p:spPr bwMode="auto">
          <a:xfrm>
            <a:off x="323415" y="1938122"/>
            <a:ext cx="4956137" cy="3319677"/>
          </a:xfrm>
          <a:prstGeom prst="rect">
            <a:avLst/>
          </a:prstGeom>
          <a:noFill/>
        </p:spPr>
      </p:pic>
      <p:sp>
        <p:nvSpPr>
          <p:cNvPr id="5" name="Rectangle 4"/>
          <p:cNvSpPr/>
          <p:nvPr/>
        </p:nvSpPr>
        <p:spPr>
          <a:xfrm>
            <a:off x="1054100" y="6275169"/>
            <a:ext cx="9867900" cy="369332"/>
          </a:xfrm>
          <a:prstGeom prst="rect">
            <a:avLst/>
          </a:prstGeom>
        </p:spPr>
        <p:txBody>
          <a:bodyPr wrap="square">
            <a:spAutoFit/>
          </a:bodyPr>
          <a:lstStyle/>
          <a:p>
            <a:pPr algn="ctr">
              <a:buNone/>
            </a:pPr>
            <a:r>
              <a:rPr lang="en-US" i="1" dirty="0" smtClean="0"/>
              <a:t>See comparison videos @ </a:t>
            </a:r>
            <a:r>
              <a:rPr lang="en-US" b="1" u="sng" dirty="0" smtClean="0">
                <a:hlinkClick r:id="rId3"/>
              </a:rPr>
              <a:t>http://www.youtube.com/user/Desktop2020Blog</a:t>
            </a:r>
            <a:endParaRPr lang="en-US" i="1" dirty="0" smtClean="0"/>
          </a:p>
        </p:txBody>
      </p:sp>
    </p:spTree>
    <p:extLst>
      <p:ext uri="{BB962C8B-B14F-4D97-AF65-F5344CB8AC3E}">
        <p14:creationId xmlns:p14="http://schemas.microsoft.com/office/powerpoint/2010/main" val="2647278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our"/>
          <p:cNvGrpSpPr/>
          <p:nvPr/>
        </p:nvGrpSpPr>
        <p:grpSpPr>
          <a:xfrm>
            <a:off x="896086" y="2121410"/>
            <a:ext cx="2772377" cy="1828801"/>
            <a:chOff x="2717226" y="556226"/>
            <a:chExt cx="2139519" cy="2261428"/>
          </a:xfrm>
          <a:effectLst>
            <a:glow rad="228600">
              <a:schemeClr val="accent1">
                <a:satMod val="175000"/>
                <a:alpha val="40000"/>
              </a:schemeClr>
            </a:glow>
            <a:reflection blurRad="6350" stA="52000" endA="300" endPos="35000" dir="5400000" sy="-100000" algn="bl" rotWithShape="0"/>
          </a:effectLst>
        </p:grpSpPr>
        <p:pic>
          <p:nvPicPr>
            <p:cNvPr id="40" name="Picture 39" descr="Black Box [by MT].png"/>
            <p:cNvPicPr>
              <a:picLocks noChangeAspect="1"/>
            </p:cNvPicPr>
            <p:nvPr/>
          </p:nvPicPr>
          <p:blipFill>
            <a:blip r:embed="rId3" cstate="print"/>
            <a:stretch>
              <a:fillRect/>
            </a:stretch>
          </p:blipFill>
          <p:spPr>
            <a:xfrm>
              <a:off x="2717226" y="556226"/>
              <a:ext cx="2139519" cy="2261428"/>
            </a:xfrm>
            <a:prstGeom prst="rect">
              <a:avLst/>
            </a:prstGeom>
          </p:spPr>
        </p:pic>
        <p:sp>
          <p:nvSpPr>
            <p:cNvPr id="41" name="TextBox 40"/>
            <p:cNvSpPr txBox="1"/>
            <p:nvPr/>
          </p:nvSpPr>
          <p:spPr>
            <a:xfrm>
              <a:off x="2861298" y="767242"/>
              <a:ext cx="1830984" cy="1779235"/>
            </a:xfrm>
            <a:prstGeom prst="rect">
              <a:avLst/>
            </a:prstGeom>
            <a:noFill/>
          </p:spPr>
          <p:txBody>
            <a:bodyPr wrap="square" rtlCol="0" anchor="t">
              <a:spAutoFit/>
            </a:bodyPr>
            <a:lstStyle/>
            <a:p>
              <a:pPr algn="ctr">
                <a:lnSpc>
                  <a:spcPts val="3500"/>
                </a:lnSpc>
              </a:pPr>
              <a:r>
                <a:rPr lang="en-US" sz="2400" dirty="0" smtClean="0">
                  <a:latin typeface="Calibri" pitchFamily="34" charset="0"/>
                </a:rPr>
                <a:t>VDI Edition</a:t>
              </a:r>
            </a:p>
            <a:p>
              <a:pPr algn="ctr">
                <a:lnSpc>
                  <a:spcPts val="3500"/>
                </a:lnSpc>
              </a:pPr>
              <a:r>
                <a:rPr lang="en-US" dirty="0" smtClean="0"/>
                <a:t>$95</a:t>
              </a:r>
            </a:p>
            <a:p>
              <a:pPr algn="ctr">
                <a:lnSpc>
                  <a:spcPts val="3500"/>
                </a:lnSpc>
              </a:pPr>
              <a:r>
                <a:rPr lang="en-US" dirty="0" smtClean="0"/>
                <a:t>User/Device</a:t>
              </a:r>
            </a:p>
          </p:txBody>
        </p:sp>
      </p:grpSp>
      <p:grpSp>
        <p:nvGrpSpPr>
          <p:cNvPr id="4" name="Four"/>
          <p:cNvGrpSpPr/>
          <p:nvPr/>
        </p:nvGrpSpPr>
        <p:grpSpPr>
          <a:xfrm>
            <a:off x="4637381" y="2121410"/>
            <a:ext cx="2772377" cy="1843549"/>
            <a:chOff x="2717226" y="556227"/>
            <a:chExt cx="2139519" cy="2261428"/>
          </a:xfrm>
          <a:effectLst>
            <a:glow rad="228600">
              <a:schemeClr val="accent1">
                <a:satMod val="175000"/>
                <a:alpha val="40000"/>
              </a:schemeClr>
            </a:glow>
            <a:reflection blurRad="6350" stA="52000" endA="300" endPos="35000" dir="5400000" sy="-100000" algn="bl" rotWithShape="0"/>
          </a:effectLst>
        </p:grpSpPr>
        <p:pic>
          <p:nvPicPr>
            <p:cNvPr id="46" name="Picture 45" descr="Black Box [by MT].png"/>
            <p:cNvPicPr>
              <a:picLocks noChangeAspect="1"/>
            </p:cNvPicPr>
            <p:nvPr/>
          </p:nvPicPr>
          <p:blipFill>
            <a:blip r:embed="rId3" cstate="print"/>
            <a:stretch>
              <a:fillRect/>
            </a:stretch>
          </p:blipFill>
          <p:spPr>
            <a:xfrm>
              <a:off x="2717226" y="556227"/>
              <a:ext cx="2139519" cy="2261428"/>
            </a:xfrm>
            <a:prstGeom prst="rect">
              <a:avLst/>
            </a:prstGeom>
          </p:spPr>
        </p:pic>
        <p:sp>
          <p:nvSpPr>
            <p:cNvPr id="47" name="TextBox 46"/>
            <p:cNvSpPr txBox="1"/>
            <p:nvPr/>
          </p:nvSpPr>
          <p:spPr>
            <a:xfrm>
              <a:off x="2749152" y="597569"/>
              <a:ext cx="2074662" cy="1765001"/>
            </a:xfrm>
            <a:prstGeom prst="rect">
              <a:avLst/>
            </a:prstGeom>
            <a:noFill/>
          </p:spPr>
          <p:txBody>
            <a:bodyPr wrap="square" rtlCol="0" anchor="t">
              <a:spAutoFit/>
            </a:bodyPr>
            <a:lstStyle/>
            <a:p>
              <a:pPr algn="ctr">
                <a:lnSpc>
                  <a:spcPts val="3500"/>
                </a:lnSpc>
              </a:pPr>
              <a:r>
                <a:rPr lang="en-US" sz="2400" dirty="0" smtClean="0">
                  <a:latin typeface="Calibri" pitchFamily="34" charset="0"/>
                </a:rPr>
                <a:t>Enterprise Edition</a:t>
              </a:r>
              <a:br>
                <a:rPr lang="en-US" sz="2400" dirty="0" smtClean="0">
                  <a:latin typeface="Calibri" pitchFamily="34" charset="0"/>
                </a:rPr>
              </a:br>
              <a:r>
                <a:rPr lang="en-US" dirty="0" smtClean="0"/>
                <a:t>$225</a:t>
              </a:r>
            </a:p>
            <a:p>
              <a:pPr algn="ctr">
                <a:lnSpc>
                  <a:spcPts val="3500"/>
                </a:lnSpc>
              </a:pPr>
              <a:r>
                <a:rPr lang="en-US" dirty="0" smtClean="0"/>
                <a:t>User/Device</a:t>
              </a:r>
              <a:endParaRPr lang="en-US" sz="2400" dirty="0">
                <a:latin typeface="Calibri" pitchFamily="34" charset="0"/>
              </a:endParaRPr>
            </a:p>
          </p:txBody>
        </p:sp>
      </p:grpSp>
      <p:grpSp>
        <p:nvGrpSpPr>
          <p:cNvPr id="5" name="Four"/>
          <p:cNvGrpSpPr/>
          <p:nvPr/>
        </p:nvGrpSpPr>
        <p:grpSpPr>
          <a:xfrm>
            <a:off x="8378207" y="2121409"/>
            <a:ext cx="2772377" cy="1828800"/>
            <a:chOff x="2717226" y="556226"/>
            <a:chExt cx="2139519" cy="2261429"/>
          </a:xfrm>
          <a:effectLst>
            <a:glow rad="228600">
              <a:schemeClr val="accent1">
                <a:satMod val="175000"/>
                <a:alpha val="40000"/>
              </a:schemeClr>
            </a:glow>
            <a:reflection blurRad="6350" stA="52000" endA="300" endPos="35000" dir="5400000" sy="-100000" algn="bl" rotWithShape="0"/>
          </a:effectLst>
        </p:grpSpPr>
        <p:pic>
          <p:nvPicPr>
            <p:cNvPr id="54" name="Picture 53" descr="Black Box [by MT].png"/>
            <p:cNvPicPr>
              <a:picLocks noChangeAspect="1"/>
            </p:cNvPicPr>
            <p:nvPr/>
          </p:nvPicPr>
          <p:blipFill>
            <a:blip r:embed="rId3" cstate="print"/>
            <a:stretch>
              <a:fillRect/>
            </a:stretch>
          </p:blipFill>
          <p:spPr>
            <a:xfrm>
              <a:off x="2717226" y="556226"/>
              <a:ext cx="2139519" cy="2261429"/>
            </a:xfrm>
            <a:prstGeom prst="rect">
              <a:avLst/>
            </a:prstGeom>
          </p:spPr>
        </p:pic>
        <p:sp>
          <p:nvSpPr>
            <p:cNvPr id="55" name="TextBox 54"/>
            <p:cNvSpPr txBox="1"/>
            <p:nvPr/>
          </p:nvSpPr>
          <p:spPr>
            <a:xfrm>
              <a:off x="2749152" y="761506"/>
              <a:ext cx="2074662" cy="1779237"/>
            </a:xfrm>
            <a:prstGeom prst="rect">
              <a:avLst/>
            </a:prstGeom>
            <a:noFill/>
          </p:spPr>
          <p:txBody>
            <a:bodyPr wrap="square" rtlCol="0" anchor="t">
              <a:spAutoFit/>
            </a:bodyPr>
            <a:lstStyle/>
            <a:p>
              <a:pPr algn="ctr">
                <a:lnSpc>
                  <a:spcPts val="3500"/>
                </a:lnSpc>
              </a:pPr>
              <a:r>
                <a:rPr lang="en-US" sz="2400" dirty="0" smtClean="0">
                  <a:latin typeface="Calibri" pitchFamily="34" charset="0"/>
                </a:rPr>
                <a:t>Platinum Edition</a:t>
              </a:r>
              <a:br>
                <a:rPr lang="en-US" sz="2400" dirty="0" smtClean="0">
                  <a:latin typeface="Calibri" pitchFamily="34" charset="0"/>
                </a:rPr>
              </a:br>
              <a:r>
                <a:rPr lang="en-US" dirty="0" smtClean="0"/>
                <a:t>$350</a:t>
              </a:r>
            </a:p>
            <a:p>
              <a:pPr algn="ctr">
                <a:lnSpc>
                  <a:spcPts val="3500"/>
                </a:lnSpc>
              </a:pPr>
              <a:r>
                <a:rPr lang="en-US" dirty="0" smtClean="0"/>
                <a:t>User/Device</a:t>
              </a:r>
            </a:p>
          </p:txBody>
        </p:sp>
      </p:grpSp>
      <p:sp>
        <p:nvSpPr>
          <p:cNvPr id="2" name="Title 1"/>
          <p:cNvSpPr txBox="1">
            <a:spLocks/>
          </p:cNvSpPr>
          <p:nvPr/>
        </p:nvSpPr>
        <p:spPr>
          <a:xfrm>
            <a:off x="507868" y="558406"/>
            <a:ext cx="10583786" cy="553998"/>
          </a:xfrm>
          <a:prstGeom prst="rect">
            <a:avLst/>
          </a:prstGeom>
        </p:spPr>
        <p:txBody>
          <a:bodyPr/>
          <a:lstStyle/>
          <a:p>
            <a:pPr marL="0" marR="0" lvl="0" indent="0" defTabSz="912813" fontAlgn="base" latinLnBrk="0">
              <a:lnSpc>
                <a:spcPct val="85000"/>
              </a:lnSpc>
              <a:spcBef>
                <a:spcPct val="0"/>
              </a:spcBef>
              <a:spcAft>
                <a:spcPct val="0"/>
              </a:spcAft>
              <a:buClrTx/>
              <a:buSzTx/>
              <a:buFontTx/>
              <a:buNone/>
              <a:tabLst/>
              <a:defRPr/>
            </a:pPr>
            <a:r>
              <a:rPr lang="en-US" sz="3400" b="1" dirty="0" smtClean="0">
                <a:latin typeface="+mj-lt"/>
                <a:ea typeface="+mj-ea"/>
                <a:cs typeface="Arial" charset="0"/>
              </a:rPr>
              <a:t>XenDesktop 4 </a:t>
            </a:r>
          </a:p>
          <a:p>
            <a:pPr marL="0" marR="0" lvl="0" indent="0" defTabSz="912813" fontAlgn="base" latinLnBrk="0">
              <a:lnSpc>
                <a:spcPct val="85000"/>
              </a:lnSpc>
              <a:spcBef>
                <a:spcPct val="0"/>
              </a:spcBef>
              <a:spcAft>
                <a:spcPct val="0"/>
              </a:spcAft>
              <a:buClrTx/>
              <a:buSzTx/>
              <a:buFontTx/>
              <a:buNone/>
              <a:tabLst/>
              <a:defRPr/>
            </a:pPr>
            <a:r>
              <a:rPr lang="en-US" sz="2400" i="1" dirty="0" smtClean="0">
                <a:latin typeface="+mj-lt"/>
                <a:ea typeface="+mj-ea"/>
                <a:cs typeface="Arial" charset="0"/>
              </a:rPr>
              <a:t>Packaged and priced for enterprise-wide adoption</a:t>
            </a:r>
            <a:endParaRPr lang="en-US" sz="2400" i="1" dirty="0">
              <a:latin typeface="+mj-lt"/>
              <a:ea typeface="+mj-ea"/>
              <a:cs typeface="Arial" charset="0"/>
            </a:endParaRPr>
          </a:p>
        </p:txBody>
      </p:sp>
      <p:sp>
        <p:nvSpPr>
          <p:cNvPr id="32" name="Rectangle 31"/>
          <p:cNvSpPr/>
          <p:nvPr/>
        </p:nvSpPr>
        <p:spPr>
          <a:xfrm>
            <a:off x="3838168" y="4185916"/>
            <a:ext cx="4429802" cy="1200329"/>
          </a:xfrm>
          <a:prstGeom prst="rect">
            <a:avLst/>
          </a:prstGeom>
        </p:spPr>
        <p:txBody>
          <a:bodyPr wrap="square">
            <a:spAutoFit/>
          </a:bodyPr>
          <a:lstStyle/>
          <a:p>
            <a:pPr algn="ctr"/>
            <a:r>
              <a:rPr lang="en-US" b="1" dirty="0" smtClean="0"/>
              <a:t>Enterprise-class </a:t>
            </a:r>
            <a:br>
              <a:rPr lang="en-US" b="1" dirty="0" smtClean="0"/>
            </a:br>
            <a:r>
              <a:rPr lang="en-US" b="1" dirty="0" smtClean="0"/>
              <a:t>desktop virtualization with </a:t>
            </a:r>
          </a:p>
          <a:p>
            <a:pPr algn="ctr"/>
            <a:r>
              <a:rPr lang="en-US" b="1" dirty="0" smtClean="0"/>
              <a:t>on-demand apps by XenApp™</a:t>
            </a:r>
            <a:br>
              <a:rPr lang="en-US" b="1" dirty="0" smtClean="0"/>
            </a:br>
            <a:r>
              <a:rPr lang="en-US" b="1" dirty="0" smtClean="0"/>
              <a:t>and FlexCast™ delivery technology</a:t>
            </a:r>
          </a:p>
        </p:txBody>
      </p:sp>
      <p:sp>
        <p:nvSpPr>
          <p:cNvPr id="43" name="Rectangle 42"/>
          <p:cNvSpPr/>
          <p:nvPr/>
        </p:nvSpPr>
        <p:spPr>
          <a:xfrm>
            <a:off x="7825566" y="4185917"/>
            <a:ext cx="3955886" cy="1200329"/>
          </a:xfrm>
          <a:prstGeom prst="rect">
            <a:avLst/>
          </a:prstGeom>
        </p:spPr>
        <p:txBody>
          <a:bodyPr wrap="square">
            <a:spAutoFit/>
          </a:bodyPr>
          <a:lstStyle/>
          <a:p>
            <a:pPr algn="ctr"/>
            <a:r>
              <a:rPr lang="en-US" b="1" dirty="0" smtClean="0"/>
              <a:t>Comprehensive desktop virtualization solution with advanced management </a:t>
            </a:r>
            <a:br>
              <a:rPr lang="en-US" b="1" dirty="0" smtClean="0"/>
            </a:br>
            <a:r>
              <a:rPr lang="en-US" b="1" dirty="0" smtClean="0"/>
              <a:t>and security</a:t>
            </a:r>
          </a:p>
        </p:txBody>
      </p:sp>
      <p:sp>
        <p:nvSpPr>
          <p:cNvPr id="44" name="Rectangle 43"/>
          <p:cNvSpPr/>
          <p:nvPr/>
        </p:nvSpPr>
        <p:spPr>
          <a:xfrm>
            <a:off x="263300" y="4185915"/>
            <a:ext cx="4061050" cy="923330"/>
          </a:xfrm>
          <a:prstGeom prst="rect">
            <a:avLst/>
          </a:prstGeom>
        </p:spPr>
        <p:txBody>
          <a:bodyPr wrap="square">
            <a:spAutoFit/>
          </a:bodyPr>
          <a:lstStyle/>
          <a:p>
            <a:pPr algn="ctr"/>
            <a:r>
              <a:rPr lang="en-US" b="1" dirty="0" smtClean="0"/>
              <a:t>Scalable VDI-only </a:t>
            </a:r>
            <a:br>
              <a:rPr lang="en-US" b="1" dirty="0" smtClean="0"/>
            </a:br>
            <a:r>
              <a:rPr lang="en-US" b="1" dirty="0" smtClean="0"/>
              <a:t>implementations </a:t>
            </a:r>
            <a:br>
              <a:rPr lang="en-US" b="1" dirty="0" smtClean="0"/>
            </a:br>
            <a:r>
              <a:rPr lang="en-US" b="1" dirty="0" smtClean="0"/>
              <a:t>with HDX™ technology</a:t>
            </a:r>
          </a:p>
        </p:txBody>
      </p:sp>
      <p:sp>
        <p:nvSpPr>
          <p:cNvPr id="15" name="TextBox 14"/>
          <p:cNvSpPr txBox="1"/>
          <p:nvPr/>
        </p:nvSpPr>
        <p:spPr>
          <a:xfrm>
            <a:off x="717664" y="5210797"/>
            <a:ext cx="3139422" cy="646331"/>
          </a:xfrm>
          <a:prstGeom prst="rect">
            <a:avLst/>
          </a:prstGeom>
          <a:noFill/>
        </p:spPr>
        <p:txBody>
          <a:bodyPr wrap="square" rtlCol="0" anchor="t">
            <a:spAutoFit/>
          </a:bodyPr>
          <a:lstStyle/>
          <a:p>
            <a:pPr algn="ctr">
              <a:spcAft>
                <a:spcPts val="0"/>
              </a:spcAft>
            </a:pPr>
            <a:r>
              <a:rPr lang="en-US" dirty="0" smtClean="0">
                <a:latin typeface="Arial"/>
                <a:cs typeface="Arial"/>
              </a:rPr>
              <a:t>*Also available:</a:t>
            </a:r>
          </a:p>
          <a:p>
            <a:pPr algn="ctr">
              <a:spcAft>
                <a:spcPts val="0"/>
              </a:spcAft>
            </a:pPr>
            <a:r>
              <a:rPr lang="en-US" dirty="0" smtClean="0">
                <a:latin typeface="Arial"/>
                <a:cs typeface="Arial"/>
              </a:rPr>
              <a:t>VDI Edition $195/CCU</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bwMode="auto">
          <a:xfrm>
            <a:off x="3701850" y="4617837"/>
            <a:ext cx="3150551" cy="504770"/>
          </a:xfrm>
          <a:prstGeom prst="roundRect">
            <a:avLst>
              <a:gd name="adj" fmla="val 4276"/>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sp>
        <p:nvSpPr>
          <p:cNvPr id="94" name="Rounded Rectangle 93"/>
          <p:cNvSpPr/>
          <p:nvPr/>
        </p:nvSpPr>
        <p:spPr bwMode="auto">
          <a:xfrm>
            <a:off x="2022396" y="3927869"/>
            <a:ext cx="1502470" cy="1197940"/>
          </a:xfrm>
          <a:prstGeom prst="roundRect">
            <a:avLst>
              <a:gd name="adj" fmla="val 4276"/>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sp>
        <p:nvSpPr>
          <p:cNvPr id="95" name="Rounded Rectangle 94"/>
          <p:cNvSpPr/>
          <p:nvPr/>
        </p:nvSpPr>
        <p:spPr bwMode="auto">
          <a:xfrm>
            <a:off x="2022396" y="2431775"/>
            <a:ext cx="2348746" cy="1197940"/>
          </a:xfrm>
          <a:prstGeom prst="roundRect">
            <a:avLst>
              <a:gd name="adj" fmla="val 4276"/>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sp>
        <p:nvSpPr>
          <p:cNvPr id="2" name="Title 1"/>
          <p:cNvSpPr>
            <a:spLocks noGrp="1"/>
          </p:cNvSpPr>
          <p:nvPr>
            <p:ph type="title"/>
          </p:nvPr>
        </p:nvSpPr>
        <p:spPr/>
        <p:txBody>
          <a:bodyPr/>
          <a:lstStyle/>
          <a:p>
            <a:r>
              <a:rPr lang="en-US" dirty="0" smtClean="0"/>
              <a:t>Citrix Enterprise Solutions on Microsoft Platform</a:t>
            </a:r>
            <a:endParaRPr lang="en-US" dirty="0"/>
          </a:p>
        </p:txBody>
      </p:sp>
      <p:sp>
        <p:nvSpPr>
          <p:cNvPr id="98" name="Rounded Rectangle 97"/>
          <p:cNvSpPr/>
          <p:nvPr/>
        </p:nvSpPr>
        <p:spPr bwMode="auto">
          <a:xfrm>
            <a:off x="6958627" y="3934495"/>
            <a:ext cx="2348746" cy="1197940"/>
          </a:xfrm>
          <a:prstGeom prst="roundRect">
            <a:avLst>
              <a:gd name="adj" fmla="val 4276"/>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sp>
        <p:nvSpPr>
          <p:cNvPr id="99" name="Rounded Rectangle 98"/>
          <p:cNvSpPr/>
          <p:nvPr/>
        </p:nvSpPr>
        <p:spPr bwMode="auto">
          <a:xfrm>
            <a:off x="4483986" y="3978740"/>
            <a:ext cx="2348746" cy="504770"/>
          </a:xfrm>
          <a:prstGeom prst="roundRect">
            <a:avLst>
              <a:gd name="adj" fmla="val 4276"/>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sp>
        <p:nvSpPr>
          <p:cNvPr id="100" name="Rounded Rectangle 99"/>
          <p:cNvSpPr/>
          <p:nvPr/>
        </p:nvSpPr>
        <p:spPr bwMode="auto">
          <a:xfrm>
            <a:off x="9416606" y="3934495"/>
            <a:ext cx="2348746" cy="1197940"/>
          </a:xfrm>
          <a:prstGeom prst="roundRect">
            <a:avLst>
              <a:gd name="adj" fmla="val 4276"/>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sp>
        <p:nvSpPr>
          <p:cNvPr id="102" name="Rounded Rectangle 101"/>
          <p:cNvSpPr/>
          <p:nvPr/>
        </p:nvSpPr>
        <p:spPr bwMode="auto">
          <a:xfrm>
            <a:off x="6958627" y="2438401"/>
            <a:ext cx="2348746" cy="1197940"/>
          </a:xfrm>
          <a:prstGeom prst="roundRect">
            <a:avLst>
              <a:gd name="adj" fmla="val 4276"/>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sp>
        <p:nvSpPr>
          <p:cNvPr id="104" name="Rounded Rectangle 103"/>
          <p:cNvSpPr/>
          <p:nvPr/>
        </p:nvSpPr>
        <p:spPr bwMode="auto">
          <a:xfrm>
            <a:off x="4483986" y="2438401"/>
            <a:ext cx="2348746" cy="1197940"/>
          </a:xfrm>
          <a:prstGeom prst="roundRect">
            <a:avLst>
              <a:gd name="adj" fmla="val 4276"/>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sp>
        <p:nvSpPr>
          <p:cNvPr id="105" name="Rounded Rectangle 104"/>
          <p:cNvSpPr/>
          <p:nvPr/>
        </p:nvSpPr>
        <p:spPr bwMode="auto">
          <a:xfrm>
            <a:off x="9416606" y="2438401"/>
            <a:ext cx="2348746" cy="1197940"/>
          </a:xfrm>
          <a:prstGeom prst="roundRect">
            <a:avLst>
              <a:gd name="adj" fmla="val 4276"/>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sp>
        <p:nvSpPr>
          <p:cNvPr id="107" name="Rounded Rectangle 106"/>
          <p:cNvSpPr/>
          <p:nvPr/>
        </p:nvSpPr>
        <p:spPr bwMode="auto">
          <a:xfrm>
            <a:off x="2017986" y="5300987"/>
            <a:ext cx="9757613" cy="1067158"/>
          </a:xfrm>
          <a:prstGeom prst="roundRect">
            <a:avLst>
              <a:gd name="adj" fmla="val 10041"/>
            </a:avLst>
          </a:prstGeom>
          <a:solidFill>
            <a:srgbClr xmlns:mc="http://schemas.openxmlformats.org/markup-compatibility/2006" xmlns:a14="http://schemas.microsoft.com/office/drawing/2010/main" val="000000" mc:Ignorable="">
              <a:alpha val="27000"/>
            </a:srgbClr>
          </a:solidFill>
          <a:ln w="12700" cap="flat" cmpd="sng" algn="ctr">
            <a:solidFill>
              <a:srgbClr xmlns:mc="http://schemas.openxmlformats.org/markup-compatibility/2006" xmlns:a14="http://schemas.microsoft.com/office/drawing/2010/main" val="FFFFFF" mc:Ignorable="">
                <a:alpha val="24000"/>
              </a:srgbClr>
            </a:solid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vert="vert270" lIns="91436" tIns="45718" rIns="91436" bIns="45718" anchor="ctr"/>
          <a:lstStyle/>
          <a:p>
            <a:pPr marL="457163" marR="0" lvl="1" indent="-457101" algn="ctr" defTabSz="1218535"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tab pos="565997" algn="l"/>
              </a:tabLst>
              <a:defRPr/>
            </a:pPr>
            <a:endParaRPr kumimoji="0" lang="en-US" sz="27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pic>
        <p:nvPicPr>
          <p:cNvPr id="108" name="Picture 6" descr="C:\Documents and Settings\Eva\My Documents\336\SysCnt-OprtnsMgr_h_rgb_r.png"/>
          <p:cNvPicPr>
            <a:picLocks noChangeAspect="1" noChangeArrowheads="1"/>
          </p:cNvPicPr>
          <p:nvPr/>
        </p:nvPicPr>
        <p:blipFill>
          <a:blip r:embed="rId3" cstate="print"/>
          <a:stretch>
            <a:fillRect/>
          </a:stretch>
        </p:blipFill>
        <p:spPr bwMode="auto">
          <a:xfrm>
            <a:off x="6059610" y="5602227"/>
            <a:ext cx="1616924" cy="385056"/>
          </a:xfrm>
          <a:prstGeom prst="rect">
            <a:avLst/>
          </a:prstGeom>
          <a:noFill/>
          <a:ln>
            <a:noFill/>
          </a:ln>
        </p:spPr>
      </p:pic>
      <p:pic>
        <p:nvPicPr>
          <p:cNvPr id="109" name="Picture 5" descr="C:\Users\Public\Pictures\DVD_ART35\Logos\System Center Virtual Machine Manager 2008\system center virtual machine manager 2008 grid rev h.png"/>
          <p:cNvPicPr>
            <a:picLocks noChangeAspect="1" noChangeArrowheads="1"/>
          </p:cNvPicPr>
          <p:nvPr/>
        </p:nvPicPr>
        <p:blipFill>
          <a:blip r:embed="rId4" cstate="print"/>
          <a:srcRect/>
          <a:stretch>
            <a:fillRect/>
          </a:stretch>
        </p:blipFill>
        <p:spPr bwMode="auto">
          <a:xfrm>
            <a:off x="8535099" y="5548584"/>
            <a:ext cx="2778399" cy="492342"/>
          </a:xfrm>
          <a:prstGeom prst="rect">
            <a:avLst/>
          </a:prstGeom>
          <a:noFill/>
        </p:spPr>
      </p:pic>
      <p:pic>
        <p:nvPicPr>
          <p:cNvPr id="110" name="Picture 2" descr="\\server3\internalbin\Resource_DVD_Update_1\DVD_ART35_Update1_revMar09\Logos\System Center Configuration Manager\System Center Configuration Manager logo rev.png"/>
          <p:cNvPicPr>
            <a:picLocks noChangeAspect="1" noChangeArrowheads="1"/>
          </p:cNvPicPr>
          <p:nvPr/>
        </p:nvPicPr>
        <p:blipFill>
          <a:blip r:embed="rId5" cstate="print"/>
          <a:srcRect/>
          <a:stretch>
            <a:fillRect/>
          </a:stretch>
        </p:blipFill>
        <p:spPr bwMode="auto">
          <a:xfrm>
            <a:off x="3259869" y="5588049"/>
            <a:ext cx="1856570" cy="413437"/>
          </a:xfrm>
          <a:prstGeom prst="rect">
            <a:avLst/>
          </a:prstGeom>
          <a:noFill/>
        </p:spPr>
      </p:pic>
      <p:sp>
        <p:nvSpPr>
          <p:cNvPr id="111" name="TextBox 69"/>
          <p:cNvSpPr txBox="1">
            <a:spLocks noChangeArrowheads="1"/>
          </p:cNvSpPr>
          <p:nvPr/>
        </p:nvSpPr>
        <p:spPr bwMode="auto">
          <a:xfrm>
            <a:off x="2056351" y="1609526"/>
            <a:ext cx="2239733" cy="553972"/>
          </a:xfrm>
          <a:prstGeom prst="rect">
            <a:avLst/>
          </a:prstGeom>
          <a:noFill/>
          <a:ln w="9525">
            <a:noFill/>
            <a:miter lim="800000"/>
            <a:headEnd/>
            <a:tailEnd/>
          </a:ln>
        </p:spPr>
        <p:txBody>
          <a:bodyPr wrap="square" lIns="121893" tIns="60947" rIns="121893" bIns="60947">
            <a:spAutoFit/>
          </a:bodyPr>
          <a:lstStyle/>
          <a:p>
            <a:pPr algn="ctr" defTabSz="1218887" fontAlgn="auto">
              <a:spcBef>
                <a:spcPts val="0"/>
              </a:spcBef>
              <a:spcAft>
                <a:spcPts val="0"/>
              </a:spcAft>
            </a:pPr>
            <a:r>
              <a:rPr lang="en-US" sz="2800" dirty="0" smtClean="0">
                <a:solidFill>
                  <a:srgbClr xmlns:mc="http://schemas.openxmlformats.org/markup-compatibility/2006" xmlns:a14="http://schemas.microsoft.com/office/drawing/2010/main" val="FFFFFF" mc:Ignorable=""/>
                </a:solidFill>
                <a:latin typeface="Calibri"/>
              </a:rPr>
              <a:t>Desktops</a:t>
            </a:r>
            <a:endParaRPr lang="en-US" sz="2800" dirty="0">
              <a:solidFill>
                <a:srgbClr xmlns:mc="http://schemas.openxmlformats.org/markup-compatibility/2006" xmlns:a14="http://schemas.microsoft.com/office/drawing/2010/main" val="FFFFFF" mc:Ignorable=""/>
              </a:solidFill>
              <a:latin typeface="Calibri"/>
            </a:endParaRPr>
          </a:p>
        </p:txBody>
      </p:sp>
      <p:sp>
        <p:nvSpPr>
          <p:cNvPr id="112" name="TextBox 111"/>
          <p:cNvSpPr txBox="1"/>
          <p:nvPr/>
        </p:nvSpPr>
        <p:spPr bwMode="auto">
          <a:xfrm>
            <a:off x="3063080" y="2849259"/>
            <a:ext cx="1081130" cy="307777"/>
          </a:xfrm>
          <a:prstGeom prst="rect">
            <a:avLst/>
          </a:prstGeom>
          <a:noFill/>
          <a:effectLst>
            <a:outerShdw blurRad="63500" sx="102000" sy="102000" algn="ctr" rotWithShape="0">
              <a:prstClr val="black">
                <a:alpha val="40000"/>
              </a:prstClr>
            </a:outerShdw>
          </a:effectLst>
        </p:spPr>
        <p:txBody>
          <a:bodyPr wrap="none">
            <a:spAutoFit/>
          </a:bodyPr>
          <a:lstStyle/>
          <a:p>
            <a:pPr defTabSz="1218887" fontAlgn="auto">
              <a:spcBef>
                <a:spcPts val="0"/>
              </a:spcBef>
              <a:spcAft>
                <a:spcPts val="0"/>
              </a:spcAft>
              <a:defRPr/>
            </a:pPr>
            <a:r>
              <a:rPr lang="en-US" sz="1400" b="1" dirty="0" err="1" smtClean="0">
                <a:solidFill>
                  <a:srgbClr xmlns:mc="http://schemas.openxmlformats.org/markup-compatibility/2006" xmlns:a14="http://schemas.microsoft.com/office/drawing/2010/main" val="FFFFFF" mc:Ignorable=""/>
                </a:solidFill>
                <a:latin typeface="Calibri"/>
              </a:rPr>
              <a:t>XenDesktop</a:t>
            </a:r>
            <a:endParaRPr lang="en-US" sz="1400" b="1" dirty="0">
              <a:solidFill>
                <a:srgbClr xmlns:mc="http://schemas.openxmlformats.org/markup-compatibility/2006" xmlns:a14="http://schemas.microsoft.com/office/drawing/2010/main" val="FFFFFF" mc:Ignorable=""/>
              </a:solidFill>
              <a:latin typeface="Calibri"/>
            </a:endParaRPr>
          </a:p>
        </p:txBody>
      </p:sp>
      <p:grpSp>
        <p:nvGrpSpPr>
          <p:cNvPr id="3" name="Group 78"/>
          <p:cNvGrpSpPr/>
          <p:nvPr/>
        </p:nvGrpSpPr>
        <p:grpSpPr>
          <a:xfrm>
            <a:off x="2340349" y="2871031"/>
            <a:ext cx="685403" cy="279645"/>
            <a:chOff x="4484393" y="2650583"/>
            <a:chExt cx="906736" cy="369949"/>
          </a:xfrm>
        </p:grpSpPr>
        <p:sp>
          <p:nvSpPr>
            <p:cNvPr id="114" name="Freeform 113"/>
            <p:cNvSpPr>
              <a:spLocks/>
            </p:cNvSpPr>
            <p:nvPr/>
          </p:nvSpPr>
          <p:spPr bwMode="black">
            <a:xfrm>
              <a:off x="4740962" y="2740037"/>
              <a:ext cx="139946" cy="19407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15" name="Rectangle 114"/>
            <p:cNvSpPr>
              <a:spLocks noChangeArrowheads="1"/>
            </p:cNvSpPr>
            <p:nvPr/>
          </p:nvSpPr>
          <p:spPr bwMode="black">
            <a:xfrm>
              <a:off x="5071875" y="2740037"/>
              <a:ext cx="52481" cy="19407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16" name="Freeform 115"/>
            <p:cNvSpPr>
              <a:spLocks/>
            </p:cNvSpPr>
            <p:nvPr/>
          </p:nvSpPr>
          <p:spPr bwMode="black">
            <a:xfrm>
              <a:off x="5135575" y="2740037"/>
              <a:ext cx="204088" cy="19407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17" name="Freeform 116"/>
            <p:cNvSpPr>
              <a:spLocks/>
            </p:cNvSpPr>
            <p:nvPr/>
          </p:nvSpPr>
          <p:spPr bwMode="black">
            <a:xfrm>
              <a:off x="4484393" y="2735489"/>
              <a:ext cx="169101" cy="203168"/>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18" name="Freeform 117"/>
            <p:cNvSpPr>
              <a:spLocks noEditPoints="1"/>
            </p:cNvSpPr>
            <p:nvPr/>
          </p:nvSpPr>
          <p:spPr bwMode="black">
            <a:xfrm>
              <a:off x="4895485" y="2740037"/>
              <a:ext cx="161813" cy="19407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19" name="Freeform 118"/>
            <p:cNvSpPr>
              <a:spLocks noEditPoints="1"/>
            </p:cNvSpPr>
            <p:nvPr/>
          </p:nvSpPr>
          <p:spPr bwMode="black">
            <a:xfrm>
              <a:off x="5347396" y="2738522"/>
              <a:ext cx="43733" cy="43970"/>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20" name="Rectangle 119"/>
            <p:cNvSpPr>
              <a:spLocks noChangeArrowheads="1"/>
            </p:cNvSpPr>
            <p:nvPr/>
          </p:nvSpPr>
          <p:spPr bwMode="black">
            <a:xfrm>
              <a:off x="4669530" y="2740037"/>
              <a:ext cx="55396" cy="19407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21" name="Oval 120"/>
            <p:cNvSpPr>
              <a:spLocks noChangeArrowheads="1"/>
            </p:cNvSpPr>
            <p:nvPr/>
          </p:nvSpPr>
          <p:spPr bwMode="black">
            <a:xfrm>
              <a:off x="4663699" y="2650583"/>
              <a:ext cx="69973" cy="74293"/>
            </a:xfrm>
            <a:prstGeom prst="ellipse">
              <a:avLst/>
            </a:pr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22" name="Oval 121"/>
            <p:cNvSpPr>
              <a:spLocks noChangeArrowheads="1"/>
            </p:cNvSpPr>
            <p:nvPr/>
          </p:nvSpPr>
          <p:spPr bwMode="black">
            <a:xfrm>
              <a:off x="5063130" y="2947755"/>
              <a:ext cx="69973" cy="72777"/>
            </a:xfrm>
            <a:prstGeom prst="ellipse">
              <a:avLst/>
            </a:prstGeom>
            <a:solidFill>
              <a:srgbClr xmlns:mc="http://schemas.openxmlformats.org/markup-compatibility/2006" xmlns:a14="http://schemas.microsoft.com/office/drawing/2010/main" val="FFFFFF" mc:Ignorable=""/>
            </a:solidFill>
            <a:ln w="9525" algn="ctr">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grpSp>
      <p:sp>
        <p:nvSpPr>
          <p:cNvPr id="123" name="TextBox 69"/>
          <p:cNvSpPr txBox="1">
            <a:spLocks noChangeArrowheads="1"/>
          </p:cNvSpPr>
          <p:nvPr/>
        </p:nvSpPr>
        <p:spPr bwMode="auto">
          <a:xfrm>
            <a:off x="4471570" y="1609532"/>
            <a:ext cx="2373579" cy="553972"/>
          </a:xfrm>
          <a:prstGeom prst="rect">
            <a:avLst/>
          </a:prstGeom>
          <a:noFill/>
          <a:ln w="9525">
            <a:noFill/>
            <a:miter lim="800000"/>
            <a:headEnd/>
            <a:tailEnd/>
          </a:ln>
        </p:spPr>
        <p:txBody>
          <a:bodyPr wrap="square" lIns="121893" tIns="60947" rIns="121893" bIns="60947">
            <a:spAutoFit/>
          </a:bodyPr>
          <a:lstStyle/>
          <a:p>
            <a:pPr algn="ctr" defTabSz="1218887" fontAlgn="auto">
              <a:spcBef>
                <a:spcPts val="0"/>
              </a:spcBef>
              <a:spcAft>
                <a:spcPts val="0"/>
              </a:spcAft>
            </a:pPr>
            <a:r>
              <a:rPr lang="en-US" sz="2800" dirty="0" smtClean="0">
                <a:solidFill>
                  <a:srgbClr xmlns:mc="http://schemas.openxmlformats.org/markup-compatibility/2006" xmlns:a14="http://schemas.microsoft.com/office/drawing/2010/main" val="FFFFFF" mc:Ignorable=""/>
                </a:solidFill>
                <a:latin typeface="Calibri"/>
              </a:rPr>
              <a:t>Applications</a:t>
            </a:r>
            <a:endParaRPr lang="en-US" sz="2800" dirty="0">
              <a:solidFill>
                <a:srgbClr xmlns:mc="http://schemas.openxmlformats.org/markup-compatibility/2006" xmlns:a14="http://schemas.microsoft.com/office/drawing/2010/main" val="FFFFFF" mc:Ignorable=""/>
              </a:solidFill>
              <a:latin typeface="Calibri"/>
            </a:endParaRPr>
          </a:p>
        </p:txBody>
      </p:sp>
      <p:sp>
        <p:nvSpPr>
          <p:cNvPr id="124" name="TextBox 69"/>
          <p:cNvSpPr txBox="1">
            <a:spLocks noChangeArrowheads="1"/>
          </p:cNvSpPr>
          <p:nvPr/>
        </p:nvSpPr>
        <p:spPr bwMode="auto">
          <a:xfrm>
            <a:off x="9555678" y="1609526"/>
            <a:ext cx="2070617" cy="553972"/>
          </a:xfrm>
          <a:prstGeom prst="rect">
            <a:avLst/>
          </a:prstGeom>
          <a:noFill/>
          <a:ln w="9525">
            <a:noFill/>
            <a:miter lim="800000"/>
            <a:headEnd/>
            <a:tailEnd/>
          </a:ln>
        </p:spPr>
        <p:txBody>
          <a:bodyPr wrap="square" lIns="121893" tIns="60947" rIns="121893" bIns="60947">
            <a:spAutoFit/>
          </a:bodyPr>
          <a:lstStyle/>
          <a:p>
            <a:pPr algn="ctr" defTabSz="1218887" fontAlgn="auto">
              <a:spcBef>
                <a:spcPts val="0"/>
              </a:spcBef>
              <a:spcAft>
                <a:spcPts val="0"/>
              </a:spcAft>
            </a:pPr>
            <a:r>
              <a:rPr lang="en-US" sz="2800" dirty="0" smtClean="0">
                <a:solidFill>
                  <a:srgbClr xmlns:mc="http://schemas.openxmlformats.org/markup-compatibility/2006" xmlns:a14="http://schemas.microsoft.com/office/drawing/2010/main" val="FFFFFF" mc:Ignorable=""/>
                </a:solidFill>
                <a:latin typeface="Calibri"/>
              </a:rPr>
              <a:t>Servers</a:t>
            </a:r>
            <a:endParaRPr lang="en-US" sz="2800" dirty="0">
              <a:solidFill>
                <a:srgbClr xmlns:mc="http://schemas.openxmlformats.org/markup-compatibility/2006" xmlns:a14="http://schemas.microsoft.com/office/drawing/2010/main" val="FFFFFF" mc:Ignorable=""/>
              </a:solidFill>
              <a:latin typeface="Calibri"/>
            </a:endParaRPr>
          </a:p>
        </p:txBody>
      </p:sp>
      <p:sp>
        <p:nvSpPr>
          <p:cNvPr id="125" name="TextBox 69"/>
          <p:cNvSpPr txBox="1">
            <a:spLocks noChangeArrowheads="1"/>
          </p:cNvSpPr>
          <p:nvPr/>
        </p:nvSpPr>
        <p:spPr bwMode="auto">
          <a:xfrm>
            <a:off x="333021" y="4730929"/>
            <a:ext cx="1590372" cy="861748"/>
          </a:xfrm>
          <a:prstGeom prst="rect">
            <a:avLst/>
          </a:prstGeom>
          <a:noFill/>
          <a:ln w="9525">
            <a:noFill/>
            <a:miter lim="800000"/>
            <a:headEnd/>
            <a:tailEnd/>
          </a:ln>
        </p:spPr>
        <p:txBody>
          <a:bodyPr wrap="square" lIns="121893" tIns="60947" rIns="121893" bIns="60947">
            <a:spAutoFit/>
          </a:bodyPr>
          <a:lstStyle/>
          <a:p>
            <a:pPr defTabSz="1218887" fontAlgn="auto">
              <a:spcBef>
                <a:spcPts val="0"/>
              </a:spcBef>
              <a:spcAft>
                <a:spcPts val="0"/>
              </a:spcAft>
            </a:pPr>
            <a:r>
              <a:rPr lang="en-US" sz="2400" dirty="0">
                <a:solidFill>
                  <a:srgbClr xmlns:mc="http://schemas.openxmlformats.org/markup-compatibility/2006" xmlns:a14="http://schemas.microsoft.com/office/drawing/2010/main" val="FFFFFF" mc:Ignorable=""/>
                </a:solidFill>
                <a:latin typeface="Calibri"/>
              </a:rPr>
              <a:t>Microsoft </a:t>
            </a:r>
            <a:br>
              <a:rPr lang="en-US" sz="2400" dirty="0">
                <a:solidFill>
                  <a:srgbClr xmlns:mc="http://schemas.openxmlformats.org/markup-compatibility/2006" xmlns:a14="http://schemas.microsoft.com/office/drawing/2010/main" val="FFFFFF" mc:Ignorable=""/>
                </a:solidFill>
                <a:latin typeface="Calibri"/>
              </a:rPr>
            </a:br>
            <a:r>
              <a:rPr lang="en-US" sz="2400" dirty="0" smtClean="0">
                <a:solidFill>
                  <a:srgbClr xmlns:mc="http://schemas.openxmlformats.org/markup-compatibility/2006" xmlns:a14="http://schemas.microsoft.com/office/drawing/2010/main" val="FFFFFF" mc:Ignorable=""/>
                </a:solidFill>
                <a:latin typeface="Calibri"/>
              </a:rPr>
              <a:t>Platforms</a:t>
            </a:r>
            <a:endParaRPr lang="en-US" sz="2400" dirty="0">
              <a:solidFill>
                <a:srgbClr xmlns:mc="http://schemas.openxmlformats.org/markup-compatibility/2006" xmlns:a14="http://schemas.microsoft.com/office/drawing/2010/main" val="FFFFFF" mc:Ignorable=""/>
              </a:solidFill>
              <a:latin typeface="Calibri"/>
            </a:endParaRPr>
          </a:p>
        </p:txBody>
      </p:sp>
      <p:sp>
        <p:nvSpPr>
          <p:cNvPr id="126" name="TextBox 69"/>
          <p:cNvSpPr txBox="1">
            <a:spLocks noChangeArrowheads="1"/>
          </p:cNvSpPr>
          <p:nvPr/>
        </p:nvSpPr>
        <p:spPr bwMode="auto">
          <a:xfrm>
            <a:off x="364561" y="2411925"/>
            <a:ext cx="1681961" cy="1231080"/>
          </a:xfrm>
          <a:prstGeom prst="rect">
            <a:avLst/>
          </a:prstGeom>
          <a:noFill/>
          <a:ln w="9525">
            <a:noFill/>
            <a:miter lim="800000"/>
            <a:headEnd/>
            <a:tailEnd/>
          </a:ln>
        </p:spPr>
        <p:txBody>
          <a:bodyPr wrap="square" lIns="121893" tIns="60947" rIns="121893" bIns="60947">
            <a:spAutoFit/>
          </a:bodyPr>
          <a:lstStyle/>
          <a:p>
            <a:pPr defTabSz="1218887" fontAlgn="auto">
              <a:spcBef>
                <a:spcPts val="0"/>
              </a:spcBef>
              <a:spcAft>
                <a:spcPts val="0"/>
              </a:spcAft>
            </a:pPr>
            <a:r>
              <a:rPr lang="en-US" sz="2400" dirty="0">
                <a:solidFill>
                  <a:srgbClr xmlns:mc="http://schemas.openxmlformats.org/markup-compatibility/2006" xmlns:a14="http://schemas.microsoft.com/office/drawing/2010/main" val="FFFFFF" mc:Ignorable=""/>
                </a:solidFill>
                <a:latin typeface="Calibri"/>
              </a:rPr>
              <a:t>Citrix </a:t>
            </a:r>
            <a:br>
              <a:rPr lang="en-US" sz="2400" dirty="0">
                <a:solidFill>
                  <a:srgbClr xmlns:mc="http://schemas.openxmlformats.org/markup-compatibility/2006" xmlns:a14="http://schemas.microsoft.com/office/drawing/2010/main" val="FFFFFF" mc:Ignorable=""/>
                </a:solidFill>
                <a:latin typeface="Calibri"/>
              </a:rPr>
            </a:br>
            <a:r>
              <a:rPr lang="en-US" sz="2400" dirty="0" smtClean="0">
                <a:solidFill>
                  <a:srgbClr xmlns:mc="http://schemas.openxmlformats.org/markup-compatibility/2006" xmlns:a14="http://schemas.microsoft.com/office/drawing/2010/main" val="FFFFFF" mc:Ignorable=""/>
                </a:solidFill>
                <a:latin typeface="Calibri"/>
              </a:rPr>
              <a:t>Enterprise</a:t>
            </a:r>
            <a:br>
              <a:rPr lang="en-US" sz="2400" dirty="0" smtClean="0">
                <a:solidFill>
                  <a:srgbClr xmlns:mc="http://schemas.openxmlformats.org/markup-compatibility/2006" xmlns:a14="http://schemas.microsoft.com/office/drawing/2010/main" val="FFFFFF" mc:Ignorable=""/>
                </a:solidFill>
                <a:latin typeface="Calibri"/>
              </a:rPr>
            </a:br>
            <a:r>
              <a:rPr lang="en-US" sz="2400" dirty="0" smtClean="0">
                <a:solidFill>
                  <a:srgbClr xmlns:mc="http://schemas.openxmlformats.org/markup-compatibility/2006" xmlns:a14="http://schemas.microsoft.com/office/drawing/2010/main" val="FFFFFF" mc:Ignorable=""/>
                </a:solidFill>
                <a:latin typeface="Calibri"/>
              </a:rPr>
              <a:t>Solutions</a:t>
            </a:r>
            <a:endParaRPr lang="en-US" sz="2400" dirty="0">
              <a:solidFill>
                <a:srgbClr xmlns:mc="http://schemas.openxmlformats.org/markup-compatibility/2006" xmlns:a14="http://schemas.microsoft.com/office/drawing/2010/main" val="FFFFFF" mc:Ignorable=""/>
              </a:solidFill>
              <a:latin typeface="Calibri"/>
            </a:endParaRPr>
          </a:p>
        </p:txBody>
      </p:sp>
      <p:pic>
        <p:nvPicPr>
          <p:cNvPr id="127" name="Picture 60" descr="Application Virtualization v r.png"/>
          <p:cNvPicPr preferRelativeResize="0">
            <a:picLocks/>
          </p:cNvPicPr>
          <p:nvPr/>
        </p:nvPicPr>
        <p:blipFill>
          <a:blip r:embed="rId6" cstate="print"/>
          <a:stretch>
            <a:fillRect/>
          </a:stretch>
        </p:blipFill>
        <p:spPr bwMode="auto">
          <a:xfrm>
            <a:off x="5156109" y="4088506"/>
            <a:ext cx="916652" cy="399213"/>
          </a:xfrm>
          <a:prstGeom prst="rect">
            <a:avLst/>
          </a:prstGeom>
          <a:noFill/>
          <a:ln w="9525">
            <a:noFill/>
            <a:miter lim="800000"/>
            <a:headEnd/>
            <a:tailEnd/>
          </a:ln>
        </p:spPr>
      </p:pic>
      <p:sp>
        <p:nvSpPr>
          <p:cNvPr id="128" name="Rectangle 127"/>
          <p:cNvSpPr/>
          <p:nvPr/>
        </p:nvSpPr>
        <p:spPr>
          <a:xfrm>
            <a:off x="10509818" y="2838365"/>
            <a:ext cx="1047594" cy="523220"/>
          </a:xfrm>
          <a:prstGeom prst="rect">
            <a:avLst/>
          </a:prstGeom>
        </p:spPr>
        <p:txBody>
          <a:bodyPr wrap="none">
            <a:spAutoFit/>
          </a:bodyPr>
          <a:lstStyle/>
          <a:p>
            <a:pPr defTabSz="914099"/>
            <a:r>
              <a:rPr lang="en-US" sz="1400" b="1" dirty="0" smtClean="0">
                <a:solidFill>
                  <a:srgbClr xmlns:mc="http://schemas.openxmlformats.org/markup-compatibility/2006" xmlns:a14="http://schemas.microsoft.com/office/drawing/2010/main" val="FFFFFF" mc:Ignorable=""/>
                </a:solidFill>
                <a:latin typeface="Calibri"/>
              </a:rPr>
              <a:t>Essentials </a:t>
            </a:r>
            <a:r>
              <a:rPr lang="en-US" sz="1400" b="1" dirty="0">
                <a:solidFill>
                  <a:srgbClr xmlns:mc="http://schemas.openxmlformats.org/markup-compatibility/2006" xmlns:a14="http://schemas.microsoft.com/office/drawing/2010/main" val="FFFFFF" mc:Ignorable=""/>
                </a:solidFill>
                <a:latin typeface="Calibri"/>
              </a:rPr>
              <a:t/>
            </a:r>
            <a:br>
              <a:rPr lang="en-US" sz="1400" b="1" dirty="0">
                <a:solidFill>
                  <a:srgbClr xmlns:mc="http://schemas.openxmlformats.org/markup-compatibility/2006" xmlns:a14="http://schemas.microsoft.com/office/drawing/2010/main" val="FFFFFF" mc:Ignorable=""/>
                </a:solidFill>
                <a:latin typeface="Calibri"/>
              </a:rPr>
            </a:br>
            <a:r>
              <a:rPr lang="en-US" sz="1400" b="1" dirty="0">
                <a:solidFill>
                  <a:srgbClr xmlns:mc="http://schemas.openxmlformats.org/markup-compatibility/2006" xmlns:a14="http://schemas.microsoft.com/office/drawing/2010/main" val="FFFFFF" mc:Ignorable=""/>
                </a:solidFill>
                <a:latin typeface="Calibri"/>
              </a:rPr>
              <a:t>for Hyper-V</a:t>
            </a:r>
          </a:p>
        </p:txBody>
      </p:sp>
      <p:sp>
        <p:nvSpPr>
          <p:cNvPr id="129" name="TextBox 128"/>
          <p:cNvSpPr txBox="1"/>
          <p:nvPr/>
        </p:nvSpPr>
        <p:spPr bwMode="auto">
          <a:xfrm>
            <a:off x="5669948" y="2816601"/>
            <a:ext cx="767967" cy="307777"/>
          </a:xfrm>
          <a:prstGeom prst="rect">
            <a:avLst/>
          </a:prstGeom>
          <a:noFill/>
          <a:effectLst>
            <a:outerShdw blurRad="63500" sx="102000" sy="102000" algn="ctr" rotWithShape="0">
              <a:prstClr val="black">
                <a:alpha val="40000"/>
              </a:prstClr>
            </a:outerShdw>
          </a:effectLst>
        </p:spPr>
        <p:txBody>
          <a:bodyPr wrap="none">
            <a:spAutoFit/>
          </a:bodyPr>
          <a:lstStyle/>
          <a:p>
            <a:pPr defTabSz="1218887" fontAlgn="auto">
              <a:spcBef>
                <a:spcPts val="0"/>
              </a:spcBef>
              <a:spcAft>
                <a:spcPts val="0"/>
              </a:spcAft>
              <a:defRPr/>
            </a:pPr>
            <a:r>
              <a:rPr lang="en-US" sz="1400" b="1" dirty="0" err="1" smtClean="0">
                <a:solidFill>
                  <a:srgbClr xmlns:mc="http://schemas.openxmlformats.org/markup-compatibility/2006" xmlns:a14="http://schemas.microsoft.com/office/drawing/2010/main" val="FFFFFF" mc:Ignorable=""/>
                </a:solidFill>
                <a:latin typeface="Calibri"/>
              </a:rPr>
              <a:t>XenApp</a:t>
            </a:r>
            <a:endParaRPr lang="en-US" sz="1400" b="1" dirty="0">
              <a:solidFill>
                <a:srgbClr xmlns:mc="http://schemas.openxmlformats.org/markup-compatibility/2006" xmlns:a14="http://schemas.microsoft.com/office/drawing/2010/main" val="FFFFFF" mc:Ignorable=""/>
              </a:solidFill>
              <a:latin typeface="Calibri"/>
            </a:endParaRPr>
          </a:p>
        </p:txBody>
      </p:sp>
      <p:grpSp>
        <p:nvGrpSpPr>
          <p:cNvPr id="4" name="Group 72"/>
          <p:cNvGrpSpPr/>
          <p:nvPr/>
        </p:nvGrpSpPr>
        <p:grpSpPr>
          <a:xfrm>
            <a:off x="4947260" y="2849259"/>
            <a:ext cx="671418" cy="277627"/>
            <a:chOff x="7010400" y="1885950"/>
            <a:chExt cx="1047885" cy="348733"/>
          </a:xfrm>
        </p:grpSpPr>
        <p:sp>
          <p:nvSpPr>
            <p:cNvPr id="131" name="Freeform 130"/>
            <p:cNvSpPr>
              <a:spLocks/>
            </p:cNvSpPr>
            <p:nvPr/>
          </p:nvSpPr>
          <p:spPr bwMode="black">
            <a:xfrm>
              <a:off x="7306908" y="1970274"/>
              <a:ext cx="161731" cy="18294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32" name="Rectangle 131"/>
            <p:cNvSpPr>
              <a:spLocks noChangeArrowheads="1"/>
            </p:cNvSpPr>
            <p:nvPr/>
          </p:nvSpPr>
          <p:spPr bwMode="black">
            <a:xfrm>
              <a:off x="7689334" y="1970274"/>
              <a:ext cx="60650" cy="18294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33" name="Freeform 132"/>
            <p:cNvSpPr>
              <a:spLocks/>
            </p:cNvSpPr>
            <p:nvPr/>
          </p:nvSpPr>
          <p:spPr bwMode="black">
            <a:xfrm>
              <a:off x="7762950" y="1970274"/>
              <a:ext cx="235858" cy="18294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34" name="Freeform 133"/>
            <p:cNvSpPr>
              <a:spLocks/>
            </p:cNvSpPr>
            <p:nvPr/>
          </p:nvSpPr>
          <p:spPr bwMode="black">
            <a:xfrm>
              <a:off x="7010400" y="1965987"/>
              <a:ext cx="195425" cy="191517"/>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35" name="Freeform 134"/>
            <p:cNvSpPr>
              <a:spLocks noEditPoints="1"/>
            </p:cNvSpPr>
            <p:nvPr/>
          </p:nvSpPr>
          <p:spPr bwMode="black">
            <a:xfrm>
              <a:off x="7485486" y="1970274"/>
              <a:ext cx="187002" cy="18294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36" name="Freeform 135"/>
            <p:cNvSpPr>
              <a:spLocks noEditPoints="1"/>
            </p:cNvSpPr>
            <p:nvPr/>
          </p:nvSpPr>
          <p:spPr bwMode="black">
            <a:xfrm>
              <a:off x="8007744" y="1968846"/>
              <a:ext cx="50541" cy="41448"/>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37" name="Rectangle 136"/>
            <p:cNvSpPr>
              <a:spLocks noChangeArrowheads="1"/>
            </p:cNvSpPr>
            <p:nvPr/>
          </p:nvSpPr>
          <p:spPr bwMode="black">
            <a:xfrm>
              <a:off x="7224357" y="1970274"/>
              <a:ext cx="64019" cy="18294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38" name="Oval 137"/>
            <p:cNvSpPr>
              <a:spLocks noChangeArrowheads="1"/>
            </p:cNvSpPr>
            <p:nvPr/>
          </p:nvSpPr>
          <p:spPr bwMode="black">
            <a:xfrm>
              <a:off x="7217618" y="1885950"/>
              <a:ext cx="80866" cy="70032"/>
            </a:xfrm>
            <a:prstGeom prst="ellipse">
              <a:avLst/>
            </a:pr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39" name="Oval 138"/>
            <p:cNvSpPr>
              <a:spLocks noChangeArrowheads="1"/>
            </p:cNvSpPr>
            <p:nvPr/>
          </p:nvSpPr>
          <p:spPr bwMode="black">
            <a:xfrm>
              <a:off x="7679227" y="2166080"/>
              <a:ext cx="80866" cy="68603"/>
            </a:xfrm>
            <a:prstGeom prst="ellipse">
              <a:avLst/>
            </a:prstGeom>
            <a:solidFill>
              <a:srgbClr xmlns:mc="http://schemas.openxmlformats.org/markup-compatibility/2006" xmlns:a14="http://schemas.microsoft.com/office/drawing/2010/main" val="FFFFFF" mc:Ignorable=""/>
            </a:solidFill>
            <a:ln w="9525" algn="ctr">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grpSp>
      <p:grpSp>
        <p:nvGrpSpPr>
          <p:cNvPr id="5" name="Group 138"/>
          <p:cNvGrpSpPr/>
          <p:nvPr/>
        </p:nvGrpSpPr>
        <p:grpSpPr>
          <a:xfrm>
            <a:off x="2034871" y="4227446"/>
            <a:ext cx="1255788" cy="634165"/>
            <a:chOff x="3714378" y="5377571"/>
            <a:chExt cx="944732" cy="501287"/>
          </a:xfrm>
        </p:grpSpPr>
        <p:pic>
          <p:nvPicPr>
            <p:cNvPr id="141" name="Picture 2" descr="\\eventsql\dvd\Online_ART\DVD_ART35\Logos\Windows 7\windows 7 rev v.png"/>
            <p:cNvPicPr>
              <a:picLocks noChangeAspect="1" noChangeArrowheads="1"/>
            </p:cNvPicPr>
            <p:nvPr/>
          </p:nvPicPr>
          <p:blipFill>
            <a:blip r:embed="rId7" cstate="print"/>
            <a:srcRect t="65443"/>
            <a:stretch>
              <a:fillRect/>
            </a:stretch>
          </p:blipFill>
          <p:spPr bwMode="auto">
            <a:xfrm>
              <a:off x="3714378" y="5688281"/>
              <a:ext cx="944732" cy="190577"/>
            </a:xfrm>
            <a:prstGeom prst="rect">
              <a:avLst/>
            </a:prstGeom>
            <a:noFill/>
          </p:spPr>
        </p:pic>
        <p:pic>
          <p:nvPicPr>
            <p:cNvPr id="142" name="Picture 52" descr="C:\Users\maxher\Documents\VDI collateral\Logos\logos\WS08-HypeV_h_rgb.png"/>
            <p:cNvPicPr>
              <a:picLocks noChangeAspect="1"/>
            </p:cNvPicPr>
            <p:nvPr/>
          </p:nvPicPr>
          <p:blipFill>
            <a:blip r:embed="rId8" cstate="print"/>
            <a:srcRect r="82338" b="27362"/>
            <a:stretch>
              <a:fillRect/>
            </a:stretch>
          </p:blipFill>
          <p:spPr bwMode="auto">
            <a:xfrm>
              <a:off x="4070031" y="5377571"/>
              <a:ext cx="403351" cy="358211"/>
            </a:xfrm>
            <a:prstGeom prst="rect">
              <a:avLst/>
            </a:prstGeom>
            <a:noFill/>
            <a:ln w="9525">
              <a:noFill/>
              <a:miter lim="800000"/>
              <a:headEnd/>
              <a:tailEnd/>
            </a:ln>
          </p:spPr>
        </p:pic>
      </p:grpSp>
      <p:sp>
        <p:nvSpPr>
          <p:cNvPr id="143" name="TextBox 69"/>
          <p:cNvSpPr txBox="1">
            <a:spLocks noChangeArrowheads="1"/>
          </p:cNvSpPr>
          <p:nvPr/>
        </p:nvSpPr>
        <p:spPr bwMode="auto">
          <a:xfrm>
            <a:off x="7013140" y="1609526"/>
            <a:ext cx="2239733" cy="553972"/>
          </a:xfrm>
          <a:prstGeom prst="rect">
            <a:avLst/>
          </a:prstGeom>
          <a:noFill/>
          <a:ln w="9525">
            <a:noFill/>
            <a:miter lim="800000"/>
            <a:headEnd/>
            <a:tailEnd/>
          </a:ln>
        </p:spPr>
        <p:txBody>
          <a:bodyPr wrap="square" lIns="121893" tIns="60947" rIns="121893" bIns="60947">
            <a:spAutoFit/>
          </a:bodyPr>
          <a:lstStyle/>
          <a:p>
            <a:pPr algn="ctr" defTabSz="1218887" fontAlgn="auto">
              <a:spcBef>
                <a:spcPts val="0"/>
              </a:spcBef>
              <a:spcAft>
                <a:spcPts val="0"/>
              </a:spcAft>
            </a:pPr>
            <a:r>
              <a:rPr lang="en-US" sz="2800" dirty="0" smtClean="0">
                <a:solidFill>
                  <a:srgbClr xmlns:mc="http://schemas.openxmlformats.org/markup-compatibility/2006" xmlns:a14="http://schemas.microsoft.com/office/drawing/2010/main" val="FFFFFF" mc:Ignorable=""/>
                </a:solidFill>
                <a:latin typeface="Calibri"/>
              </a:rPr>
              <a:t>Networks</a:t>
            </a:r>
            <a:endParaRPr lang="en-US" sz="2800" dirty="0">
              <a:solidFill>
                <a:srgbClr xmlns:mc="http://schemas.openxmlformats.org/markup-compatibility/2006" xmlns:a14="http://schemas.microsoft.com/office/drawing/2010/main" val="FFFFFF" mc:Ignorable=""/>
              </a:solidFill>
              <a:latin typeface="Calibri"/>
            </a:endParaRPr>
          </a:p>
        </p:txBody>
      </p:sp>
      <p:grpSp>
        <p:nvGrpSpPr>
          <p:cNvPr id="6" name="Group 79"/>
          <p:cNvGrpSpPr/>
          <p:nvPr/>
        </p:nvGrpSpPr>
        <p:grpSpPr>
          <a:xfrm>
            <a:off x="7196469" y="2619241"/>
            <a:ext cx="685403" cy="279645"/>
            <a:chOff x="4484393" y="2650583"/>
            <a:chExt cx="906736" cy="369949"/>
          </a:xfrm>
        </p:grpSpPr>
        <p:sp>
          <p:nvSpPr>
            <p:cNvPr id="145" name="Freeform 144"/>
            <p:cNvSpPr>
              <a:spLocks/>
            </p:cNvSpPr>
            <p:nvPr/>
          </p:nvSpPr>
          <p:spPr bwMode="black">
            <a:xfrm>
              <a:off x="4740962" y="2740037"/>
              <a:ext cx="139946" cy="19407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46" name="Rectangle 145"/>
            <p:cNvSpPr>
              <a:spLocks noChangeArrowheads="1"/>
            </p:cNvSpPr>
            <p:nvPr/>
          </p:nvSpPr>
          <p:spPr bwMode="black">
            <a:xfrm>
              <a:off x="5071875" y="2740037"/>
              <a:ext cx="52481" cy="19407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47" name="Freeform 146"/>
            <p:cNvSpPr>
              <a:spLocks/>
            </p:cNvSpPr>
            <p:nvPr/>
          </p:nvSpPr>
          <p:spPr bwMode="black">
            <a:xfrm>
              <a:off x="5135575" y="2740037"/>
              <a:ext cx="204088" cy="19407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48" name="Freeform 147"/>
            <p:cNvSpPr>
              <a:spLocks/>
            </p:cNvSpPr>
            <p:nvPr/>
          </p:nvSpPr>
          <p:spPr bwMode="black">
            <a:xfrm>
              <a:off x="4484393" y="2735489"/>
              <a:ext cx="169101" cy="203168"/>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49" name="Freeform 148"/>
            <p:cNvSpPr>
              <a:spLocks noEditPoints="1"/>
            </p:cNvSpPr>
            <p:nvPr/>
          </p:nvSpPr>
          <p:spPr bwMode="black">
            <a:xfrm>
              <a:off x="4895485" y="2740037"/>
              <a:ext cx="161813" cy="19407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50" name="Freeform 149"/>
            <p:cNvSpPr>
              <a:spLocks noEditPoints="1"/>
            </p:cNvSpPr>
            <p:nvPr/>
          </p:nvSpPr>
          <p:spPr bwMode="black">
            <a:xfrm>
              <a:off x="5347396" y="2738522"/>
              <a:ext cx="43733" cy="43970"/>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51" name="Rectangle 150"/>
            <p:cNvSpPr>
              <a:spLocks noChangeArrowheads="1"/>
            </p:cNvSpPr>
            <p:nvPr/>
          </p:nvSpPr>
          <p:spPr bwMode="black">
            <a:xfrm>
              <a:off x="4669530" y="2740037"/>
              <a:ext cx="55396" cy="19407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52" name="Oval 151"/>
            <p:cNvSpPr>
              <a:spLocks noChangeArrowheads="1"/>
            </p:cNvSpPr>
            <p:nvPr/>
          </p:nvSpPr>
          <p:spPr bwMode="black">
            <a:xfrm>
              <a:off x="4663699" y="2650583"/>
              <a:ext cx="69973" cy="74293"/>
            </a:xfrm>
            <a:prstGeom prst="ellipse">
              <a:avLst/>
            </a:pr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53" name="Oval 152"/>
            <p:cNvSpPr>
              <a:spLocks noChangeArrowheads="1"/>
            </p:cNvSpPr>
            <p:nvPr/>
          </p:nvSpPr>
          <p:spPr bwMode="black">
            <a:xfrm>
              <a:off x="5063130" y="2947755"/>
              <a:ext cx="69973" cy="72777"/>
            </a:xfrm>
            <a:prstGeom prst="ellipse">
              <a:avLst/>
            </a:prstGeom>
            <a:solidFill>
              <a:srgbClr xmlns:mc="http://schemas.openxmlformats.org/markup-compatibility/2006" xmlns:a14="http://schemas.microsoft.com/office/drawing/2010/main" val="FFFFFF" mc:Ignorable=""/>
            </a:solidFill>
            <a:ln w="9525" algn="ctr">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grpSp>
      <p:sp>
        <p:nvSpPr>
          <p:cNvPr id="154" name="TextBox 153"/>
          <p:cNvSpPr txBox="1"/>
          <p:nvPr/>
        </p:nvSpPr>
        <p:spPr bwMode="auto">
          <a:xfrm>
            <a:off x="7904582" y="2964179"/>
            <a:ext cx="1440585" cy="523220"/>
          </a:xfrm>
          <a:prstGeom prst="rect">
            <a:avLst/>
          </a:prstGeom>
          <a:noFill/>
          <a:effectLst>
            <a:outerShdw blurRad="63500" sx="102000" sy="102000" algn="ctr" rotWithShape="0">
              <a:prstClr val="black">
                <a:alpha val="40000"/>
              </a:prstClr>
            </a:outerShdw>
          </a:effectLst>
        </p:spPr>
        <p:txBody>
          <a:bodyPr wrap="square">
            <a:spAutoFit/>
          </a:bodyPr>
          <a:lstStyle/>
          <a:p>
            <a:pPr defTabSz="1218887" fontAlgn="auto">
              <a:spcBef>
                <a:spcPts val="0"/>
              </a:spcBef>
              <a:spcAft>
                <a:spcPts val="0"/>
              </a:spcAft>
              <a:defRPr/>
            </a:pPr>
            <a:r>
              <a:rPr lang="en-US" sz="1400" b="1" dirty="0" smtClean="0">
                <a:solidFill>
                  <a:srgbClr xmlns:mc="http://schemas.openxmlformats.org/markup-compatibility/2006" xmlns:a14="http://schemas.microsoft.com/office/drawing/2010/main" val="FFFFFF" mc:Ignorable=""/>
                </a:solidFill>
                <a:latin typeface="Calibri"/>
              </a:rPr>
              <a:t>Branch Repeater </a:t>
            </a:r>
            <a:br>
              <a:rPr lang="en-US" sz="1400" b="1" dirty="0" smtClean="0">
                <a:solidFill>
                  <a:srgbClr xmlns:mc="http://schemas.openxmlformats.org/markup-compatibility/2006" xmlns:a14="http://schemas.microsoft.com/office/drawing/2010/main" val="FFFFFF" mc:Ignorable=""/>
                </a:solidFill>
                <a:latin typeface="Calibri"/>
              </a:rPr>
            </a:br>
            <a:r>
              <a:rPr lang="en-US" sz="1400" b="1" dirty="0" smtClean="0">
                <a:solidFill>
                  <a:srgbClr xmlns:mc="http://schemas.openxmlformats.org/markup-compatibility/2006" xmlns:a14="http://schemas.microsoft.com/office/drawing/2010/main" val="FFFFFF" mc:Ignorable=""/>
                </a:solidFill>
                <a:latin typeface="Calibri"/>
              </a:rPr>
              <a:t>Windows Server</a:t>
            </a:r>
            <a:endParaRPr lang="en-US" sz="1400" b="1" dirty="0">
              <a:solidFill>
                <a:srgbClr xmlns:mc="http://schemas.openxmlformats.org/markup-compatibility/2006" xmlns:a14="http://schemas.microsoft.com/office/drawing/2010/main" val="FFFFFF" mc:Ignorable=""/>
              </a:solidFill>
              <a:latin typeface="Calibri"/>
            </a:endParaRPr>
          </a:p>
        </p:txBody>
      </p:sp>
      <p:grpSp>
        <p:nvGrpSpPr>
          <p:cNvPr id="7" name="Group 102"/>
          <p:cNvGrpSpPr/>
          <p:nvPr/>
        </p:nvGrpSpPr>
        <p:grpSpPr>
          <a:xfrm>
            <a:off x="9728947" y="2871031"/>
            <a:ext cx="685403" cy="279645"/>
            <a:chOff x="4484393" y="2650583"/>
            <a:chExt cx="906736" cy="369949"/>
          </a:xfrm>
        </p:grpSpPr>
        <p:sp>
          <p:nvSpPr>
            <p:cNvPr id="156" name="Freeform 155"/>
            <p:cNvSpPr>
              <a:spLocks/>
            </p:cNvSpPr>
            <p:nvPr/>
          </p:nvSpPr>
          <p:spPr bwMode="black">
            <a:xfrm>
              <a:off x="4740962" y="2740037"/>
              <a:ext cx="139946" cy="19407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57" name="Rectangle 156"/>
            <p:cNvSpPr>
              <a:spLocks noChangeArrowheads="1"/>
            </p:cNvSpPr>
            <p:nvPr/>
          </p:nvSpPr>
          <p:spPr bwMode="black">
            <a:xfrm>
              <a:off x="5071875" y="2740037"/>
              <a:ext cx="52481" cy="19407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58" name="Freeform 157"/>
            <p:cNvSpPr>
              <a:spLocks/>
            </p:cNvSpPr>
            <p:nvPr/>
          </p:nvSpPr>
          <p:spPr bwMode="black">
            <a:xfrm>
              <a:off x="5135575" y="2740037"/>
              <a:ext cx="204088" cy="19407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59" name="Freeform 158"/>
            <p:cNvSpPr>
              <a:spLocks/>
            </p:cNvSpPr>
            <p:nvPr/>
          </p:nvSpPr>
          <p:spPr bwMode="black">
            <a:xfrm>
              <a:off x="4484393" y="2735489"/>
              <a:ext cx="169101" cy="203168"/>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60" name="Freeform 159"/>
            <p:cNvSpPr>
              <a:spLocks noEditPoints="1"/>
            </p:cNvSpPr>
            <p:nvPr/>
          </p:nvSpPr>
          <p:spPr bwMode="black">
            <a:xfrm>
              <a:off x="4895485" y="2740037"/>
              <a:ext cx="161813" cy="19407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61" name="Freeform 160"/>
            <p:cNvSpPr>
              <a:spLocks noEditPoints="1"/>
            </p:cNvSpPr>
            <p:nvPr/>
          </p:nvSpPr>
          <p:spPr bwMode="black">
            <a:xfrm>
              <a:off x="5347396" y="2738522"/>
              <a:ext cx="43733" cy="43970"/>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62" name="Rectangle 161"/>
            <p:cNvSpPr>
              <a:spLocks noChangeArrowheads="1"/>
            </p:cNvSpPr>
            <p:nvPr/>
          </p:nvSpPr>
          <p:spPr bwMode="black">
            <a:xfrm>
              <a:off x="4669530" y="2740037"/>
              <a:ext cx="55396" cy="19407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63" name="Oval 162"/>
            <p:cNvSpPr>
              <a:spLocks noChangeArrowheads="1"/>
            </p:cNvSpPr>
            <p:nvPr/>
          </p:nvSpPr>
          <p:spPr bwMode="black">
            <a:xfrm>
              <a:off x="4663699" y="2650583"/>
              <a:ext cx="69973" cy="74293"/>
            </a:xfrm>
            <a:prstGeom prst="ellipse">
              <a:avLst/>
            </a:pr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64" name="Oval 163"/>
            <p:cNvSpPr>
              <a:spLocks noChangeArrowheads="1"/>
            </p:cNvSpPr>
            <p:nvPr/>
          </p:nvSpPr>
          <p:spPr bwMode="black">
            <a:xfrm>
              <a:off x="5063130" y="2947755"/>
              <a:ext cx="69973" cy="72777"/>
            </a:xfrm>
            <a:prstGeom prst="ellipse">
              <a:avLst/>
            </a:prstGeom>
            <a:solidFill>
              <a:srgbClr xmlns:mc="http://schemas.openxmlformats.org/markup-compatibility/2006" xmlns:a14="http://schemas.microsoft.com/office/drawing/2010/main" val="FFFFFF" mc:Ignorable=""/>
            </a:solidFill>
            <a:ln w="9525" algn="ctr">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grpSp>
      <p:grpSp>
        <p:nvGrpSpPr>
          <p:cNvPr id="8" name="Group 115"/>
          <p:cNvGrpSpPr/>
          <p:nvPr/>
        </p:nvGrpSpPr>
        <p:grpSpPr>
          <a:xfrm>
            <a:off x="4406282" y="4675902"/>
            <a:ext cx="1915284" cy="360880"/>
            <a:chOff x="4701239" y="4410076"/>
            <a:chExt cx="1915284" cy="360880"/>
          </a:xfrm>
        </p:grpSpPr>
        <p:pic>
          <p:nvPicPr>
            <p:cNvPr id="166" name="Picture 3" descr="C:\Users\manliov.REDMOND\Desktop\Temp\Naming\logos\PNG\WS08-RemDskSrv_h_rgb_r.png"/>
            <p:cNvPicPr>
              <a:picLocks noChangeAspect="1" noChangeArrowheads="1"/>
            </p:cNvPicPr>
            <p:nvPr/>
          </p:nvPicPr>
          <p:blipFill>
            <a:blip r:embed="rId9" cstate="print"/>
            <a:srcRect/>
            <a:stretch>
              <a:fillRect/>
            </a:stretch>
          </p:blipFill>
          <p:spPr bwMode="auto">
            <a:xfrm>
              <a:off x="4701239" y="4410076"/>
              <a:ext cx="1704447" cy="360880"/>
            </a:xfrm>
            <a:prstGeom prst="rect">
              <a:avLst/>
            </a:prstGeom>
            <a:noFill/>
            <a:ln w="9525">
              <a:noFill/>
              <a:miter lim="800000"/>
              <a:headEnd/>
              <a:tailEnd/>
            </a:ln>
          </p:spPr>
        </p:pic>
        <p:pic>
          <p:nvPicPr>
            <p:cNvPr id="167" name="Picture 2" descr="\\Mvfs\projects\Citrix\09-1320 Citrix and Microsoft Quick Turn\Art\New_PNG\R2.png"/>
            <p:cNvPicPr>
              <a:picLocks noChangeAspect="1" noChangeArrowheads="1"/>
            </p:cNvPicPr>
            <p:nvPr/>
          </p:nvPicPr>
          <p:blipFill>
            <a:blip r:embed="rId10" cstate="print"/>
            <a:srcRect/>
            <a:stretch>
              <a:fillRect/>
            </a:stretch>
          </p:blipFill>
          <p:spPr bwMode="auto">
            <a:xfrm>
              <a:off x="6445073" y="4512409"/>
              <a:ext cx="171450" cy="127675"/>
            </a:xfrm>
            <a:prstGeom prst="rect">
              <a:avLst/>
            </a:prstGeom>
            <a:noFill/>
          </p:spPr>
        </p:pic>
      </p:grpSp>
      <p:grpSp>
        <p:nvGrpSpPr>
          <p:cNvPr id="9" name="Group 108"/>
          <p:cNvGrpSpPr/>
          <p:nvPr/>
        </p:nvGrpSpPr>
        <p:grpSpPr>
          <a:xfrm>
            <a:off x="7047922" y="4596488"/>
            <a:ext cx="2152827" cy="409574"/>
            <a:chOff x="7058800" y="4248150"/>
            <a:chExt cx="2152827" cy="409574"/>
          </a:xfrm>
        </p:grpSpPr>
        <p:pic>
          <p:nvPicPr>
            <p:cNvPr id="169" name="Picture 52" descr="C:\Users\maxher\Documents\VDI collateral\Logos\logos\WS08-HypeV_h_rgb.png"/>
            <p:cNvPicPr>
              <a:picLocks noChangeAspect="1"/>
            </p:cNvPicPr>
            <p:nvPr/>
          </p:nvPicPr>
          <p:blipFill>
            <a:blip r:embed="rId8" cstate="print"/>
            <a:srcRect/>
            <a:stretch>
              <a:fillRect/>
            </a:stretch>
          </p:blipFill>
          <p:spPr bwMode="auto">
            <a:xfrm>
              <a:off x="7058800" y="4248150"/>
              <a:ext cx="1943880" cy="409574"/>
            </a:xfrm>
            <a:prstGeom prst="rect">
              <a:avLst/>
            </a:prstGeom>
            <a:noFill/>
            <a:ln w="9525">
              <a:noFill/>
              <a:miter lim="800000"/>
              <a:headEnd/>
              <a:tailEnd/>
            </a:ln>
          </p:spPr>
        </p:pic>
        <p:pic>
          <p:nvPicPr>
            <p:cNvPr id="170" name="Picture 2" descr="\\Mvfs\projects\Citrix\09-1320 Citrix and Microsoft Quick Turn\Art\New_PNG\R2.png"/>
            <p:cNvPicPr>
              <a:picLocks noChangeAspect="1" noChangeArrowheads="1"/>
            </p:cNvPicPr>
            <p:nvPr/>
          </p:nvPicPr>
          <p:blipFill>
            <a:blip r:embed="rId10" cstate="print"/>
            <a:srcRect/>
            <a:stretch>
              <a:fillRect/>
            </a:stretch>
          </p:blipFill>
          <p:spPr bwMode="auto">
            <a:xfrm>
              <a:off x="9033727" y="4365939"/>
              <a:ext cx="177900" cy="132478"/>
            </a:xfrm>
            <a:prstGeom prst="rect">
              <a:avLst/>
            </a:prstGeom>
            <a:noFill/>
          </p:spPr>
        </p:pic>
      </p:grpSp>
      <p:grpSp>
        <p:nvGrpSpPr>
          <p:cNvPr id="10" name="Group 117"/>
          <p:cNvGrpSpPr/>
          <p:nvPr/>
        </p:nvGrpSpPr>
        <p:grpSpPr>
          <a:xfrm>
            <a:off x="9492915" y="4335238"/>
            <a:ext cx="2152827" cy="409574"/>
            <a:chOff x="7058800" y="4248150"/>
            <a:chExt cx="2152827" cy="409574"/>
          </a:xfrm>
        </p:grpSpPr>
        <p:pic>
          <p:nvPicPr>
            <p:cNvPr id="172" name="Picture 52" descr="C:\Users\maxher\Documents\VDI collateral\Logos\logos\WS08-HypeV_h_rgb.png"/>
            <p:cNvPicPr>
              <a:picLocks noChangeAspect="1"/>
            </p:cNvPicPr>
            <p:nvPr/>
          </p:nvPicPr>
          <p:blipFill>
            <a:blip r:embed="rId8" cstate="print"/>
            <a:srcRect/>
            <a:stretch>
              <a:fillRect/>
            </a:stretch>
          </p:blipFill>
          <p:spPr bwMode="auto">
            <a:xfrm>
              <a:off x="7058800" y="4248150"/>
              <a:ext cx="1943880" cy="409574"/>
            </a:xfrm>
            <a:prstGeom prst="rect">
              <a:avLst/>
            </a:prstGeom>
            <a:noFill/>
            <a:ln w="9525">
              <a:noFill/>
              <a:miter lim="800000"/>
              <a:headEnd/>
              <a:tailEnd/>
            </a:ln>
          </p:spPr>
        </p:pic>
        <p:pic>
          <p:nvPicPr>
            <p:cNvPr id="173" name="Picture 2" descr="\\Mvfs\projects\Citrix\09-1320 Citrix and Microsoft Quick Turn\Art\New_PNG\R2.png"/>
            <p:cNvPicPr>
              <a:picLocks noChangeAspect="1" noChangeArrowheads="1"/>
            </p:cNvPicPr>
            <p:nvPr/>
          </p:nvPicPr>
          <p:blipFill>
            <a:blip r:embed="rId10" cstate="print"/>
            <a:srcRect/>
            <a:stretch>
              <a:fillRect/>
            </a:stretch>
          </p:blipFill>
          <p:spPr bwMode="auto">
            <a:xfrm>
              <a:off x="9033727" y="4365939"/>
              <a:ext cx="177900" cy="132478"/>
            </a:xfrm>
            <a:prstGeom prst="rect">
              <a:avLst/>
            </a:prstGeom>
            <a:noFill/>
          </p:spPr>
        </p:pic>
      </p:grpSp>
      <p:grpSp>
        <p:nvGrpSpPr>
          <p:cNvPr id="11" name="Group 79"/>
          <p:cNvGrpSpPr/>
          <p:nvPr/>
        </p:nvGrpSpPr>
        <p:grpSpPr>
          <a:xfrm>
            <a:off x="7196469" y="3000240"/>
            <a:ext cx="685403" cy="279645"/>
            <a:chOff x="4484393" y="2650583"/>
            <a:chExt cx="906736" cy="369949"/>
          </a:xfrm>
        </p:grpSpPr>
        <p:sp>
          <p:nvSpPr>
            <p:cNvPr id="175" name="Freeform 174"/>
            <p:cNvSpPr>
              <a:spLocks/>
            </p:cNvSpPr>
            <p:nvPr/>
          </p:nvSpPr>
          <p:spPr bwMode="black">
            <a:xfrm>
              <a:off x="4740962" y="2740037"/>
              <a:ext cx="139946" cy="19407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76" name="Rectangle 175"/>
            <p:cNvSpPr>
              <a:spLocks noChangeArrowheads="1"/>
            </p:cNvSpPr>
            <p:nvPr/>
          </p:nvSpPr>
          <p:spPr bwMode="black">
            <a:xfrm>
              <a:off x="5071875" y="2740037"/>
              <a:ext cx="52481" cy="19407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77" name="Freeform 176"/>
            <p:cNvSpPr>
              <a:spLocks/>
            </p:cNvSpPr>
            <p:nvPr/>
          </p:nvSpPr>
          <p:spPr bwMode="black">
            <a:xfrm>
              <a:off x="5135575" y="2740037"/>
              <a:ext cx="204088" cy="19407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78" name="Freeform 177"/>
            <p:cNvSpPr>
              <a:spLocks/>
            </p:cNvSpPr>
            <p:nvPr/>
          </p:nvSpPr>
          <p:spPr bwMode="black">
            <a:xfrm>
              <a:off x="4484393" y="2735489"/>
              <a:ext cx="169101" cy="203168"/>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79" name="Freeform 178"/>
            <p:cNvSpPr>
              <a:spLocks noEditPoints="1"/>
            </p:cNvSpPr>
            <p:nvPr/>
          </p:nvSpPr>
          <p:spPr bwMode="black">
            <a:xfrm>
              <a:off x="4895485" y="2740037"/>
              <a:ext cx="161813" cy="19407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80" name="Freeform 179"/>
            <p:cNvSpPr>
              <a:spLocks noEditPoints="1"/>
            </p:cNvSpPr>
            <p:nvPr/>
          </p:nvSpPr>
          <p:spPr bwMode="black">
            <a:xfrm>
              <a:off x="5347396" y="2738522"/>
              <a:ext cx="43733" cy="43970"/>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81" name="Rectangle 180"/>
            <p:cNvSpPr>
              <a:spLocks noChangeArrowheads="1"/>
            </p:cNvSpPr>
            <p:nvPr/>
          </p:nvSpPr>
          <p:spPr bwMode="black">
            <a:xfrm>
              <a:off x="4669530" y="2740037"/>
              <a:ext cx="55396" cy="194072"/>
            </a:xfrm>
            <a:prstGeom prst="rect">
              <a:avLst/>
            </a:prstGeom>
            <a:solidFill>
              <a:srgbClr xmlns:mc="http://schemas.openxmlformats.org/markup-compatibility/2006" xmlns:a14="http://schemas.microsoft.com/office/drawing/2010/main" val="FFFFFF" mc:Ignorable=""/>
            </a:solidFill>
            <a:ln w="9525">
              <a:noFill/>
              <a:miter lim="800000"/>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82" name="Oval 181"/>
            <p:cNvSpPr>
              <a:spLocks noChangeArrowheads="1"/>
            </p:cNvSpPr>
            <p:nvPr/>
          </p:nvSpPr>
          <p:spPr bwMode="black">
            <a:xfrm>
              <a:off x="4663699" y="2650583"/>
              <a:ext cx="69973" cy="74293"/>
            </a:xfrm>
            <a:prstGeom prst="ellipse">
              <a:avLst/>
            </a:prstGeom>
            <a:solidFill>
              <a:srgbClr xmlns:mc="http://schemas.openxmlformats.org/markup-compatibility/2006" xmlns:a14="http://schemas.microsoft.com/office/drawing/2010/main" val="FFFFFF" mc:Ignorable=""/>
            </a:solidFill>
            <a:ln w="9525">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sp>
          <p:nvSpPr>
            <p:cNvPr id="183" name="Oval 182"/>
            <p:cNvSpPr>
              <a:spLocks noChangeArrowheads="1"/>
            </p:cNvSpPr>
            <p:nvPr/>
          </p:nvSpPr>
          <p:spPr bwMode="black">
            <a:xfrm>
              <a:off x="5063130" y="2947755"/>
              <a:ext cx="69973" cy="72777"/>
            </a:xfrm>
            <a:prstGeom prst="ellipse">
              <a:avLst/>
            </a:prstGeom>
            <a:solidFill>
              <a:srgbClr xmlns:mc="http://schemas.openxmlformats.org/markup-compatibility/2006" xmlns:a14="http://schemas.microsoft.com/office/drawing/2010/main" val="FFFFFF" mc:Ignorable=""/>
            </a:solidFill>
            <a:ln w="9525" algn="ctr">
              <a:noFill/>
              <a:round/>
              <a:headEnd/>
              <a:tailEnd/>
            </a:ln>
          </p:spPr>
          <p:txBody>
            <a:bodyPr/>
            <a:lstStyle>
              <a:defPPr>
                <a:defRPr lang="en-US"/>
              </a:defPPr>
              <a:lvl1pPr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xmlns:mc="http://schemas.openxmlformats.org/markup-compatibility/2006" xmlns:a14="http://schemas.microsoft.com/office/drawing/2010/main" val="000000" mc:Ignorable=""/>
                  </a:solidFill>
                  <a:latin typeface="Gill Sans" pitchFamily="1" charset="0"/>
                  <a:ea typeface="ヒラギノ角ゴ ProN W3" pitchFamily="-80" charset="-128"/>
                  <a:cs typeface="+mn-cs"/>
                  <a:sym typeface="Gill Sans" pitchFamily="1" charset="0"/>
                </a:defRPr>
              </a:lvl9pPr>
            </a:lstStyle>
            <a:p>
              <a:pPr marL="0" marR="0" lvl="0" indent="0" algn="ctr" defTabSz="1218887"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charset="0"/>
                <a:ea typeface="ヒラギノ角ゴ ProN W3" pitchFamily="-80" charset="-128"/>
                <a:cs typeface="+mn-cs"/>
                <a:sym typeface="Gill Sans" pitchFamily="1" charset="0"/>
              </a:endParaRPr>
            </a:p>
          </p:txBody>
        </p:sp>
      </p:grpSp>
      <p:sp>
        <p:nvSpPr>
          <p:cNvPr id="184" name="TextBox 183"/>
          <p:cNvSpPr txBox="1"/>
          <p:nvPr/>
        </p:nvSpPr>
        <p:spPr bwMode="auto">
          <a:xfrm>
            <a:off x="7912390" y="2584446"/>
            <a:ext cx="980718" cy="307777"/>
          </a:xfrm>
          <a:prstGeom prst="rect">
            <a:avLst/>
          </a:prstGeom>
          <a:noFill/>
          <a:effectLst>
            <a:outerShdw blurRad="63500" sx="102000" sy="102000" algn="ctr" rotWithShape="0">
              <a:prstClr val="black">
                <a:alpha val="40000"/>
              </a:prstClr>
            </a:outerShdw>
          </a:effectLst>
        </p:spPr>
        <p:txBody>
          <a:bodyPr wrap="none">
            <a:spAutoFit/>
          </a:bodyPr>
          <a:lstStyle/>
          <a:p>
            <a:pPr defTabSz="1218887" fontAlgn="auto">
              <a:spcBef>
                <a:spcPts val="0"/>
              </a:spcBef>
              <a:spcAft>
                <a:spcPts val="0"/>
              </a:spcAft>
              <a:defRPr/>
            </a:pPr>
            <a:r>
              <a:rPr lang="en-US" sz="1400" b="1" dirty="0" err="1" smtClean="0">
                <a:solidFill>
                  <a:srgbClr xmlns:mc="http://schemas.openxmlformats.org/markup-compatibility/2006" xmlns:a14="http://schemas.microsoft.com/office/drawing/2010/main" val="FFFFFF" mc:Ignorable=""/>
                </a:solidFill>
                <a:latin typeface="Calibri"/>
              </a:rPr>
              <a:t>NetScaler</a:t>
            </a:r>
            <a:r>
              <a:rPr lang="en-US" sz="1400" b="1" dirty="0" smtClean="0">
                <a:solidFill>
                  <a:srgbClr xmlns:mc="http://schemas.openxmlformats.org/markup-compatibility/2006" xmlns:a14="http://schemas.microsoft.com/office/drawing/2010/main" val="FFFFFF" mc:Ignorable=""/>
                </a:solidFill>
                <a:latin typeface="Calibri"/>
              </a:rPr>
              <a:t>  </a:t>
            </a:r>
            <a:endParaRPr lang="en-US" sz="1400" b="1" dirty="0">
              <a:solidFill>
                <a:srgbClr xmlns:mc="http://schemas.openxmlformats.org/markup-compatibility/2006" xmlns:a14="http://schemas.microsoft.com/office/drawing/2010/main" val="FFFFFF" mc:Ignorable=""/>
              </a:solidFill>
              <a:latin typeface="Calibri"/>
            </a:endParaRPr>
          </a:p>
        </p:txBody>
      </p:sp>
      <p:pic>
        <p:nvPicPr>
          <p:cNvPr id="185" name="Picture 184"/>
          <p:cNvPicPr>
            <a:picLocks noChangeAspect="1"/>
          </p:cNvPicPr>
          <p:nvPr/>
        </p:nvPicPr>
        <p:blipFill>
          <a:blip r:embed="rId11" cstate="print"/>
          <a:stretch>
            <a:fillRect/>
          </a:stretch>
        </p:blipFill>
        <p:spPr>
          <a:xfrm>
            <a:off x="7012849" y="4069355"/>
            <a:ext cx="329693" cy="329693"/>
          </a:xfrm>
          <a:prstGeom prst="rect">
            <a:avLst/>
          </a:prstGeom>
        </p:spPr>
      </p:pic>
      <p:pic>
        <p:nvPicPr>
          <p:cNvPr id="186" name="Picture 185"/>
          <p:cNvPicPr>
            <a:picLocks noChangeAspect="1"/>
          </p:cNvPicPr>
          <p:nvPr/>
        </p:nvPicPr>
        <p:blipFill>
          <a:blip r:embed="rId11" cstate="print"/>
          <a:stretch>
            <a:fillRect/>
          </a:stretch>
        </p:blipFill>
        <p:spPr>
          <a:xfrm>
            <a:off x="8040924" y="4063022"/>
            <a:ext cx="329693" cy="329693"/>
          </a:xfrm>
          <a:prstGeom prst="rect">
            <a:avLst/>
          </a:prstGeom>
        </p:spPr>
      </p:pic>
      <p:pic>
        <p:nvPicPr>
          <p:cNvPr id="187" name="Picture 186" descr="http://www.methodfactory.com/solutions/sharepoint_2007/PublishingImages/SharePoint_Logo.jpg"/>
          <p:cNvPicPr>
            <a:picLocks noChangeAspect="1" noChangeArrowheads="1"/>
          </p:cNvPicPr>
          <p:nvPr/>
        </p:nvPicPr>
        <p:blipFill>
          <a:blip r:embed="rId12"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lum bright="100000"/>
          </a:blip>
          <a:srcRect l="22193" t="13380" r="10054"/>
          <a:stretch>
            <a:fillRect/>
          </a:stretch>
        </p:blipFill>
        <p:spPr bwMode="auto">
          <a:xfrm>
            <a:off x="7339589" y="4157134"/>
            <a:ext cx="655771" cy="182032"/>
          </a:xfrm>
          <a:prstGeom prst="rect">
            <a:avLst/>
          </a:prstGeom>
          <a:noFill/>
          <a:ln>
            <a:noFill/>
          </a:ln>
        </p:spPr>
      </p:pic>
      <p:pic>
        <p:nvPicPr>
          <p:cNvPr id="188" name="Picture 187"/>
          <p:cNvPicPr>
            <a:picLocks noChangeAspect="1"/>
          </p:cNvPicPr>
          <p:nvPr/>
        </p:nvPicPr>
        <p:blipFill>
          <a:blip r:embed="rId13" cstate="print">
            <a:lum bright="100000"/>
          </a:blip>
          <a:srcRect t="55265"/>
          <a:stretch>
            <a:fillRect/>
          </a:stretch>
        </p:blipFill>
        <p:spPr>
          <a:xfrm>
            <a:off x="8396287" y="4254500"/>
            <a:ext cx="881304" cy="120650"/>
          </a:xfrm>
          <a:prstGeom prst="rect">
            <a:avLst/>
          </a:prstGeom>
        </p:spPr>
      </p:pic>
      <p:pic>
        <p:nvPicPr>
          <p:cNvPr id="189" name="Picture 60" descr="Application Virtualization v r.png"/>
          <p:cNvPicPr preferRelativeResize="0">
            <a:picLocks/>
          </p:cNvPicPr>
          <p:nvPr/>
        </p:nvPicPr>
        <p:blipFill>
          <a:blip r:embed="rId6" cstate="print"/>
          <a:srcRect r="67412" b="79062"/>
          <a:stretch>
            <a:fillRect/>
          </a:stretch>
        </p:blipFill>
        <p:spPr bwMode="auto">
          <a:xfrm>
            <a:off x="8343663" y="4146550"/>
            <a:ext cx="429721" cy="9473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our"/>
          <p:cNvGrpSpPr/>
          <p:nvPr/>
        </p:nvGrpSpPr>
        <p:grpSpPr>
          <a:xfrm>
            <a:off x="896086" y="2121410"/>
            <a:ext cx="2772377" cy="1828801"/>
            <a:chOff x="2717226" y="556226"/>
            <a:chExt cx="2139519" cy="2261428"/>
          </a:xfrm>
          <a:effectLst>
            <a:glow rad="228600">
              <a:schemeClr val="accent1">
                <a:satMod val="175000"/>
                <a:alpha val="40000"/>
              </a:schemeClr>
            </a:glow>
            <a:reflection blurRad="6350" stA="52000" endA="300" endPos="35000" dir="5400000" sy="-100000" algn="bl" rotWithShape="0"/>
          </a:effectLst>
        </p:grpSpPr>
        <p:pic>
          <p:nvPicPr>
            <p:cNvPr id="40" name="Picture 39" descr="Black Box [by MT].png"/>
            <p:cNvPicPr>
              <a:picLocks noChangeAspect="1"/>
            </p:cNvPicPr>
            <p:nvPr/>
          </p:nvPicPr>
          <p:blipFill>
            <a:blip r:embed="rId3" cstate="print"/>
            <a:stretch>
              <a:fillRect/>
            </a:stretch>
          </p:blipFill>
          <p:spPr>
            <a:xfrm>
              <a:off x="2717226" y="556226"/>
              <a:ext cx="2139519" cy="2261428"/>
            </a:xfrm>
            <a:prstGeom prst="rect">
              <a:avLst/>
            </a:prstGeom>
          </p:spPr>
        </p:pic>
        <p:sp>
          <p:nvSpPr>
            <p:cNvPr id="41" name="TextBox 40"/>
            <p:cNvSpPr txBox="1"/>
            <p:nvPr/>
          </p:nvSpPr>
          <p:spPr>
            <a:xfrm>
              <a:off x="2861298" y="767242"/>
              <a:ext cx="1830984" cy="1779235"/>
            </a:xfrm>
            <a:prstGeom prst="rect">
              <a:avLst/>
            </a:prstGeom>
            <a:noFill/>
          </p:spPr>
          <p:txBody>
            <a:bodyPr wrap="square" rtlCol="0" anchor="t">
              <a:spAutoFit/>
            </a:bodyPr>
            <a:lstStyle/>
            <a:p>
              <a:pPr algn="ctr">
                <a:lnSpc>
                  <a:spcPts val="3500"/>
                </a:lnSpc>
              </a:pPr>
              <a:r>
                <a:rPr lang="en-US" sz="2400" dirty="0" smtClean="0">
                  <a:latin typeface="Calibri" pitchFamily="34" charset="0"/>
                </a:rPr>
                <a:t>VDI Edition</a:t>
              </a:r>
            </a:p>
            <a:p>
              <a:pPr algn="ctr">
                <a:lnSpc>
                  <a:spcPts val="3500"/>
                </a:lnSpc>
              </a:pPr>
              <a:r>
                <a:rPr lang="en-US" dirty="0" smtClean="0"/>
                <a:t>$42 / year</a:t>
              </a:r>
            </a:p>
            <a:p>
              <a:pPr algn="ctr">
                <a:lnSpc>
                  <a:spcPts val="3500"/>
                </a:lnSpc>
              </a:pPr>
              <a:r>
                <a:rPr lang="en-US" dirty="0" smtClean="0"/>
                <a:t>User/Device</a:t>
              </a:r>
            </a:p>
          </p:txBody>
        </p:sp>
      </p:grpSp>
      <p:grpSp>
        <p:nvGrpSpPr>
          <p:cNvPr id="4" name="Four"/>
          <p:cNvGrpSpPr/>
          <p:nvPr/>
        </p:nvGrpSpPr>
        <p:grpSpPr>
          <a:xfrm>
            <a:off x="4637381" y="2121410"/>
            <a:ext cx="2772377" cy="1843550"/>
            <a:chOff x="2717226" y="556227"/>
            <a:chExt cx="2139519" cy="2261428"/>
          </a:xfrm>
          <a:effectLst>
            <a:glow rad="228600">
              <a:schemeClr val="accent1">
                <a:satMod val="175000"/>
                <a:alpha val="40000"/>
              </a:schemeClr>
            </a:glow>
            <a:reflection blurRad="6350" stA="52000" endA="300" endPos="35000" dir="5400000" sy="-100000" algn="bl" rotWithShape="0"/>
          </a:effectLst>
        </p:grpSpPr>
        <p:pic>
          <p:nvPicPr>
            <p:cNvPr id="46" name="Picture 45" descr="Black Box [by MT].png"/>
            <p:cNvPicPr>
              <a:picLocks noChangeAspect="1"/>
            </p:cNvPicPr>
            <p:nvPr/>
          </p:nvPicPr>
          <p:blipFill>
            <a:blip r:embed="rId3" cstate="print"/>
            <a:stretch>
              <a:fillRect/>
            </a:stretch>
          </p:blipFill>
          <p:spPr>
            <a:xfrm>
              <a:off x="2717226" y="556227"/>
              <a:ext cx="2139519" cy="2261428"/>
            </a:xfrm>
            <a:prstGeom prst="rect">
              <a:avLst/>
            </a:prstGeom>
          </p:spPr>
        </p:pic>
        <p:sp>
          <p:nvSpPr>
            <p:cNvPr id="47" name="TextBox 46"/>
            <p:cNvSpPr txBox="1"/>
            <p:nvPr/>
          </p:nvSpPr>
          <p:spPr>
            <a:xfrm>
              <a:off x="2749152" y="606197"/>
              <a:ext cx="2074662" cy="1765001"/>
            </a:xfrm>
            <a:prstGeom prst="rect">
              <a:avLst/>
            </a:prstGeom>
            <a:noFill/>
          </p:spPr>
          <p:txBody>
            <a:bodyPr wrap="square" rtlCol="0" anchor="t">
              <a:spAutoFit/>
            </a:bodyPr>
            <a:lstStyle/>
            <a:p>
              <a:pPr algn="ctr">
                <a:lnSpc>
                  <a:spcPts val="3500"/>
                </a:lnSpc>
              </a:pPr>
              <a:r>
                <a:rPr lang="en-US" sz="2400" dirty="0" smtClean="0">
                  <a:latin typeface="Calibri" pitchFamily="34" charset="0"/>
                </a:rPr>
                <a:t>Enterprise Edition</a:t>
              </a:r>
              <a:br>
                <a:rPr lang="en-US" sz="2400" dirty="0" smtClean="0">
                  <a:latin typeface="Calibri" pitchFamily="34" charset="0"/>
                </a:rPr>
              </a:br>
              <a:r>
                <a:rPr lang="en-US" dirty="0" smtClean="0"/>
                <a:t>$95 / year</a:t>
              </a:r>
            </a:p>
            <a:p>
              <a:pPr algn="ctr">
                <a:lnSpc>
                  <a:spcPts val="3500"/>
                </a:lnSpc>
              </a:pPr>
              <a:r>
                <a:rPr lang="en-US" dirty="0" smtClean="0"/>
                <a:t>User/Device</a:t>
              </a:r>
              <a:endParaRPr lang="en-US" sz="2400" dirty="0">
                <a:latin typeface="Calibri" pitchFamily="34" charset="0"/>
              </a:endParaRPr>
            </a:p>
          </p:txBody>
        </p:sp>
      </p:grpSp>
      <p:grpSp>
        <p:nvGrpSpPr>
          <p:cNvPr id="5" name="Four"/>
          <p:cNvGrpSpPr/>
          <p:nvPr/>
        </p:nvGrpSpPr>
        <p:grpSpPr>
          <a:xfrm>
            <a:off x="8378207" y="2121408"/>
            <a:ext cx="2772377" cy="1828800"/>
            <a:chOff x="2717226" y="556226"/>
            <a:chExt cx="2139519" cy="2261429"/>
          </a:xfrm>
          <a:effectLst>
            <a:glow rad="228600">
              <a:schemeClr val="accent1">
                <a:satMod val="175000"/>
                <a:alpha val="40000"/>
              </a:schemeClr>
            </a:glow>
            <a:reflection blurRad="6350" stA="52000" endA="300" endPos="35000" dir="5400000" sy="-100000" algn="bl" rotWithShape="0"/>
          </a:effectLst>
        </p:grpSpPr>
        <p:pic>
          <p:nvPicPr>
            <p:cNvPr id="54" name="Picture 53" descr="Black Box [by MT].png"/>
            <p:cNvPicPr>
              <a:picLocks noChangeAspect="1"/>
            </p:cNvPicPr>
            <p:nvPr/>
          </p:nvPicPr>
          <p:blipFill>
            <a:blip r:embed="rId3" cstate="print"/>
            <a:stretch>
              <a:fillRect/>
            </a:stretch>
          </p:blipFill>
          <p:spPr>
            <a:xfrm>
              <a:off x="2717226" y="556226"/>
              <a:ext cx="2139519" cy="2261429"/>
            </a:xfrm>
            <a:prstGeom prst="rect">
              <a:avLst/>
            </a:prstGeom>
          </p:spPr>
        </p:pic>
        <p:sp>
          <p:nvSpPr>
            <p:cNvPr id="55" name="TextBox 54"/>
            <p:cNvSpPr txBox="1"/>
            <p:nvPr/>
          </p:nvSpPr>
          <p:spPr>
            <a:xfrm>
              <a:off x="2756388" y="587549"/>
              <a:ext cx="2074662" cy="1779237"/>
            </a:xfrm>
            <a:prstGeom prst="rect">
              <a:avLst/>
            </a:prstGeom>
            <a:noFill/>
          </p:spPr>
          <p:txBody>
            <a:bodyPr wrap="square" rtlCol="0" anchor="t">
              <a:spAutoFit/>
            </a:bodyPr>
            <a:lstStyle/>
            <a:p>
              <a:pPr algn="ctr">
                <a:lnSpc>
                  <a:spcPts val="3500"/>
                </a:lnSpc>
              </a:pPr>
              <a:r>
                <a:rPr lang="en-US" sz="2400" dirty="0" smtClean="0">
                  <a:latin typeface="Calibri" pitchFamily="34" charset="0"/>
                </a:rPr>
                <a:t>Platinum Edition</a:t>
              </a:r>
              <a:br>
                <a:rPr lang="en-US" sz="2400" dirty="0" smtClean="0">
                  <a:latin typeface="Calibri" pitchFamily="34" charset="0"/>
                </a:rPr>
              </a:br>
              <a:r>
                <a:rPr lang="en-US" dirty="0" smtClean="0"/>
                <a:t>$145 / year</a:t>
              </a:r>
            </a:p>
            <a:p>
              <a:pPr algn="ctr">
                <a:lnSpc>
                  <a:spcPts val="3500"/>
                </a:lnSpc>
              </a:pPr>
              <a:r>
                <a:rPr lang="en-US" dirty="0" smtClean="0"/>
                <a:t>User/Device</a:t>
              </a:r>
            </a:p>
          </p:txBody>
        </p:sp>
      </p:grpSp>
      <p:sp>
        <p:nvSpPr>
          <p:cNvPr id="2" name="Title 1"/>
          <p:cNvSpPr txBox="1">
            <a:spLocks/>
          </p:cNvSpPr>
          <p:nvPr/>
        </p:nvSpPr>
        <p:spPr>
          <a:xfrm>
            <a:off x="507868" y="558406"/>
            <a:ext cx="10583786" cy="553998"/>
          </a:xfrm>
          <a:prstGeom prst="rect">
            <a:avLst/>
          </a:prstGeom>
        </p:spPr>
        <p:txBody>
          <a:bodyPr/>
          <a:lstStyle/>
          <a:p>
            <a:pPr marL="0" marR="0" lvl="0" indent="0" defTabSz="912813" fontAlgn="base" latinLnBrk="0">
              <a:lnSpc>
                <a:spcPct val="85000"/>
              </a:lnSpc>
              <a:spcBef>
                <a:spcPct val="0"/>
              </a:spcBef>
              <a:spcAft>
                <a:spcPct val="0"/>
              </a:spcAft>
              <a:buClrTx/>
              <a:buSzTx/>
              <a:buFontTx/>
              <a:buNone/>
              <a:tabLst/>
              <a:defRPr/>
            </a:pPr>
            <a:r>
              <a:rPr lang="en-US" sz="3400" b="1" dirty="0" smtClean="0">
                <a:latin typeface="+mj-lt"/>
                <a:ea typeface="+mj-ea"/>
                <a:cs typeface="Arial" charset="0"/>
              </a:rPr>
              <a:t>XenDesktop 4 </a:t>
            </a:r>
          </a:p>
          <a:p>
            <a:pPr marL="0" marR="0" lvl="0" indent="0" defTabSz="912813" fontAlgn="base" latinLnBrk="0">
              <a:lnSpc>
                <a:spcPct val="85000"/>
              </a:lnSpc>
              <a:spcBef>
                <a:spcPct val="0"/>
              </a:spcBef>
              <a:spcAft>
                <a:spcPct val="0"/>
              </a:spcAft>
              <a:buClrTx/>
              <a:buSzTx/>
              <a:buFontTx/>
              <a:buNone/>
              <a:tabLst/>
              <a:defRPr/>
            </a:pPr>
            <a:r>
              <a:rPr lang="en-US" sz="2400" i="1" dirty="0" smtClean="0">
                <a:latin typeface="+mj-lt"/>
                <a:ea typeface="+mj-ea"/>
                <a:cs typeface="Arial" charset="0"/>
              </a:rPr>
              <a:t>Annual pricing for easy consumption</a:t>
            </a:r>
            <a:endParaRPr lang="en-US" sz="2400" i="1" dirty="0">
              <a:latin typeface="+mj-lt"/>
              <a:ea typeface="+mj-ea"/>
              <a:cs typeface="Arial" charset="0"/>
            </a:endParaRPr>
          </a:p>
        </p:txBody>
      </p:sp>
      <p:sp>
        <p:nvSpPr>
          <p:cNvPr id="32" name="Rectangle 31"/>
          <p:cNvSpPr/>
          <p:nvPr/>
        </p:nvSpPr>
        <p:spPr>
          <a:xfrm>
            <a:off x="3838168" y="4185916"/>
            <a:ext cx="4429802" cy="1200329"/>
          </a:xfrm>
          <a:prstGeom prst="rect">
            <a:avLst/>
          </a:prstGeom>
        </p:spPr>
        <p:txBody>
          <a:bodyPr wrap="square">
            <a:spAutoFit/>
          </a:bodyPr>
          <a:lstStyle/>
          <a:p>
            <a:pPr algn="ctr"/>
            <a:r>
              <a:rPr lang="en-US" b="1" dirty="0" smtClean="0"/>
              <a:t>Enterprise-class </a:t>
            </a:r>
            <a:br>
              <a:rPr lang="en-US" b="1" dirty="0" smtClean="0"/>
            </a:br>
            <a:r>
              <a:rPr lang="en-US" b="1" dirty="0" smtClean="0"/>
              <a:t>desktop virtualization with </a:t>
            </a:r>
          </a:p>
          <a:p>
            <a:pPr algn="ctr"/>
            <a:r>
              <a:rPr lang="en-US" b="1" dirty="0" smtClean="0"/>
              <a:t>on-demand apps by XenApp™</a:t>
            </a:r>
            <a:br>
              <a:rPr lang="en-US" b="1" dirty="0" smtClean="0"/>
            </a:br>
            <a:r>
              <a:rPr lang="en-US" b="1" dirty="0" smtClean="0"/>
              <a:t>and FlexCast™ delivery technology</a:t>
            </a:r>
          </a:p>
        </p:txBody>
      </p:sp>
      <p:sp>
        <p:nvSpPr>
          <p:cNvPr id="43" name="Rectangle 42"/>
          <p:cNvSpPr/>
          <p:nvPr/>
        </p:nvSpPr>
        <p:spPr>
          <a:xfrm>
            <a:off x="7825566" y="4185917"/>
            <a:ext cx="3955886" cy="1200329"/>
          </a:xfrm>
          <a:prstGeom prst="rect">
            <a:avLst/>
          </a:prstGeom>
        </p:spPr>
        <p:txBody>
          <a:bodyPr wrap="square">
            <a:spAutoFit/>
          </a:bodyPr>
          <a:lstStyle/>
          <a:p>
            <a:pPr algn="ctr"/>
            <a:r>
              <a:rPr lang="en-US" b="1" dirty="0" smtClean="0"/>
              <a:t>Comprehensive desktop virtualization solution with advanced management </a:t>
            </a:r>
            <a:br>
              <a:rPr lang="en-US" b="1" dirty="0" smtClean="0"/>
            </a:br>
            <a:r>
              <a:rPr lang="en-US" b="1" dirty="0" smtClean="0"/>
              <a:t>and security</a:t>
            </a:r>
          </a:p>
        </p:txBody>
      </p:sp>
      <p:sp>
        <p:nvSpPr>
          <p:cNvPr id="44" name="Rectangle 43"/>
          <p:cNvSpPr/>
          <p:nvPr/>
        </p:nvSpPr>
        <p:spPr>
          <a:xfrm>
            <a:off x="263300" y="4295099"/>
            <a:ext cx="4061050" cy="923330"/>
          </a:xfrm>
          <a:prstGeom prst="rect">
            <a:avLst/>
          </a:prstGeom>
        </p:spPr>
        <p:txBody>
          <a:bodyPr wrap="square">
            <a:spAutoFit/>
          </a:bodyPr>
          <a:lstStyle/>
          <a:p>
            <a:pPr algn="ctr"/>
            <a:r>
              <a:rPr lang="en-US" b="1" dirty="0" smtClean="0"/>
              <a:t>Scalable VDI-only </a:t>
            </a:r>
            <a:br>
              <a:rPr lang="en-US" b="1" dirty="0" smtClean="0"/>
            </a:br>
            <a:r>
              <a:rPr lang="en-US" b="1" dirty="0" smtClean="0"/>
              <a:t>implementations </a:t>
            </a:r>
            <a:br>
              <a:rPr lang="en-US" b="1" dirty="0" smtClean="0"/>
            </a:br>
            <a:r>
              <a:rPr lang="en-US" b="1" dirty="0" smtClean="0"/>
              <a:t>with HDX™ technology</a:t>
            </a:r>
          </a:p>
        </p:txBody>
      </p:sp>
      <p:sp>
        <p:nvSpPr>
          <p:cNvPr id="15" name="TextBox 14"/>
          <p:cNvSpPr txBox="1"/>
          <p:nvPr/>
        </p:nvSpPr>
        <p:spPr>
          <a:xfrm>
            <a:off x="717664" y="5224865"/>
            <a:ext cx="3139422" cy="646331"/>
          </a:xfrm>
          <a:prstGeom prst="rect">
            <a:avLst/>
          </a:prstGeom>
          <a:noFill/>
        </p:spPr>
        <p:txBody>
          <a:bodyPr wrap="square" rtlCol="0" anchor="t">
            <a:spAutoFit/>
          </a:bodyPr>
          <a:lstStyle/>
          <a:p>
            <a:pPr algn="ctr">
              <a:spcAft>
                <a:spcPts val="0"/>
              </a:spcAft>
            </a:pPr>
            <a:r>
              <a:rPr lang="en-US" dirty="0" smtClean="0">
                <a:latin typeface="Arial"/>
                <a:cs typeface="Arial"/>
              </a:rPr>
              <a:t>*Also available:</a:t>
            </a:r>
          </a:p>
          <a:p>
            <a:pPr algn="ctr">
              <a:spcAft>
                <a:spcPts val="0"/>
              </a:spcAft>
            </a:pPr>
            <a:r>
              <a:rPr lang="en-US" dirty="0" smtClean="0">
                <a:latin typeface="Arial"/>
                <a:cs typeface="Arial"/>
              </a:rPr>
              <a:t>VDI Edition $85/CCU/year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solidFill>
                  <a:schemeClr val="tx1"/>
                </a:solidFill>
              </a:rPr>
              <a:t>VDI Suite Components</a:t>
            </a:r>
          </a:p>
        </p:txBody>
      </p:sp>
      <p:sp>
        <p:nvSpPr>
          <p:cNvPr id="5" name="Rounded Rectangle 4"/>
          <p:cNvSpPr/>
          <p:nvPr/>
        </p:nvSpPr>
        <p:spPr bwMode="auto">
          <a:xfrm>
            <a:off x="270863" y="5593976"/>
            <a:ext cx="11494062" cy="736600"/>
          </a:xfrm>
          <a:prstGeom prst="roundRect">
            <a:avLst/>
          </a:prstGeom>
          <a:gradFill>
            <a:gsLst>
              <a:gs pos="0">
                <a:schemeClr val="bg1">
                  <a:lumMod val="65000"/>
                </a:schemeClr>
              </a:gs>
              <a:gs pos="50000">
                <a:srgbClr xmlns:mc="http://schemas.openxmlformats.org/markup-compatibility/2006" xmlns:a14="http://schemas.microsoft.com/office/drawing/2010/main" val="525252" mc:Ignorable=""/>
              </a:gs>
              <a:gs pos="51000">
                <a:srgbClr xmlns:mc="http://schemas.openxmlformats.org/markup-compatibility/2006" xmlns:a14="http://schemas.microsoft.com/office/drawing/2010/main" val="494949" mc:Ignorable=""/>
              </a:gs>
              <a:gs pos="100000">
                <a:srgbClr xmlns:mc="http://schemas.openxmlformats.org/markup-compatibility/2006" xmlns:a14="http://schemas.microsoft.com/office/drawing/2010/main" val="5A5A5A" mc:Ignorable=""/>
              </a:gs>
            </a:gsLst>
            <a:lin ang="5400000" scaled="0"/>
          </a:gradFill>
          <a:ln w="25400">
            <a:no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marL="0" lvl="1" indent="-342900" defTabSz="966788">
              <a:buClr>
                <a:schemeClr val="tx2"/>
              </a:buClr>
              <a:buSzPct val="80000"/>
              <a:tabLst>
                <a:tab pos="424590" algn="l"/>
              </a:tabLst>
              <a:defRPr/>
            </a:pPr>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Virtualization </a:t>
            </a:r>
            <a:b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br>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Platform</a:t>
            </a:r>
            <a:endParaRPr lang="en-US" b="1" dirty="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endParaRPr>
          </a:p>
        </p:txBody>
      </p:sp>
      <p:sp>
        <p:nvSpPr>
          <p:cNvPr id="6" name="Rounded Rectangle 5"/>
          <p:cNvSpPr/>
          <p:nvPr/>
        </p:nvSpPr>
        <p:spPr bwMode="auto">
          <a:xfrm>
            <a:off x="270863" y="3935693"/>
            <a:ext cx="11494062" cy="1562100"/>
          </a:xfrm>
          <a:prstGeom prst="roundRect">
            <a:avLst>
              <a:gd name="adj" fmla="val 7485"/>
            </a:avLst>
          </a:prstGeom>
          <a:gradFill>
            <a:gsLst>
              <a:gs pos="0">
                <a:schemeClr val="bg1">
                  <a:lumMod val="65000"/>
                </a:schemeClr>
              </a:gs>
              <a:gs pos="50000">
                <a:srgbClr xmlns:mc="http://schemas.openxmlformats.org/markup-compatibility/2006" xmlns:a14="http://schemas.microsoft.com/office/drawing/2010/main" val="525252" mc:Ignorable=""/>
              </a:gs>
              <a:gs pos="51000">
                <a:srgbClr xmlns:mc="http://schemas.openxmlformats.org/markup-compatibility/2006" xmlns:a14="http://schemas.microsoft.com/office/drawing/2010/main" val="494949" mc:Ignorable=""/>
              </a:gs>
              <a:gs pos="100000">
                <a:srgbClr xmlns:mc="http://schemas.openxmlformats.org/markup-compatibility/2006" xmlns:a14="http://schemas.microsoft.com/office/drawing/2010/main" val="5A5A5A" mc:Ignorable=""/>
              </a:gs>
            </a:gsLst>
            <a:lin ang="5400000" scaled="0"/>
          </a:gradFill>
          <a:ln w="25400">
            <a:no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marL="0" lvl="1" indent="-342900" defTabSz="966788">
              <a:buClr>
                <a:schemeClr val="tx2"/>
              </a:buClr>
              <a:buSzPct val="80000"/>
              <a:tabLst>
                <a:tab pos="424590" algn="l"/>
              </a:tabLst>
              <a:defRPr/>
            </a:pPr>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Management</a:t>
            </a:r>
          </a:p>
          <a:p>
            <a:pPr marL="0" lvl="1" indent="-342900" defTabSz="966788">
              <a:lnSpc>
                <a:spcPct val="95000"/>
              </a:lnSpc>
              <a:buClr>
                <a:schemeClr val="tx2"/>
              </a:buClr>
              <a:buSzPct val="80000"/>
              <a:tabLst>
                <a:tab pos="424590" algn="l"/>
              </a:tabLst>
              <a:defRPr/>
            </a:pPr>
            <a: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Use rights for System </a:t>
            </a:r>
            <a:b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br>
            <a: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Center components </a:t>
            </a:r>
            <a:b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br>
            <a: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restricted to the </a:t>
            </a:r>
            <a:b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br>
            <a:r>
              <a:rPr lang="en-US" sz="1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VDI scenario</a:t>
            </a:r>
          </a:p>
        </p:txBody>
      </p:sp>
      <p:sp>
        <p:nvSpPr>
          <p:cNvPr id="7" name="Rounded Rectangle 6"/>
          <p:cNvSpPr/>
          <p:nvPr/>
        </p:nvSpPr>
        <p:spPr bwMode="auto">
          <a:xfrm>
            <a:off x="270863" y="3010843"/>
            <a:ext cx="11494062" cy="828675"/>
          </a:xfrm>
          <a:prstGeom prst="roundRect">
            <a:avLst/>
          </a:prstGeom>
          <a:gradFill>
            <a:gsLst>
              <a:gs pos="0">
                <a:schemeClr val="bg1">
                  <a:lumMod val="65000"/>
                </a:schemeClr>
              </a:gs>
              <a:gs pos="50000">
                <a:srgbClr xmlns:mc="http://schemas.openxmlformats.org/markup-compatibility/2006" xmlns:a14="http://schemas.microsoft.com/office/drawing/2010/main" val="525252" mc:Ignorable=""/>
              </a:gs>
              <a:gs pos="51000">
                <a:srgbClr xmlns:mc="http://schemas.openxmlformats.org/markup-compatibility/2006" xmlns:a14="http://schemas.microsoft.com/office/drawing/2010/main" val="494949" mc:Ignorable=""/>
              </a:gs>
              <a:gs pos="100000">
                <a:srgbClr xmlns:mc="http://schemas.openxmlformats.org/markup-compatibility/2006" xmlns:a14="http://schemas.microsoft.com/office/drawing/2010/main" val="5A5A5A" mc:Ignorable=""/>
              </a:gs>
            </a:gsLst>
            <a:lin ang="5400000" scaled="0"/>
          </a:gradFill>
          <a:ln w="25400">
            <a:no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marL="0" lvl="1" indent="-342900" defTabSz="966788">
              <a:buClr>
                <a:schemeClr val="tx2"/>
              </a:buClr>
              <a:buSzPct val="80000"/>
              <a:tabLst>
                <a:tab pos="424590" algn="l"/>
              </a:tabLst>
              <a:defRPr/>
            </a:pPr>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Desktop </a:t>
            </a:r>
            <a:b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br>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Delivery</a:t>
            </a:r>
            <a:endParaRPr lang="en-US" b="1" dirty="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endParaRPr>
          </a:p>
        </p:txBody>
      </p:sp>
      <p:sp>
        <p:nvSpPr>
          <p:cNvPr id="8" name="Rounded Rectangle 7"/>
          <p:cNvSpPr/>
          <p:nvPr/>
        </p:nvSpPr>
        <p:spPr bwMode="auto">
          <a:xfrm>
            <a:off x="270869" y="1905000"/>
            <a:ext cx="11498971" cy="1009650"/>
          </a:xfrm>
          <a:prstGeom prst="roundRect">
            <a:avLst>
              <a:gd name="adj" fmla="val 11908"/>
            </a:avLst>
          </a:prstGeom>
          <a:gradFill>
            <a:gsLst>
              <a:gs pos="0">
                <a:schemeClr val="bg1">
                  <a:lumMod val="65000"/>
                </a:schemeClr>
              </a:gs>
              <a:gs pos="50000">
                <a:srgbClr xmlns:mc="http://schemas.openxmlformats.org/markup-compatibility/2006" xmlns:a14="http://schemas.microsoft.com/office/drawing/2010/main" val="525252" mc:Ignorable=""/>
              </a:gs>
              <a:gs pos="51000">
                <a:srgbClr xmlns:mc="http://schemas.openxmlformats.org/markup-compatibility/2006" xmlns:a14="http://schemas.microsoft.com/office/drawing/2010/main" val="494949" mc:Ignorable=""/>
              </a:gs>
              <a:gs pos="100000">
                <a:srgbClr xmlns:mc="http://schemas.openxmlformats.org/markup-compatibility/2006" xmlns:a14="http://schemas.microsoft.com/office/drawing/2010/main" val="5A5A5A" mc:Ignorable=""/>
              </a:gs>
            </a:gsLst>
            <a:lin ang="5400000" scaled="0"/>
          </a:gradFill>
          <a:ln w="25400">
            <a:no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marL="0" lvl="1" indent="-342900" defTabSz="966788">
              <a:buClr>
                <a:schemeClr val="tx2"/>
              </a:buClr>
              <a:buSzPct val="80000"/>
              <a:tabLst>
                <a:tab pos="424590" algn="l"/>
              </a:tabLst>
              <a:defRPr/>
            </a:pPr>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Application </a:t>
            </a:r>
            <a:b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br>
            <a:r>
              <a:rPr lang="en-US"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Delivery</a:t>
            </a:r>
            <a:endParaRPr lang="en-US" b="1" dirty="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endParaRPr>
          </a:p>
        </p:txBody>
      </p:sp>
      <p:sp>
        <p:nvSpPr>
          <p:cNvPr id="9" name="Rounded Rectangle 8"/>
          <p:cNvSpPr/>
          <p:nvPr/>
        </p:nvSpPr>
        <p:spPr bwMode="auto">
          <a:xfrm>
            <a:off x="7099193" y="1511300"/>
            <a:ext cx="4672383" cy="4817782"/>
          </a:xfrm>
          <a:prstGeom prst="roundRect">
            <a:avLst>
              <a:gd name="adj" fmla="val 4902"/>
            </a:avLst>
          </a:prstGeom>
          <a:gradFill>
            <a:gsLst>
              <a:gs pos="0">
                <a:srgbClr xmlns:mc="http://schemas.openxmlformats.org/markup-compatibility/2006" xmlns:a14="http://schemas.microsoft.com/office/drawing/2010/main" val="00A0AC" mc:Ignorable=""/>
              </a:gs>
              <a:gs pos="50000">
                <a:srgbClr xmlns:mc="http://schemas.openxmlformats.org/markup-compatibility/2006" xmlns:a14="http://schemas.microsoft.com/office/drawing/2010/main" val="007982" mc:Ignorable=""/>
              </a:gs>
              <a:gs pos="51000">
                <a:schemeClr val="accent5">
                  <a:lumMod val="75000"/>
                </a:schemeClr>
              </a:gs>
              <a:gs pos="100000">
                <a:schemeClr val="accent5"/>
              </a:gs>
            </a:gsLst>
            <a:lin ang="5400000" scaled="0"/>
          </a:gradFill>
          <a:ln w="19050">
            <a:solidFill>
              <a:schemeClr val="bg1"/>
            </a:solidFill>
            <a:headEnd type="none" w="med" len="med"/>
            <a:tailEnd type="none" w="med" len="med"/>
          </a:ln>
          <a:effectLst>
            <a:outerShdw blurRad="215900" sx="102000" sy="102000" algn="ctr" rotWithShape="0">
              <a:prstClr val="black">
                <a:alpha val="12000"/>
              </a:prstClr>
            </a:outerShdw>
          </a:effectLst>
        </p:spPr>
        <p:style>
          <a:lnRef idx="1">
            <a:schemeClr val="accent1"/>
          </a:lnRef>
          <a:fillRef idx="3">
            <a:schemeClr val="accent1"/>
          </a:fillRef>
          <a:effectRef idx="2">
            <a:schemeClr val="accent1"/>
          </a:effectRef>
          <a:fontRef idx="minor">
            <a:schemeClr val="lt1"/>
          </a:fontRef>
        </p:style>
        <p:txBody>
          <a:bodyPr wrap="square" anchor="t"/>
          <a:lstStyle/>
          <a:p>
            <a:pPr marL="0" lvl="1" algn="ctr" defTabSz="966788" eaLnBrk="0" hangingPunct="0">
              <a:lnSpc>
                <a:spcPct val="90000"/>
              </a:lnSpc>
              <a:buClr>
                <a:schemeClr val="tx2"/>
              </a:buClr>
              <a:buSzPct val="95000"/>
              <a:tabLst>
                <a:tab pos="424590" algn="l"/>
              </a:tabLst>
              <a:defRPr/>
            </a:pPr>
            <a:r>
              <a:rPr lang="en-US" sz="1600"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VDI Premium Suite</a:t>
            </a:r>
          </a:p>
        </p:txBody>
      </p:sp>
      <p:sp>
        <p:nvSpPr>
          <p:cNvPr id="10" name="Rounded Rectangle 9"/>
          <p:cNvSpPr/>
          <p:nvPr/>
        </p:nvSpPr>
        <p:spPr bwMode="auto">
          <a:xfrm>
            <a:off x="2979491" y="1479184"/>
            <a:ext cx="3995226" cy="4837021"/>
          </a:xfrm>
          <a:prstGeom prst="roundRect">
            <a:avLst>
              <a:gd name="adj" fmla="val 6497"/>
            </a:avLst>
          </a:prstGeom>
          <a:gradFill>
            <a:gsLst>
              <a:gs pos="0">
                <a:schemeClr val="tx2"/>
              </a:gs>
              <a:gs pos="49000">
                <a:schemeClr val="accent1"/>
              </a:gs>
              <a:gs pos="51000">
                <a:srgbClr xmlns:mc="http://schemas.openxmlformats.org/markup-compatibility/2006" xmlns:a14="http://schemas.microsoft.com/office/drawing/2010/main" val="016DA3" mc:Ignorable=""/>
              </a:gs>
              <a:gs pos="100000">
                <a:schemeClr val="accent1"/>
              </a:gs>
            </a:gsLst>
            <a:lin ang="5400000" scaled="0"/>
          </a:gradFill>
          <a:ln w="19050">
            <a:solidFill>
              <a:schemeClr val="bg1"/>
            </a:solidFill>
            <a:headEnd type="none" w="med" len="med"/>
            <a:tailEnd type="none" w="med" len="med"/>
          </a:ln>
          <a:effectLst>
            <a:outerShdw blurRad="215900" sx="102000" sy="102000" algn="ctr" rotWithShape="0">
              <a:prstClr val="black">
                <a:alpha val="12000"/>
              </a:prstClr>
            </a:outerShdw>
          </a:effectLst>
        </p:spPr>
        <p:style>
          <a:lnRef idx="1">
            <a:schemeClr val="accent1"/>
          </a:lnRef>
          <a:fillRef idx="3">
            <a:schemeClr val="accent1"/>
          </a:fillRef>
          <a:effectRef idx="2">
            <a:schemeClr val="accent1"/>
          </a:effectRef>
          <a:fontRef idx="minor">
            <a:schemeClr val="lt1"/>
          </a:fontRef>
        </p:style>
        <p:txBody>
          <a:bodyPr wrap="none" anchor="t"/>
          <a:lstStyle/>
          <a:p>
            <a:pPr marL="0" lvl="1" algn="ctr" defTabSz="966788" eaLnBrk="0" hangingPunct="0">
              <a:lnSpc>
                <a:spcPct val="90000"/>
              </a:lnSpc>
              <a:buClr>
                <a:schemeClr val="tx2"/>
              </a:buClr>
              <a:buSzPct val="95000"/>
              <a:tabLst>
                <a:tab pos="424590" algn="l"/>
              </a:tabLst>
              <a:defRPr/>
            </a:pPr>
            <a:r>
              <a:rPr lang="en-US" sz="1600" b="1"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cs typeface="Arial" pitchFamily="34" charset="0"/>
                <a:sym typeface="Gill Sans"/>
              </a:rPr>
              <a:t>VDI Suite</a:t>
            </a:r>
          </a:p>
        </p:txBody>
      </p:sp>
      <p:sp>
        <p:nvSpPr>
          <p:cNvPr id="11" name="TextBox 10"/>
          <p:cNvSpPr txBox="1"/>
          <p:nvPr/>
        </p:nvSpPr>
        <p:spPr>
          <a:xfrm>
            <a:off x="8176670" y="1536709"/>
            <a:ext cx="2844059" cy="307777"/>
          </a:xfrm>
          <a:prstGeom prst="rect">
            <a:avLst/>
          </a:prstGeom>
          <a:noFill/>
        </p:spPr>
        <p:txBody>
          <a:bodyPr wrap="square" rtlCol="0">
            <a:spAutoFit/>
          </a:bodyPr>
          <a:lstStyle/>
          <a:p>
            <a:pPr algn="ctr"/>
            <a:endParaRPr lang="en-US" sz="1400" dirty="0">
              <a:solidFill>
                <a:schemeClr val="tx1"/>
              </a:solidFill>
              <a:latin typeface="Arial" pitchFamily="34" charset="0"/>
              <a:cs typeface="Arial" pitchFamily="34" charset="0"/>
            </a:endParaRPr>
          </a:p>
        </p:txBody>
      </p:sp>
      <p:pic>
        <p:nvPicPr>
          <p:cNvPr id="12" name="Picture 11" descr="SysCnt-ConfigMgr07R2_v_bL_r_white_vertical.png"/>
          <p:cNvPicPr>
            <a:picLocks noChangeAspect="1"/>
          </p:cNvPicPr>
          <p:nvPr/>
        </p:nvPicPr>
        <p:blipFill>
          <a:blip r:embed="rId3" cstate="print"/>
          <a:stretch>
            <a:fillRect/>
          </a:stretch>
        </p:blipFill>
        <p:spPr>
          <a:xfrm>
            <a:off x="3240212" y="4673660"/>
            <a:ext cx="1850230" cy="685588"/>
          </a:xfrm>
          <a:prstGeom prst="rect">
            <a:avLst/>
          </a:prstGeom>
          <a:noFill/>
          <a:ln>
            <a:noFill/>
          </a:ln>
          <a:effectLst>
            <a:outerShdw blurRad="25400" sx="101000" sy="101000" algn="ctr" rotWithShape="0">
              <a:prstClr val="black">
                <a:alpha val="40000"/>
              </a:prstClr>
            </a:outerShdw>
          </a:effectLst>
        </p:spPr>
      </p:pic>
      <p:pic>
        <p:nvPicPr>
          <p:cNvPr id="13" name="Picture 3" descr="C:\Users\maxher\Documents\VDI collateral\Logos\logos\DTP-OptPack-SA_bL.png"/>
          <p:cNvPicPr>
            <a:picLocks noChangeAspect="1" noChangeArrowheads="1"/>
          </p:cNvPicPr>
          <p:nvPr/>
        </p:nvPicPr>
        <p:blipFill>
          <a:blip r:embed="rId4" cstate="print"/>
          <a:stretch>
            <a:fillRect/>
          </a:stretch>
        </p:blipFill>
        <p:spPr bwMode="auto">
          <a:xfrm>
            <a:off x="7996810" y="1981200"/>
            <a:ext cx="2688990" cy="347992"/>
          </a:xfrm>
          <a:prstGeom prst="rect">
            <a:avLst/>
          </a:prstGeom>
          <a:noFill/>
          <a:ln>
            <a:noFill/>
          </a:ln>
          <a:effectLst>
            <a:outerShdw blurRad="25400" sx="101000" sy="101000" algn="ctr" rotWithShape="0">
              <a:prstClr val="black">
                <a:alpha val="40000"/>
              </a:prstClr>
            </a:outerShdw>
          </a:effectLst>
        </p:spPr>
      </p:pic>
      <p:sp>
        <p:nvSpPr>
          <p:cNvPr id="14" name="TextBox 13"/>
          <p:cNvSpPr txBox="1"/>
          <p:nvPr/>
        </p:nvSpPr>
        <p:spPr>
          <a:xfrm>
            <a:off x="304726" y="1019169"/>
            <a:ext cx="11414327" cy="400110"/>
          </a:xfrm>
          <a:prstGeom prst="rect">
            <a:avLst/>
          </a:prstGeom>
          <a:noFill/>
        </p:spPr>
        <p:txBody>
          <a:bodyPr wrap="square" rtlCol="0">
            <a:spAutoFit/>
          </a:bodyPr>
          <a:lstStyle/>
          <a:p>
            <a:pPr algn="ctr" defTabSz="914099">
              <a:defRPr/>
            </a:pPr>
            <a:r>
              <a:rPr lang="en-US" sz="2000" b="1" dirty="0" smtClean="0">
                <a:ln>
                  <a:solidFill>
                    <a:schemeClr val="bg1">
                      <a:alpha val="40000"/>
                    </a:schemeClr>
                  </a:solidFill>
                </a:ln>
                <a:solidFill>
                  <a:schemeClr val="tx1">
                    <a:lumMod val="50000"/>
                  </a:schemeClr>
                </a:solidFill>
                <a:latin typeface="+mn-lt"/>
                <a:ea typeface="Calibri" pitchFamily="34" charset="0"/>
                <a:cs typeface="Times New Roman" pitchFamily="18" charset="0"/>
              </a:rPr>
              <a:t>Simple Licensing for Microsoft Infrastructure and Management </a:t>
            </a:r>
            <a:endParaRPr lang="en-US" sz="2000" b="1" dirty="0">
              <a:ln>
                <a:solidFill>
                  <a:schemeClr val="bg1">
                    <a:alpha val="40000"/>
                  </a:schemeClr>
                </a:solidFill>
              </a:ln>
              <a:solidFill>
                <a:schemeClr val="tx1">
                  <a:lumMod val="50000"/>
                </a:schemeClr>
              </a:solidFill>
              <a:latin typeface="+mn-lt"/>
              <a:ea typeface="Calibri" pitchFamily="34" charset="0"/>
              <a:cs typeface="Times New Roman" pitchFamily="18" charset="0"/>
            </a:endParaRPr>
          </a:p>
        </p:txBody>
      </p:sp>
      <p:pic>
        <p:nvPicPr>
          <p:cNvPr id="15" name="Picture 14" descr="HyperV08R2_bL_r_white.png"/>
          <p:cNvPicPr>
            <a:picLocks noChangeAspect="1"/>
          </p:cNvPicPr>
          <p:nvPr/>
        </p:nvPicPr>
        <p:blipFill>
          <a:blip r:embed="rId5" cstate="print"/>
          <a:stretch>
            <a:fillRect/>
          </a:stretch>
        </p:blipFill>
        <p:spPr>
          <a:xfrm>
            <a:off x="3281112" y="5720690"/>
            <a:ext cx="3223240" cy="376945"/>
          </a:xfrm>
          <a:prstGeom prst="rect">
            <a:avLst/>
          </a:prstGeom>
          <a:noFill/>
          <a:ln>
            <a:noFill/>
          </a:ln>
          <a:effectLst>
            <a:outerShdw blurRad="25400" sx="101000" sy="101000" algn="ctr" rotWithShape="0">
              <a:prstClr val="black">
                <a:alpha val="40000"/>
              </a:prstClr>
            </a:outerShdw>
          </a:effectLst>
        </p:spPr>
      </p:pic>
      <p:pic>
        <p:nvPicPr>
          <p:cNvPr id="16" name="Picture 3"/>
          <p:cNvPicPr>
            <a:picLocks noChangeAspect="1" noChangeArrowheads="1"/>
          </p:cNvPicPr>
          <p:nvPr/>
        </p:nvPicPr>
        <p:blipFill>
          <a:blip r:embed="rId6" cstate="print"/>
          <a:stretch>
            <a:fillRect/>
          </a:stretch>
        </p:blipFill>
        <p:spPr bwMode="auto">
          <a:xfrm>
            <a:off x="3245445" y="3928780"/>
            <a:ext cx="1503687" cy="625288"/>
          </a:xfrm>
          <a:prstGeom prst="rect">
            <a:avLst/>
          </a:prstGeom>
          <a:noFill/>
          <a:ln>
            <a:noFill/>
          </a:ln>
          <a:effectLst>
            <a:outerShdw blurRad="25400" sx="101000" sy="101000" algn="ctr" rotWithShape="0">
              <a:prstClr val="black">
                <a:alpha val="40000"/>
              </a:prstClr>
            </a:outerShdw>
          </a:effectLst>
        </p:spPr>
      </p:pic>
      <p:pic>
        <p:nvPicPr>
          <p:cNvPr id="17" name="Picture 4"/>
          <p:cNvPicPr>
            <a:picLocks noChangeAspect="1" noChangeArrowheads="1"/>
          </p:cNvPicPr>
          <p:nvPr/>
        </p:nvPicPr>
        <p:blipFill>
          <a:blip r:embed="rId7" cstate="print"/>
          <a:stretch>
            <a:fillRect/>
          </a:stretch>
        </p:blipFill>
        <p:spPr bwMode="auto">
          <a:xfrm>
            <a:off x="4659728" y="4358457"/>
            <a:ext cx="2118852" cy="685801"/>
          </a:xfrm>
          <a:prstGeom prst="rect">
            <a:avLst/>
          </a:prstGeom>
          <a:noFill/>
          <a:ln>
            <a:noFill/>
          </a:ln>
          <a:effectLst>
            <a:outerShdw blurRad="25400" sx="101000" sy="101000" algn="ctr" rotWithShape="0">
              <a:prstClr val="black">
                <a:alpha val="40000"/>
              </a:prstClr>
            </a:outerShdw>
          </a:effectLst>
        </p:spPr>
      </p:pic>
      <p:pic>
        <p:nvPicPr>
          <p:cNvPr id="18" name="Picture 3" descr="C:\Users\maxher\Documents\VDI collateral\Logos\logos\DTP-OptPack-SA_bL.png"/>
          <p:cNvPicPr>
            <a:picLocks noChangeAspect="1" noChangeArrowheads="1"/>
          </p:cNvPicPr>
          <p:nvPr/>
        </p:nvPicPr>
        <p:blipFill>
          <a:blip r:embed="rId4" cstate="print"/>
          <a:stretch>
            <a:fillRect/>
          </a:stretch>
        </p:blipFill>
        <p:spPr bwMode="auto">
          <a:xfrm>
            <a:off x="3257799" y="2165656"/>
            <a:ext cx="3425660" cy="443327"/>
          </a:xfrm>
          <a:prstGeom prst="rect">
            <a:avLst/>
          </a:prstGeom>
          <a:noFill/>
          <a:ln>
            <a:noFill/>
          </a:ln>
          <a:effectLst>
            <a:outerShdw blurRad="25400" sx="101000" sy="101000" algn="ctr" rotWithShape="0">
              <a:prstClr val="black">
                <a:alpha val="40000"/>
              </a:prstClr>
            </a:outerShdw>
          </a:effectLst>
        </p:spPr>
      </p:pic>
      <p:pic>
        <p:nvPicPr>
          <p:cNvPr id="19" name="Picture 3" descr="C:\Users\manliov.REDMOND\Desktop\Temp\Naming\logos\PNG\WS08-RemDskSrv_h_rgb_r.png"/>
          <p:cNvPicPr>
            <a:picLocks noChangeAspect="1" noChangeArrowheads="1"/>
          </p:cNvPicPr>
          <p:nvPr/>
        </p:nvPicPr>
        <p:blipFill>
          <a:blip r:embed="rId8" cstate="print"/>
          <a:stretch>
            <a:fillRect/>
          </a:stretch>
        </p:blipFill>
        <p:spPr bwMode="auto">
          <a:xfrm>
            <a:off x="3021564" y="3133774"/>
            <a:ext cx="2473118" cy="412874"/>
          </a:xfrm>
          <a:prstGeom prst="rect">
            <a:avLst/>
          </a:prstGeom>
          <a:noFill/>
          <a:ln>
            <a:noFill/>
          </a:ln>
          <a:effectLst>
            <a:outerShdw blurRad="25400" sx="101000" sy="101000" algn="ctr" rotWithShape="0">
              <a:prstClr val="black">
                <a:alpha val="40000"/>
              </a:prstClr>
            </a:outerShdw>
          </a:effectLst>
        </p:spPr>
      </p:pic>
      <p:pic>
        <p:nvPicPr>
          <p:cNvPr id="20" name="Picture 2" descr="C:\Users\nibala.REDMOND\Documents\Microsoft\Windows Business Group\VDI\Projects\VDI STE marketing BOM\Core Slides\AppVirtual-RDS_bL_r.png"/>
          <p:cNvPicPr>
            <a:picLocks noChangeAspect="1" noChangeArrowheads="1"/>
          </p:cNvPicPr>
          <p:nvPr/>
        </p:nvPicPr>
        <p:blipFill>
          <a:blip r:embed="rId9" cstate="print"/>
          <a:stretch>
            <a:fillRect/>
          </a:stretch>
        </p:blipFill>
        <p:spPr bwMode="auto">
          <a:xfrm>
            <a:off x="7257407" y="2460789"/>
            <a:ext cx="1996789" cy="295088"/>
          </a:xfrm>
          <a:prstGeom prst="rect">
            <a:avLst/>
          </a:prstGeom>
          <a:noFill/>
          <a:ln>
            <a:noFill/>
          </a:ln>
          <a:effectLst>
            <a:outerShdw blurRad="25400" sx="101000" sy="101000" algn="ctr" rotWithShape="0">
              <a:prstClr val="black">
                <a:alpha val="40000"/>
              </a:prstClr>
            </a:outerShdw>
          </a:effectLst>
        </p:spPr>
      </p:pic>
      <p:sp>
        <p:nvSpPr>
          <p:cNvPr id="21" name="TextBox 20"/>
          <p:cNvSpPr txBox="1"/>
          <p:nvPr/>
        </p:nvSpPr>
        <p:spPr>
          <a:xfrm>
            <a:off x="5559657" y="3257183"/>
            <a:ext cx="1320456" cy="276999"/>
          </a:xfrm>
          <a:prstGeom prst="rect">
            <a:avLst/>
          </a:prstGeom>
          <a:noFill/>
        </p:spPr>
        <p:txBody>
          <a:bodyPr wrap="square" lIns="0" tIns="0" rIns="0" bIns="0" rtlCol="0">
            <a:spAutoFit/>
          </a:bodyPr>
          <a:lstStyle/>
          <a:p>
            <a:pPr algn="ctr"/>
            <a:r>
              <a:rPr lang="en-US" sz="900" dirty="0" smtClean="0">
                <a:ln>
                  <a:solidFill>
                    <a:schemeClr val="tx1">
                      <a:alpha val="0"/>
                    </a:schemeClr>
                  </a:solidFill>
                </a:ln>
                <a:solidFill>
                  <a:schemeClr val="bg1"/>
                </a:solidFill>
                <a:latin typeface="Arial" pitchFamily="34" charset="0"/>
                <a:cs typeface="Arial" pitchFamily="34" charset="0"/>
              </a:rPr>
              <a:t>(Restricted to VDI scenario only)</a:t>
            </a:r>
            <a:endParaRPr lang="en-US" sz="900" dirty="0">
              <a:ln>
                <a:solidFill>
                  <a:schemeClr val="tx1">
                    <a:alpha val="0"/>
                  </a:schemeClr>
                </a:solidFill>
              </a:ln>
              <a:solidFill>
                <a:schemeClr val="bg1"/>
              </a:solidFill>
              <a:latin typeface="Arial" pitchFamily="34" charset="0"/>
              <a:cs typeface="Arial" pitchFamily="34" charset="0"/>
            </a:endParaRPr>
          </a:p>
        </p:txBody>
      </p:sp>
      <p:sp>
        <p:nvSpPr>
          <p:cNvPr id="22" name="TextBox 21"/>
          <p:cNvSpPr txBox="1"/>
          <p:nvPr/>
        </p:nvSpPr>
        <p:spPr>
          <a:xfrm>
            <a:off x="10084658" y="3295283"/>
            <a:ext cx="1320456" cy="138499"/>
          </a:xfrm>
          <a:prstGeom prst="rect">
            <a:avLst/>
          </a:prstGeom>
          <a:noFill/>
        </p:spPr>
        <p:txBody>
          <a:bodyPr wrap="square" lIns="0" tIns="0" rIns="0" bIns="0" rtlCol="0">
            <a:spAutoFit/>
          </a:bodyPr>
          <a:lstStyle/>
          <a:p>
            <a:pPr algn="ctr"/>
            <a:r>
              <a:rPr lang="en-US" sz="900" dirty="0" smtClean="0">
                <a:ln>
                  <a:solidFill>
                    <a:schemeClr val="tx1">
                      <a:alpha val="0"/>
                    </a:schemeClr>
                  </a:solidFill>
                </a:ln>
                <a:solidFill>
                  <a:schemeClr val="bg1"/>
                </a:solidFill>
                <a:latin typeface="Arial" pitchFamily="34" charset="0"/>
                <a:cs typeface="Arial" pitchFamily="34" charset="0"/>
              </a:rPr>
              <a:t>(Unrestricted use rights)</a:t>
            </a:r>
            <a:endParaRPr lang="en-US" sz="900" dirty="0">
              <a:ln>
                <a:solidFill>
                  <a:schemeClr val="tx1">
                    <a:alpha val="0"/>
                  </a:schemeClr>
                </a:solidFill>
              </a:ln>
              <a:solidFill>
                <a:schemeClr val="bg1"/>
              </a:solidFill>
              <a:latin typeface="Arial" pitchFamily="34" charset="0"/>
              <a:cs typeface="Arial" pitchFamily="34" charset="0"/>
            </a:endParaRPr>
          </a:p>
        </p:txBody>
      </p:sp>
      <p:pic>
        <p:nvPicPr>
          <p:cNvPr id="23" name="Picture 3" descr="C:\Users\manliov.REDMOND\Desktop\Temp\Naming\logos\PNG\WS08-RemDskSrv_h_rgb_r.png"/>
          <p:cNvPicPr>
            <a:picLocks noChangeAspect="1" noChangeArrowheads="1"/>
          </p:cNvPicPr>
          <p:nvPr/>
        </p:nvPicPr>
        <p:blipFill>
          <a:blip r:embed="rId10" cstate="print"/>
          <a:stretch>
            <a:fillRect/>
          </a:stretch>
        </p:blipFill>
        <p:spPr bwMode="auto">
          <a:xfrm>
            <a:off x="9428415" y="2460798"/>
            <a:ext cx="2127070" cy="355103"/>
          </a:xfrm>
          <a:prstGeom prst="rect">
            <a:avLst/>
          </a:prstGeom>
          <a:noFill/>
          <a:ln>
            <a:noFill/>
          </a:ln>
          <a:effectLst>
            <a:outerShdw blurRad="25400" sx="101000" sy="101000" algn="ctr" rotWithShape="0">
              <a:prstClr val="black">
                <a:alpha val="40000"/>
              </a:prstClr>
            </a:outerShdw>
          </a:effectLst>
        </p:spPr>
      </p:pic>
      <p:pic>
        <p:nvPicPr>
          <p:cNvPr id="24" name="Picture 3" descr="C:\Users\manliov.REDMOND\Desktop\Temp\Naming\logos\PNG\WS08-RemDskSrv_h_rgb_r.png"/>
          <p:cNvPicPr>
            <a:picLocks noChangeAspect="1" noChangeArrowheads="1"/>
          </p:cNvPicPr>
          <p:nvPr/>
        </p:nvPicPr>
        <p:blipFill>
          <a:blip r:embed="rId8" cstate="print"/>
          <a:stretch>
            <a:fillRect/>
          </a:stretch>
        </p:blipFill>
        <p:spPr bwMode="auto">
          <a:xfrm>
            <a:off x="7421340" y="3190924"/>
            <a:ext cx="2473118" cy="412874"/>
          </a:xfrm>
          <a:prstGeom prst="rect">
            <a:avLst/>
          </a:prstGeom>
          <a:noFill/>
          <a:ln>
            <a:noFill/>
          </a:ln>
          <a:effectLst>
            <a:outerShdw blurRad="25400" sx="101000" sy="101000" algn="ctr" rotWithShape="0">
              <a:prstClr val="black">
                <a:alpha val="40000"/>
              </a:prstClr>
            </a:outerShdw>
          </a:effectLst>
        </p:spPr>
      </p:pic>
      <p:pic>
        <p:nvPicPr>
          <p:cNvPr id="25" name="Picture 24" descr="SysCnt-ConfigMgr07R2_v_bL_r_white_vertical.png"/>
          <p:cNvPicPr>
            <a:picLocks noChangeAspect="1"/>
          </p:cNvPicPr>
          <p:nvPr/>
        </p:nvPicPr>
        <p:blipFill>
          <a:blip r:embed="rId3" cstate="print"/>
          <a:stretch>
            <a:fillRect/>
          </a:stretch>
        </p:blipFill>
        <p:spPr>
          <a:xfrm>
            <a:off x="8020328" y="4673660"/>
            <a:ext cx="1850230" cy="685588"/>
          </a:xfrm>
          <a:prstGeom prst="rect">
            <a:avLst/>
          </a:prstGeom>
          <a:noFill/>
          <a:ln>
            <a:noFill/>
          </a:ln>
          <a:effectLst>
            <a:outerShdw blurRad="25400" sx="101000" sy="101000" algn="ctr" rotWithShape="0">
              <a:prstClr val="black">
                <a:alpha val="40000"/>
              </a:prstClr>
            </a:outerShdw>
          </a:effectLst>
        </p:spPr>
      </p:pic>
      <p:pic>
        <p:nvPicPr>
          <p:cNvPr id="26" name="Picture 3"/>
          <p:cNvPicPr>
            <a:picLocks noChangeAspect="1" noChangeArrowheads="1"/>
          </p:cNvPicPr>
          <p:nvPr/>
        </p:nvPicPr>
        <p:blipFill>
          <a:blip r:embed="rId6" cstate="print"/>
          <a:stretch>
            <a:fillRect/>
          </a:stretch>
        </p:blipFill>
        <p:spPr bwMode="auto">
          <a:xfrm>
            <a:off x="7241977" y="3928780"/>
            <a:ext cx="1503687" cy="625288"/>
          </a:xfrm>
          <a:prstGeom prst="rect">
            <a:avLst/>
          </a:prstGeom>
          <a:noFill/>
          <a:ln>
            <a:noFill/>
          </a:ln>
          <a:effectLst>
            <a:outerShdw blurRad="25400" sx="101000" sy="101000" algn="ctr" rotWithShape="0">
              <a:prstClr val="black">
                <a:alpha val="40000"/>
              </a:prstClr>
            </a:outerShdw>
          </a:effectLst>
        </p:spPr>
      </p:pic>
      <p:pic>
        <p:nvPicPr>
          <p:cNvPr id="27" name="Picture 4"/>
          <p:cNvPicPr>
            <a:picLocks noChangeAspect="1" noChangeArrowheads="1"/>
          </p:cNvPicPr>
          <p:nvPr/>
        </p:nvPicPr>
        <p:blipFill>
          <a:blip r:embed="rId7" cstate="print"/>
          <a:stretch>
            <a:fillRect/>
          </a:stretch>
        </p:blipFill>
        <p:spPr bwMode="auto">
          <a:xfrm>
            <a:off x="9122423" y="4249400"/>
            <a:ext cx="2118852" cy="685801"/>
          </a:xfrm>
          <a:prstGeom prst="rect">
            <a:avLst/>
          </a:prstGeom>
          <a:noFill/>
          <a:ln>
            <a:noFill/>
          </a:ln>
          <a:effectLst>
            <a:outerShdw blurRad="25400" sx="101000" sy="101000" algn="ctr" rotWithShape="0">
              <a:prstClr val="black">
                <a:alpha val="40000"/>
              </a:prstClr>
            </a:outerShdw>
          </a:effectLst>
        </p:spPr>
      </p:pic>
      <p:pic>
        <p:nvPicPr>
          <p:cNvPr id="28" name="Picture 27" descr="HyperV08R2_bL_r_white.png"/>
          <p:cNvPicPr>
            <a:picLocks noChangeAspect="1"/>
          </p:cNvPicPr>
          <p:nvPr/>
        </p:nvPicPr>
        <p:blipFill>
          <a:blip r:embed="rId5" cstate="print"/>
          <a:stretch>
            <a:fillRect/>
          </a:stretch>
        </p:blipFill>
        <p:spPr>
          <a:xfrm>
            <a:off x="7830351" y="5762634"/>
            <a:ext cx="3223240" cy="376945"/>
          </a:xfrm>
          <a:prstGeom prst="rect">
            <a:avLst/>
          </a:prstGeom>
          <a:noFill/>
          <a:ln>
            <a:noFill/>
          </a:ln>
          <a:effectLst>
            <a:outerShdw blurRad="25400" sx="101000" sy="101000" algn="ctr" rotWithShape="0">
              <a:prstClr val="black">
                <a:alpha val="40000"/>
              </a:prstClr>
            </a:outerShdw>
          </a:effectLst>
        </p:spPr>
      </p:pic>
      <p:cxnSp>
        <p:nvCxnSpPr>
          <p:cNvPr id="31" name="Straight Connector 30"/>
          <p:cNvCxnSpPr/>
          <p:nvPr/>
        </p:nvCxnSpPr>
        <p:spPr bwMode="auto">
          <a:xfrm>
            <a:off x="2971028" y="1895475"/>
            <a:ext cx="3999458" cy="0"/>
          </a:xfrm>
          <a:prstGeom prst="line">
            <a:avLst/>
          </a:prstGeom>
          <a:noFill/>
          <a:ln w="15875" algn="ctr">
            <a:gradFill flip="none" rotWithShape="1">
              <a:gsLst>
                <a:gs pos="0">
                  <a:schemeClr val="bg1">
                    <a:alpha val="66000"/>
                  </a:schemeClr>
                </a:gs>
                <a:gs pos="50000">
                  <a:schemeClr val="bg1">
                    <a:lumMod val="95000"/>
                  </a:schemeClr>
                </a:gs>
                <a:gs pos="100000">
                  <a:schemeClr val="bg1">
                    <a:alpha val="25000"/>
                  </a:schemeClr>
                </a:gs>
              </a:gsLst>
              <a:lin ang="0" scaled="1"/>
              <a:tileRect/>
            </a:gradFill>
            <a:round/>
            <a:headEnd/>
            <a:tailEnd type="none" w="lg" len="lg"/>
          </a:ln>
        </p:spPr>
      </p:cxnSp>
      <p:cxnSp>
        <p:nvCxnSpPr>
          <p:cNvPr id="33" name="Straight Connector 32"/>
          <p:cNvCxnSpPr/>
          <p:nvPr/>
        </p:nvCxnSpPr>
        <p:spPr bwMode="auto">
          <a:xfrm>
            <a:off x="7111892" y="1895475"/>
            <a:ext cx="4659686" cy="0"/>
          </a:xfrm>
          <a:prstGeom prst="line">
            <a:avLst/>
          </a:prstGeom>
          <a:noFill/>
          <a:ln w="15875" algn="ctr">
            <a:gradFill flip="none" rotWithShape="1">
              <a:gsLst>
                <a:gs pos="0">
                  <a:schemeClr val="bg1">
                    <a:alpha val="66000"/>
                  </a:schemeClr>
                </a:gs>
                <a:gs pos="50000">
                  <a:schemeClr val="bg1">
                    <a:lumMod val="95000"/>
                  </a:schemeClr>
                </a:gs>
                <a:gs pos="100000">
                  <a:schemeClr val="bg1">
                    <a:alpha val="25000"/>
                  </a:schemeClr>
                </a:gs>
              </a:gsLst>
              <a:lin ang="0" scaled="1"/>
              <a:tileRect/>
            </a:gradFill>
            <a:round/>
            <a:headEnd/>
            <a:tailEnd type="none" w="lg" len="lg"/>
          </a:ln>
        </p:spPr>
      </p:cxnSp>
      <p:cxnSp>
        <p:nvCxnSpPr>
          <p:cNvPr id="35" name="Straight Connector 34"/>
          <p:cNvCxnSpPr/>
          <p:nvPr/>
        </p:nvCxnSpPr>
        <p:spPr bwMode="auto">
          <a:xfrm>
            <a:off x="2971028" y="2938681"/>
            <a:ext cx="3999458" cy="0"/>
          </a:xfrm>
          <a:prstGeom prst="line">
            <a:avLst/>
          </a:prstGeom>
          <a:noFill/>
          <a:ln w="15875" algn="ctr">
            <a:gradFill flip="none" rotWithShape="1">
              <a:gsLst>
                <a:gs pos="0">
                  <a:schemeClr val="bg1">
                    <a:alpha val="66000"/>
                  </a:schemeClr>
                </a:gs>
                <a:gs pos="50000">
                  <a:schemeClr val="bg1">
                    <a:lumMod val="95000"/>
                  </a:schemeClr>
                </a:gs>
                <a:gs pos="100000">
                  <a:schemeClr val="bg1">
                    <a:alpha val="25000"/>
                  </a:schemeClr>
                </a:gs>
              </a:gsLst>
              <a:lin ang="0" scaled="1"/>
              <a:tileRect/>
            </a:gradFill>
            <a:round/>
            <a:headEnd/>
            <a:tailEnd type="none" w="lg" len="lg"/>
          </a:ln>
        </p:spPr>
      </p:cxnSp>
      <p:cxnSp>
        <p:nvCxnSpPr>
          <p:cNvPr id="36" name="Straight Connector 35"/>
          <p:cNvCxnSpPr/>
          <p:nvPr/>
        </p:nvCxnSpPr>
        <p:spPr bwMode="auto">
          <a:xfrm>
            <a:off x="7111892" y="2938681"/>
            <a:ext cx="4659686" cy="0"/>
          </a:xfrm>
          <a:prstGeom prst="line">
            <a:avLst/>
          </a:prstGeom>
          <a:noFill/>
          <a:ln w="15875" algn="ctr">
            <a:gradFill flip="none" rotWithShape="1">
              <a:gsLst>
                <a:gs pos="0">
                  <a:schemeClr val="bg1">
                    <a:alpha val="66000"/>
                  </a:schemeClr>
                </a:gs>
                <a:gs pos="50000">
                  <a:schemeClr val="bg1">
                    <a:lumMod val="95000"/>
                  </a:schemeClr>
                </a:gs>
                <a:gs pos="100000">
                  <a:schemeClr val="bg1">
                    <a:alpha val="25000"/>
                  </a:schemeClr>
                </a:gs>
              </a:gsLst>
              <a:lin ang="0" scaled="1"/>
              <a:tileRect/>
            </a:gradFill>
            <a:round/>
            <a:headEnd/>
            <a:tailEnd type="none" w="lg" len="lg"/>
          </a:ln>
        </p:spPr>
      </p:cxnSp>
      <p:cxnSp>
        <p:nvCxnSpPr>
          <p:cNvPr id="37" name="Straight Connector 36"/>
          <p:cNvCxnSpPr/>
          <p:nvPr/>
        </p:nvCxnSpPr>
        <p:spPr bwMode="auto">
          <a:xfrm>
            <a:off x="2971028" y="3841284"/>
            <a:ext cx="3999458" cy="0"/>
          </a:xfrm>
          <a:prstGeom prst="line">
            <a:avLst/>
          </a:prstGeom>
          <a:noFill/>
          <a:ln w="15875" algn="ctr">
            <a:gradFill flip="none" rotWithShape="1">
              <a:gsLst>
                <a:gs pos="0">
                  <a:schemeClr val="bg1">
                    <a:alpha val="66000"/>
                  </a:schemeClr>
                </a:gs>
                <a:gs pos="50000">
                  <a:schemeClr val="bg1">
                    <a:lumMod val="95000"/>
                  </a:schemeClr>
                </a:gs>
                <a:gs pos="100000">
                  <a:schemeClr val="bg1">
                    <a:alpha val="25000"/>
                  </a:schemeClr>
                </a:gs>
              </a:gsLst>
              <a:lin ang="0" scaled="1"/>
              <a:tileRect/>
            </a:gradFill>
            <a:round/>
            <a:headEnd/>
            <a:tailEnd type="none" w="lg" len="lg"/>
          </a:ln>
        </p:spPr>
      </p:cxnSp>
      <p:cxnSp>
        <p:nvCxnSpPr>
          <p:cNvPr id="38" name="Straight Connector 37"/>
          <p:cNvCxnSpPr/>
          <p:nvPr/>
        </p:nvCxnSpPr>
        <p:spPr bwMode="auto">
          <a:xfrm>
            <a:off x="7111892" y="3841284"/>
            <a:ext cx="4659686" cy="0"/>
          </a:xfrm>
          <a:prstGeom prst="line">
            <a:avLst/>
          </a:prstGeom>
          <a:noFill/>
          <a:ln w="15875" algn="ctr">
            <a:gradFill flip="none" rotWithShape="1">
              <a:gsLst>
                <a:gs pos="0">
                  <a:schemeClr val="bg1">
                    <a:alpha val="66000"/>
                  </a:schemeClr>
                </a:gs>
                <a:gs pos="50000">
                  <a:schemeClr val="bg1">
                    <a:lumMod val="95000"/>
                  </a:schemeClr>
                </a:gs>
                <a:gs pos="100000">
                  <a:schemeClr val="bg1">
                    <a:alpha val="25000"/>
                  </a:schemeClr>
                </a:gs>
              </a:gsLst>
              <a:lin ang="0" scaled="1"/>
              <a:tileRect/>
            </a:gradFill>
            <a:round/>
            <a:headEnd/>
            <a:tailEnd type="none" w="lg" len="lg"/>
          </a:ln>
        </p:spPr>
      </p:cxnSp>
      <p:cxnSp>
        <p:nvCxnSpPr>
          <p:cNvPr id="41" name="Straight Connector 40"/>
          <p:cNvCxnSpPr/>
          <p:nvPr/>
        </p:nvCxnSpPr>
        <p:spPr bwMode="auto">
          <a:xfrm>
            <a:off x="2971028" y="5438775"/>
            <a:ext cx="3999458" cy="0"/>
          </a:xfrm>
          <a:prstGeom prst="line">
            <a:avLst/>
          </a:prstGeom>
          <a:noFill/>
          <a:ln w="15875" algn="ctr">
            <a:gradFill flip="none" rotWithShape="1">
              <a:gsLst>
                <a:gs pos="0">
                  <a:schemeClr val="bg1">
                    <a:alpha val="66000"/>
                  </a:schemeClr>
                </a:gs>
                <a:gs pos="50000">
                  <a:schemeClr val="bg1">
                    <a:lumMod val="95000"/>
                  </a:schemeClr>
                </a:gs>
                <a:gs pos="100000">
                  <a:schemeClr val="bg1">
                    <a:alpha val="25000"/>
                  </a:schemeClr>
                </a:gs>
              </a:gsLst>
              <a:lin ang="0" scaled="1"/>
              <a:tileRect/>
            </a:gradFill>
            <a:round/>
            <a:headEnd/>
            <a:tailEnd type="none" w="lg" len="lg"/>
          </a:ln>
        </p:spPr>
      </p:cxnSp>
      <p:cxnSp>
        <p:nvCxnSpPr>
          <p:cNvPr id="42" name="Straight Connector 41"/>
          <p:cNvCxnSpPr/>
          <p:nvPr/>
        </p:nvCxnSpPr>
        <p:spPr bwMode="auto">
          <a:xfrm>
            <a:off x="7111892" y="5438775"/>
            <a:ext cx="4659686" cy="0"/>
          </a:xfrm>
          <a:prstGeom prst="line">
            <a:avLst/>
          </a:prstGeom>
          <a:noFill/>
          <a:ln w="15875" algn="ctr">
            <a:gradFill flip="none" rotWithShape="1">
              <a:gsLst>
                <a:gs pos="0">
                  <a:schemeClr val="bg1">
                    <a:alpha val="66000"/>
                  </a:schemeClr>
                </a:gs>
                <a:gs pos="50000">
                  <a:schemeClr val="bg1">
                    <a:lumMod val="95000"/>
                  </a:schemeClr>
                </a:gs>
                <a:gs pos="100000">
                  <a:schemeClr val="bg1">
                    <a:alpha val="25000"/>
                  </a:schemeClr>
                </a:gs>
              </a:gsLst>
              <a:lin ang="0" scaled="1"/>
              <a:tileRect/>
            </a:gradFill>
            <a:round/>
            <a:headEnd/>
            <a:tailEnd type="none" w="lg" len="lg"/>
          </a:ln>
        </p:spPr>
      </p:cxnSp>
      <p:sp>
        <p:nvSpPr>
          <p:cNvPr id="45" name="Slide Number Placeholder 44"/>
          <p:cNvSpPr>
            <a:spLocks noGrp="1"/>
          </p:cNvSpPr>
          <p:nvPr>
            <p:ph type="sldNum" sz="quarter" idx="4294967295"/>
          </p:nvPr>
        </p:nvSpPr>
        <p:spPr>
          <a:xfrm>
            <a:off x="11235885" y="6492884"/>
            <a:ext cx="952945" cy="365125"/>
          </a:xfrm>
          <a:prstGeom prst="rect">
            <a:avLst/>
          </a:prstGeom>
        </p:spPr>
        <p:txBody>
          <a:bodyPr/>
          <a:lstStyle/>
          <a:p>
            <a:fld id="{9960A1B0-0CCE-4C16-9BD9-4A591AA704A4}" type="slidenum">
              <a:rPr lang="en-US" smtClean="0"/>
              <a:pPr/>
              <a:t>41</a:t>
            </a:fld>
            <a:endParaRPr lang="en-US"/>
          </a:p>
        </p:txBody>
      </p:sp>
    </p:spTree>
    <p:extLst>
      <p:ext uri="{BB962C8B-B14F-4D97-AF65-F5344CB8AC3E}">
        <p14:creationId xmlns:p14="http://schemas.microsoft.com/office/powerpoint/2010/main" val="414807121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nodeType="withEffect">
                                  <p:stCondLst>
                                    <p:cond delay="50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nodeType="withEffect">
                                  <p:stCondLst>
                                    <p:cond delay="50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1" fill="hold" nodeType="withEffect">
                                  <p:stCondLst>
                                    <p:cond delay="50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nodeType="with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1" fill="hold"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22" presetClass="entr" presetSubtype="1"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par>
                                <p:cTn id="35" presetID="22" presetClass="entr" presetSubtype="1"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par>
                                <p:cTn id="38" presetID="22" presetClass="entr" presetSubtype="1" fill="hold" grpId="0" nodeType="withEffect">
                                  <p:stCondLst>
                                    <p:cond delay="50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nodePh="1">
                                  <p:stCondLst>
                                    <p:cond delay="0"/>
                                  </p:stCondLst>
                                  <p:endCondLst>
                                    <p:cond evt="begin" delay="0">
                                      <p:tn val="43"/>
                                    </p:cond>
                                  </p:end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par>
                                <p:cTn id="46" presetID="22" presetClass="entr" presetSubtype="4" fill="hold" nodeType="withEffect">
                                  <p:stCondLst>
                                    <p:cond delay="50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par>
                                <p:cTn id="49" presetID="22" presetClass="entr" presetSubtype="4" fill="hold" nodeType="withEffect">
                                  <p:stCondLst>
                                    <p:cond delay="50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par>
                                <p:cTn id="52" presetID="22" presetClass="entr" presetSubtype="4" fill="hold" nodeType="withEffect">
                                  <p:stCondLst>
                                    <p:cond delay="50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par>
                                <p:cTn id="55" presetID="22" presetClass="entr" presetSubtype="4" fill="hold" nodeType="withEffect">
                                  <p:stCondLst>
                                    <p:cond delay="50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par>
                                <p:cTn id="58" presetID="22" presetClass="entr" presetSubtype="1" fill="hold" grpId="0" nodeType="withEffect">
                                  <p:stCondLst>
                                    <p:cond delay="50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par>
                                <p:cTn id="61" presetID="22" presetClass="entr" presetSubtype="1" fill="hold" nodeType="withEffect">
                                  <p:stCondLst>
                                    <p:cond delay="500"/>
                                  </p:stCondLst>
                                  <p:childTnLst>
                                    <p:set>
                                      <p:cBhvr>
                                        <p:cTn id="62" dur="1" fill="hold">
                                          <p:stCondLst>
                                            <p:cond delay="0"/>
                                          </p:stCondLst>
                                        </p:cTn>
                                        <p:tgtEl>
                                          <p:spTgt spid="13"/>
                                        </p:tgtEl>
                                        <p:attrNameLst>
                                          <p:attrName>style.visibility</p:attrName>
                                        </p:attrNameLst>
                                      </p:cBhvr>
                                      <p:to>
                                        <p:strVal val="visible"/>
                                      </p:to>
                                    </p:set>
                                    <p:animEffect transition="in" filter="wipe(up)">
                                      <p:cBhvr>
                                        <p:cTn id="63" dur="500"/>
                                        <p:tgtEl>
                                          <p:spTgt spid="13"/>
                                        </p:tgtEl>
                                      </p:cBhvr>
                                    </p:animEffect>
                                  </p:childTnLst>
                                </p:cTn>
                              </p:par>
                              <p:par>
                                <p:cTn id="64" presetID="22" presetClass="entr" presetSubtype="1"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par>
                                <p:cTn id="67" presetID="22" presetClass="entr" presetSubtype="1" fill="hold" grpId="0" nodeType="withEffect">
                                  <p:stCondLst>
                                    <p:cond delay="50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par>
                                <p:cTn id="70" presetID="22" presetClass="entr" presetSubtype="1" fill="hold" nodeType="withEffect">
                                  <p:stCondLst>
                                    <p:cond delay="500"/>
                                  </p:stCondLst>
                                  <p:childTnLst>
                                    <p:set>
                                      <p:cBhvr>
                                        <p:cTn id="71" dur="1" fill="hold">
                                          <p:stCondLst>
                                            <p:cond delay="0"/>
                                          </p:stCondLst>
                                        </p:cTn>
                                        <p:tgtEl>
                                          <p:spTgt spid="23"/>
                                        </p:tgtEl>
                                        <p:attrNameLst>
                                          <p:attrName>style.visibility</p:attrName>
                                        </p:attrNameLst>
                                      </p:cBhvr>
                                      <p:to>
                                        <p:strVal val="visible"/>
                                      </p:to>
                                    </p:set>
                                    <p:animEffect transition="in" filter="wipe(up)">
                                      <p:cBhvr>
                                        <p:cTn id="72" dur="500"/>
                                        <p:tgtEl>
                                          <p:spTgt spid="23"/>
                                        </p:tgtEl>
                                      </p:cBhvr>
                                    </p:animEffect>
                                  </p:childTnLst>
                                </p:cTn>
                              </p:par>
                              <p:par>
                                <p:cTn id="73" presetID="22" presetClass="entr" presetSubtype="1" fill="hold" nodeType="withEffect">
                                  <p:stCondLst>
                                    <p:cond delay="500"/>
                                  </p:stCondLst>
                                  <p:childTnLst>
                                    <p:set>
                                      <p:cBhvr>
                                        <p:cTn id="74" dur="1" fill="hold">
                                          <p:stCondLst>
                                            <p:cond delay="0"/>
                                          </p:stCondLst>
                                        </p:cTn>
                                        <p:tgtEl>
                                          <p:spTgt spid="24"/>
                                        </p:tgtEl>
                                        <p:attrNameLst>
                                          <p:attrName>style.visibility</p:attrName>
                                        </p:attrNameLst>
                                      </p:cBhvr>
                                      <p:to>
                                        <p:strVal val="visible"/>
                                      </p:to>
                                    </p:set>
                                    <p:animEffect transition="in" filter="wipe(up)">
                                      <p:cBhvr>
                                        <p:cTn id="75" dur="500"/>
                                        <p:tgtEl>
                                          <p:spTgt spid="24"/>
                                        </p:tgtEl>
                                      </p:cBhvr>
                                    </p:animEffect>
                                  </p:childTnLst>
                                </p:cTn>
                              </p:par>
                              <p:par>
                                <p:cTn id="76" presetID="22" presetClass="entr" presetSubtype="1" fill="hold" nodeType="withEffect">
                                  <p:stCondLst>
                                    <p:cond delay="500"/>
                                  </p:stCondLst>
                                  <p:childTnLst>
                                    <p:set>
                                      <p:cBhvr>
                                        <p:cTn id="77" dur="1" fill="hold">
                                          <p:stCondLst>
                                            <p:cond delay="0"/>
                                          </p:stCondLst>
                                        </p:cTn>
                                        <p:tgtEl>
                                          <p:spTgt spid="26"/>
                                        </p:tgtEl>
                                        <p:attrNameLst>
                                          <p:attrName>style.visibility</p:attrName>
                                        </p:attrNameLst>
                                      </p:cBhvr>
                                      <p:to>
                                        <p:strVal val="visible"/>
                                      </p:to>
                                    </p:set>
                                    <p:animEffect transition="in" filter="wipe(up)">
                                      <p:cBhvr>
                                        <p:cTn id="78" dur="500"/>
                                        <p:tgtEl>
                                          <p:spTgt spid="26"/>
                                        </p:tgtEl>
                                      </p:cBhvr>
                                    </p:animEffect>
                                  </p:childTnLst>
                                </p:cTn>
                              </p:par>
                              <p:par>
                                <p:cTn id="79" presetID="22" presetClass="entr" presetSubtype="1" fill="hold" nodeType="withEffect">
                                  <p:stCondLst>
                                    <p:cond delay="500"/>
                                  </p:stCondLst>
                                  <p:childTnLst>
                                    <p:set>
                                      <p:cBhvr>
                                        <p:cTn id="80" dur="1" fill="hold">
                                          <p:stCondLst>
                                            <p:cond delay="0"/>
                                          </p:stCondLst>
                                        </p:cTn>
                                        <p:tgtEl>
                                          <p:spTgt spid="25"/>
                                        </p:tgtEl>
                                        <p:attrNameLst>
                                          <p:attrName>style.visibility</p:attrName>
                                        </p:attrNameLst>
                                      </p:cBhvr>
                                      <p:to>
                                        <p:strVal val="visible"/>
                                      </p:to>
                                    </p:set>
                                    <p:animEffect transition="in" filter="wipe(up)">
                                      <p:cBhvr>
                                        <p:cTn id="81" dur="500"/>
                                        <p:tgtEl>
                                          <p:spTgt spid="25"/>
                                        </p:tgtEl>
                                      </p:cBhvr>
                                    </p:animEffect>
                                  </p:childTnLst>
                                </p:cTn>
                              </p:par>
                              <p:par>
                                <p:cTn id="82" presetID="22" presetClass="entr" presetSubtype="1" fill="hold" nodeType="withEffect">
                                  <p:stCondLst>
                                    <p:cond delay="500"/>
                                  </p:stCondLst>
                                  <p:childTnLst>
                                    <p:set>
                                      <p:cBhvr>
                                        <p:cTn id="83" dur="1" fill="hold">
                                          <p:stCondLst>
                                            <p:cond delay="0"/>
                                          </p:stCondLst>
                                        </p:cTn>
                                        <p:tgtEl>
                                          <p:spTgt spid="27"/>
                                        </p:tgtEl>
                                        <p:attrNameLst>
                                          <p:attrName>style.visibility</p:attrName>
                                        </p:attrNameLst>
                                      </p:cBhvr>
                                      <p:to>
                                        <p:strVal val="visible"/>
                                      </p:to>
                                    </p:set>
                                    <p:animEffect transition="in" filter="wipe(up)">
                                      <p:cBhvr>
                                        <p:cTn id="84" dur="500"/>
                                        <p:tgtEl>
                                          <p:spTgt spid="27"/>
                                        </p:tgtEl>
                                      </p:cBhvr>
                                    </p:animEffect>
                                  </p:childTnLst>
                                </p:cTn>
                              </p:par>
                              <p:par>
                                <p:cTn id="85" presetID="22" presetClass="entr" presetSubtype="1" fill="hold" nodeType="withEffect">
                                  <p:stCondLst>
                                    <p:cond delay="50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Citrix XenDesktop 4</a:t>
            </a:r>
            <a:endParaRPr lang="en-US" dirty="0"/>
          </a:p>
        </p:txBody>
      </p:sp>
      <p:sp>
        <p:nvSpPr>
          <p:cNvPr id="5" name="Text Placeholder 4"/>
          <p:cNvSpPr>
            <a:spLocks noGrp="1"/>
          </p:cNvSpPr>
          <p:nvPr>
            <p:ph type="body" idx="1"/>
          </p:nvPr>
        </p:nvSpPr>
        <p:spPr/>
        <p:txBody>
          <a:bodyPr/>
          <a:lstStyle/>
          <a:p>
            <a:r>
              <a:rPr lang="en-US" dirty="0" smtClean="0"/>
              <a:t>Hyper-V &amp; System Center</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idx="4294967295"/>
          </p:nvPr>
        </p:nvSpPr>
        <p:spPr>
          <a:xfrm>
            <a:off x="362809" y="291760"/>
            <a:ext cx="11374438" cy="746125"/>
          </a:xfrm>
        </p:spPr>
        <p:txBody>
          <a:bodyPr/>
          <a:lstStyle/>
          <a:p>
            <a:pPr eaLnBrk="1" hangingPunct="1"/>
            <a:r>
              <a:rPr lang="en-US" sz="3600" dirty="0" smtClean="0">
                <a:solidFill>
                  <a:schemeClr val="tx1"/>
                </a:solidFill>
              </a:rPr>
              <a:t>Management is the key to virtualization </a:t>
            </a:r>
            <a:endParaRPr sz="3600" smtClean="0">
              <a:solidFill>
                <a:schemeClr val="tx1"/>
              </a:solidFill>
            </a:endParaRPr>
          </a:p>
        </p:txBody>
      </p:sp>
      <p:sp>
        <p:nvSpPr>
          <p:cNvPr id="3" name="Content Placeholder 2"/>
          <p:cNvSpPr>
            <a:spLocks noGrp="1"/>
          </p:cNvSpPr>
          <p:nvPr>
            <p:ph idx="4294967295"/>
          </p:nvPr>
        </p:nvSpPr>
        <p:spPr>
          <a:xfrm>
            <a:off x="381000" y="1262065"/>
            <a:ext cx="11374438" cy="3760312"/>
          </a:xfrm>
          <a:prstGeom prst="rect">
            <a:avLst/>
          </a:prstGeom>
        </p:spPr>
        <p:txBody>
          <a:bodyPr/>
          <a:lstStyle/>
          <a:p>
            <a:pPr marL="288925" indent="-288925" eaLnBrk="1" hangingPunct="1">
              <a:lnSpc>
                <a:spcPct val="95000"/>
              </a:lnSpc>
              <a:spcBef>
                <a:spcPts val="2400"/>
              </a:spcBef>
              <a:spcAft>
                <a:spcPts val="0"/>
              </a:spcAft>
              <a:buClr>
                <a:schemeClr val="bg1">
                  <a:lumMod val="50000"/>
                </a:schemeClr>
              </a:buClr>
              <a:buSzPct val="115000"/>
              <a:buFont typeface="Arial" pitchFamily="34" charset="0"/>
              <a:buChar char="•"/>
              <a:defRPr/>
            </a:pPr>
            <a:r>
              <a:rPr sz="2400" smtClean="0"/>
              <a:t>Only </a:t>
            </a:r>
            <a:r>
              <a:rPr sz="2400" b="1" smtClean="0">
                <a:solidFill>
                  <a:srgbClr xmlns:mc="http://schemas.openxmlformats.org/markup-compatibility/2006" xmlns:a14="http://schemas.microsoft.com/office/drawing/2010/main" val="FFFF00" mc:Ignorable=""/>
                </a:solidFill>
              </a:rPr>
              <a:t>Microsoft System Center suite </a:t>
            </a:r>
            <a:r>
              <a:rPr sz="2400" smtClean="0"/>
              <a:t>delivers</a:t>
            </a:r>
          </a:p>
          <a:p>
            <a:pPr marL="669925" lvl="1" indent="-246063" eaLnBrk="1" hangingPunct="1">
              <a:lnSpc>
                <a:spcPct val="95000"/>
              </a:lnSpc>
              <a:spcBef>
                <a:spcPts val="1200"/>
              </a:spcBef>
              <a:spcAft>
                <a:spcPts val="0"/>
              </a:spcAft>
              <a:buClr>
                <a:srgbClr xmlns:mc="http://schemas.openxmlformats.org/markup-compatibility/2006" xmlns:a14="http://schemas.microsoft.com/office/drawing/2010/main" val="6DB1BF" mc:Ignorable=""/>
              </a:buClr>
              <a:buSzPct val="115000"/>
              <a:buFont typeface="Arial" pitchFamily="34" charset="0"/>
              <a:buChar char="•"/>
              <a:defRPr/>
            </a:pPr>
            <a:r>
              <a:rPr sz="2000" b="1" smtClean="0">
                <a:solidFill>
                  <a:srgbClr xmlns:mc="http://schemas.openxmlformats.org/markup-compatibility/2006" xmlns:a14="http://schemas.microsoft.com/office/drawing/2010/main" val="FFFF00" mc:Ignorable=""/>
                </a:solidFill>
                <a:ea typeface="+mn-ea"/>
                <a:cs typeface="+mn-cs"/>
              </a:rPr>
              <a:t>All integrated, all for one price</a:t>
            </a:r>
          </a:p>
          <a:p>
            <a:pPr marL="669925" lvl="1" indent="-246063" eaLnBrk="1" hangingPunct="1">
              <a:lnSpc>
                <a:spcPct val="95000"/>
              </a:lnSpc>
              <a:spcBef>
                <a:spcPts val="1200"/>
              </a:spcBef>
              <a:spcAft>
                <a:spcPts val="0"/>
              </a:spcAft>
              <a:buClr>
                <a:srgbClr xmlns:mc="http://schemas.openxmlformats.org/markup-compatibility/2006" xmlns:a14="http://schemas.microsoft.com/office/drawing/2010/main" val="6DB1BF" mc:Ignorable=""/>
              </a:buClr>
              <a:buSzPct val="115000"/>
              <a:buFont typeface="Arial" pitchFamily="34" charset="0"/>
              <a:buChar char="•"/>
              <a:defRPr/>
            </a:pPr>
            <a:r>
              <a:rPr sz="2000" b="1" smtClean="0">
                <a:solidFill>
                  <a:srgbClr xmlns:mc="http://schemas.openxmlformats.org/markup-compatibility/2006" xmlns:a14="http://schemas.microsoft.com/office/drawing/2010/main" val="FFFF00" mc:Ignorable=""/>
                </a:solidFill>
                <a:ea typeface="+mn-ea"/>
                <a:cs typeface="+mn-cs"/>
              </a:rPr>
              <a:t>Physical and virtual machines </a:t>
            </a:r>
            <a:endParaRPr lang="en-US" sz="2000" b="1" dirty="0" smtClean="0">
              <a:solidFill>
                <a:srgbClr xmlns:mc="http://schemas.openxmlformats.org/markup-compatibility/2006" xmlns:a14="http://schemas.microsoft.com/office/drawing/2010/main" val="FFFF00" mc:Ignorable=""/>
              </a:solidFill>
              <a:ea typeface="+mn-ea"/>
              <a:cs typeface="+mn-cs"/>
            </a:endParaRPr>
          </a:p>
          <a:p>
            <a:pPr marL="669925" lvl="1" indent="-246063" eaLnBrk="1" hangingPunct="1">
              <a:lnSpc>
                <a:spcPct val="95000"/>
              </a:lnSpc>
              <a:spcBef>
                <a:spcPts val="1200"/>
              </a:spcBef>
              <a:spcAft>
                <a:spcPts val="0"/>
              </a:spcAft>
              <a:buClr>
                <a:srgbClr xmlns:mc="http://schemas.openxmlformats.org/markup-compatibility/2006" xmlns:a14="http://schemas.microsoft.com/office/drawing/2010/main" val="6DB1BF" mc:Ignorable=""/>
              </a:buClr>
              <a:buSzPct val="115000"/>
              <a:buFont typeface="Arial" pitchFamily="34" charset="0"/>
              <a:buChar char="•"/>
              <a:defRPr/>
            </a:pPr>
            <a:r>
              <a:rPr lang="en-US" sz="2000" b="1" dirty="0" smtClean="0">
                <a:solidFill>
                  <a:srgbClr xmlns:mc="http://schemas.openxmlformats.org/markup-compatibility/2006" xmlns:a14="http://schemas.microsoft.com/office/drawing/2010/main" val="FFFF00" mc:Ignorable=""/>
                </a:solidFill>
                <a:ea typeface="+mn-ea"/>
                <a:cs typeface="+mn-cs"/>
              </a:rPr>
              <a:t>Supports Hyper-V and VMware</a:t>
            </a:r>
          </a:p>
          <a:p>
            <a:pPr marL="669925" lvl="1" indent="-246063" eaLnBrk="1" hangingPunct="1">
              <a:lnSpc>
                <a:spcPct val="95000"/>
              </a:lnSpc>
              <a:spcBef>
                <a:spcPts val="1200"/>
              </a:spcBef>
              <a:spcAft>
                <a:spcPts val="0"/>
              </a:spcAft>
              <a:buClr>
                <a:srgbClr xmlns:mc="http://schemas.openxmlformats.org/markup-compatibility/2006" xmlns:a14="http://schemas.microsoft.com/office/drawing/2010/main" val="6DB1BF" mc:Ignorable=""/>
              </a:buClr>
              <a:buSzPct val="115000"/>
              <a:buFont typeface="Arial" pitchFamily="34" charset="0"/>
              <a:buChar char="•"/>
              <a:defRPr/>
            </a:pPr>
            <a:r>
              <a:rPr sz="2000" b="1" smtClean="0">
                <a:solidFill>
                  <a:srgbClr xmlns:mc="http://schemas.openxmlformats.org/markup-compatibility/2006" xmlns:a14="http://schemas.microsoft.com/office/drawing/2010/main" val="FFFF00" mc:Ignorable=""/>
                </a:solidFill>
                <a:ea typeface="+mn-ea"/>
                <a:cs typeface="+mn-cs"/>
              </a:rPr>
              <a:t>Host and in-guest management</a:t>
            </a:r>
          </a:p>
        </p:txBody>
      </p:sp>
      <p:sp>
        <p:nvSpPr>
          <p:cNvPr id="141316" name="Slide Number Placeholder 3"/>
          <p:cNvSpPr txBox="1">
            <a:spLocks noGrp="1"/>
          </p:cNvSpPr>
          <p:nvPr/>
        </p:nvSpPr>
        <p:spPr bwMode="auto">
          <a:xfrm>
            <a:off x="9345615" y="6312100"/>
            <a:ext cx="2843211" cy="365125"/>
          </a:xfrm>
          <a:prstGeom prst="rect">
            <a:avLst/>
          </a:prstGeom>
          <a:noFill/>
          <a:ln w="9525">
            <a:noFill/>
            <a:miter lim="800000"/>
            <a:headEnd/>
            <a:tailEnd/>
          </a:ln>
        </p:spPr>
        <p:txBody>
          <a:bodyPr/>
          <a:lstStyle/>
          <a:p>
            <a:endParaRPr lang="en-US" dirty="0"/>
          </a:p>
        </p:txBody>
      </p:sp>
      <p:grpSp>
        <p:nvGrpSpPr>
          <p:cNvPr id="2" name="Group 72"/>
          <p:cNvGrpSpPr/>
          <p:nvPr/>
        </p:nvGrpSpPr>
        <p:grpSpPr>
          <a:xfrm>
            <a:off x="330932" y="4917024"/>
            <a:ext cx="11579384" cy="1700784"/>
            <a:chOff x="248264" y="4572000"/>
            <a:chExt cx="8686800" cy="1828800"/>
          </a:xfrm>
        </p:grpSpPr>
        <p:sp>
          <p:nvSpPr>
            <p:cNvPr id="38" name="Rounded Rectangle 37"/>
            <p:cNvSpPr/>
            <p:nvPr/>
          </p:nvSpPr>
          <p:spPr bwMode="auto">
            <a:xfrm>
              <a:off x="248264" y="4572000"/>
              <a:ext cx="8686800" cy="1828800"/>
            </a:xfrm>
            <a:prstGeom prst="roundRect">
              <a:avLst/>
            </a:prstGeom>
            <a:solidFill>
              <a:srgbClr xmlns:mc="http://schemas.openxmlformats.org/markup-compatibility/2006" xmlns:a14="http://schemas.microsoft.com/office/drawing/2010/main" val="E96311" mc:Ignorable=""/>
            </a:solidFill>
            <a:ln w="9525" cap="flat" cmpd="sng" algn="ctr">
              <a:solidFill>
                <a:srgbClr xmlns:mc="http://schemas.openxmlformats.org/markup-compatibility/2006" xmlns:a14="http://schemas.microsoft.com/office/drawing/2010/main" val="E96311" mc:Ignorable=""/>
              </a:solidFill>
              <a:prstDash val="solid"/>
              <a:round/>
              <a:headEnd/>
              <a:tailEnd/>
            </a:ln>
            <a:effectLst/>
            <a:scene3d>
              <a:camera prst="orthographicFront">
                <a:rot lat="0" lon="0" rev="0"/>
              </a:camera>
              <a:lightRig rig="brightRoom" dir="t"/>
            </a:scene3d>
            <a:sp3d prstMaterial="clear">
              <a:bevelT h="63500"/>
            </a:sp3d>
          </p:spPr>
          <p:txBody>
            <a:bodyPr vert="horz" wrap="square" lIns="1097280" tIns="0" rIns="146267" bIns="0" numCol="1" rtlCol="0" anchor="ctr" anchorCtr="0" compatLnSpc="1">
              <a:prstTxWarp prst="textNoShape">
                <a:avLst/>
              </a:prstTxWarp>
            </a:bodyPr>
            <a:lstStyle/>
            <a:p>
              <a:pPr marL="284152" marR="0" indent="-284152" defTabSz="1095332" eaLnBrk="0" fontAlgn="base" hangingPunct="0">
                <a:lnSpc>
                  <a:spcPct val="90000"/>
                </a:lnSpc>
                <a:spcBef>
                  <a:spcPct val="30000"/>
                </a:spcBef>
                <a:spcAft>
                  <a:spcPct val="0"/>
                </a:spcAft>
                <a:buClr>
                  <a:srgbClr xmlns:mc="http://schemas.openxmlformats.org/markup-compatibility/2006" xmlns:a14="http://schemas.microsoft.com/office/drawing/2010/main" val="DEF5FA" mc:Ignorable=""/>
                </a:buClr>
                <a:buSzPct val="95000"/>
                <a:buFontTx/>
                <a:buNone/>
                <a:tabLst>
                  <a:tab pos="509508" algn="l"/>
                </a:tabLst>
                <a:defRPr/>
              </a:pPr>
              <a:endParaRPr lang="en-US" sz="1200" dirty="0" smtClean="0">
                <a:solidFill>
                  <a:srgbClr xmlns:mc="http://schemas.openxmlformats.org/markup-compatibility/2006" xmlns:a14="http://schemas.microsoft.com/office/drawing/2010/main" val="DEF5FA" mc:Ignorable=""/>
                </a:solidFill>
                <a:latin typeface="Segoe"/>
              </a:endParaRPr>
            </a:p>
          </p:txBody>
        </p:sp>
        <p:grpSp>
          <p:nvGrpSpPr>
            <p:cNvPr id="4" name="Group 81"/>
            <p:cNvGrpSpPr/>
            <p:nvPr/>
          </p:nvGrpSpPr>
          <p:grpSpPr>
            <a:xfrm rot="5400000">
              <a:off x="4088358" y="3531640"/>
              <a:ext cx="738684" cy="2971801"/>
              <a:chOff x="4919008" y="1447802"/>
              <a:chExt cx="1021365" cy="4293057"/>
            </a:xfrm>
          </p:grpSpPr>
          <p:pic>
            <p:nvPicPr>
              <p:cNvPr id="44" name="Picture 5" descr="C:\Users\Public\Pictures\DVD_ART35\Logos\System Center\System Center generic brand Grid h r.png"/>
              <p:cNvPicPr>
                <a:picLocks noChangeAspect="1" noChangeArrowheads="1"/>
              </p:cNvPicPr>
              <p:nvPr/>
            </p:nvPicPr>
            <p:blipFill>
              <a:blip r:embed="rId3" cstate="print"/>
              <a:srcRect/>
              <a:stretch>
                <a:fillRect/>
              </a:stretch>
            </p:blipFill>
            <p:spPr bwMode="auto">
              <a:xfrm rot="16200000">
                <a:off x="3282459" y="3134994"/>
                <a:ext cx="4242414" cy="969315"/>
              </a:xfrm>
              <a:prstGeom prst="rect">
                <a:avLst/>
              </a:prstGeom>
              <a:noFill/>
            </p:spPr>
          </p:pic>
          <p:sp>
            <p:nvSpPr>
              <p:cNvPr id="76" name="TextBox 75"/>
              <p:cNvSpPr txBox="1"/>
              <p:nvPr/>
            </p:nvSpPr>
            <p:spPr>
              <a:xfrm rot="16200000">
                <a:off x="4040550" y="2976979"/>
                <a:ext cx="3429000" cy="370646"/>
              </a:xfrm>
              <a:prstGeom prst="rect">
                <a:avLst/>
              </a:prstGeom>
            </p:spPr>
            <p:txBody>
              <a:bodyPr vert="horz" wrap="square" lIns="0" tIns="0" rIns="0" bIns="0" rtlCol="0">
                <a:spAutoFit/>
              </a:bodyPr>
              <a:lstStyle/>
              <a:p>
                <a:pPr marL="0" marR="0" lvl="0" indent="0" defTabSz="914400" eaLnBrk="1" fontAlgn="auto" latinLnBrk="0" hangingPunct="1">
                  <a:lnSpc>
                    <a:spcPct val="90000"/>
                  </a:lnSpc>
                  <a:spcBef>
                    <a:spcPct val="20000"/>
                  </a:spcBef>
                  <a:spcAft>
                    <a:spcPts val="0"/>
                  </a:spcAft>
                  <a:buClr>
                    <a:srgbClr xmlns:mc="http://schemas.openxmlformats.org/markup-compatibility/2006" xmlns:a14="http://schemas.microsoft.com/office/drawing/2010/main" val="777777" mc:Ignorable=""/>
                  </a:buClr>
                  <a:buSzPct val="130000"/>
                  <a:buFontTx/>
                  <a:buNone/>
                  <a:tabLst/>
                  <a:defRPr/>
                </a:pPr>
                <a:endParaRPr kumimoji="0" lang="en-US" b="0" i="0" u="none" strike="noStrike" kern="0" cap="none" spc="0" normalizeH="0" baseline="0" noProof="0" dirty="0" smtClean="0">
                  <a:ln>
                    <a:noFill/>
                  </a:ln>
                  <a:solidFill>
                    <a:schemeClr val="bg1"/>
                  </a:solidFill>
                  <a:effectLst/>
                  <a:uLnTx/>
                  <a:uFillTx/>
                  <a:latin typeface="Segoe" pitchFamily="34" charset="0"/>
                </a:endParaRPr>
              </a:p>
            </p:txBody>
          </p:sp>
        </p:grpSp>
        <p:sp>
          <p:nvSpPr>
            <p:cNvPr id="40" name="Rounded Rectangle 39"/>
            <p:cNvSpPr/>
            <p:nvPr/>
          </p:nvSpPr>
          <p:spPr bwMode="auto">
            <a:xfrm>
              <a:off x="496076" y="5410200"/>
              <a:ext cx="8153400" cy="838200"/>
            </a:xfrm>
            <a:prstGeom prst="roundRect">
              <a:avLst/>
            </a:prstGeom>
            <a:gradFill>
              <a:gsLst>
                <a:gs pos="0">
                  <a:srgbClr xmlns:mc="http://schemas.openxmlformats.org/markup-compatibility/2006" xmlns:a14="http://schemas.microsoft.com/office/drawing/2010/main" val="FF6600" mc:Ignorable=""/>
                </a:gs>
                <a:gs pos="50000">
                  <a:srgbClr xmlns:mc="http://schemas.openxmlformats.org/markup-compatibility/2006" xmlns:a14="http://schemas.microsoft.com/office/drawing/2010/main" val="FFC000" mc:Ignorable="">
                    <a:lumMod val="75000"/>
                  </a:srgbClr>
                </a:gs>
                <a:gs pos="100000">
                  <a:srgbClr xmlns:mc="http://schemas.openxmlformats.org/markup-compatibility/2006" xmlns:a14="http://schemas.microsoft.com/office/drawing/2010/main" val="FF6600" mc:Ignorable="">
                    <a:lumMod val="75000"/>
                  </a:srgbClr>
                </a:gs>
              </a:gsLst>
              <a:lin ang="16200000" scaled="1"/>
            </a:gradFill>
            <a:ln>
              <a:noFill/>
              <a:headEnd type="none" w="med" len="med"/>
              <a:tailEnd type="none" w="med" len="med"/>
            </a:ln>
            <a:effectLst/>
            <a:scene3d>
              <a:camera prst="orthographicFront">
                <a:rot lat="0" lon="0" rev="0"/>
              </a:camera>
              <a:lightRig rig="threePt" dir="t">
                <a:rot lat="0" lon="0" rev="1200000"/>
              </a:lightRig>
            </a:scene3d>
            <a:sp3d contourW="6350">
              <a:bevelT w="38100" h="31750" prst="relaxedInset"/>
              <a:extrusionClr>
                <a:srgbClr xmlns:mc="http://schemas.openxmlformats.org/markup-compatibility/2006" xmlns:a14="http://schemas.microsoft.com/office/drawing/2010/main" val="292929" mc:Ignorable=""/>
              </a:extrusionClr>
              <a:contourClr>
                <a:srgbClr xmlns:mc="http://schemas.openxmlformats.org/markup-compatibility/2006" xmlns:a14="http://schemas.microsoft.com/office/drawing/2010/main" val="3B1515" mc:Ignorable=""/>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1400" kern="0" dirty="0" smtClean="0">
                <a:solidFill>
                  <a:srgbClr xmlns:mc="http://schemas.openxmlformats.org/markup-compatibility/2006" xmlns:a14="http://schemas.microsoft.com/office/drawing/2010/main" val="FFFFFF" mc:Ignorable=""/>
                </a:solidFill>
                <a:effectLst>
                  <a:outerShdw blurRad="50800" dist="38100" dir="2700000" algn="tl" rotWithShape="0">
                    <a:prstClr val="black">
                      <a:alpha val="40000"/>
                    </a:prstClr>
                  </a:outerShdw>
                </a:effectLst>
                <a:latin typeface="Segoe Semibold" pitchFamily="34" charset="0"/>
              </a:endParaRPr>
            </a:p>
          </p:txBody>
        </p:sp>
        <p:sp>
          <p:nvSpPr>
            <p:cNvPr id="41" name="TextBox 40"/>
            <p:cNvSpPr txBox="1"/>
            <p:nvPr/>
          </p:nvSpPr>
          <p:spPr>
            <a:xfrm>
              <a:off x="1668646" y="5492503"/>
              <a:ext cx="1204773" cy="661885"/>
            </a:xfrm>
            <a:prstGeom prst="rect">
              <a:avLst/>
            </a:prstGeom>
          </p:spPr>
          <p:txBody>
            <a:bodyPr vert="horz" wrap="square" lIns="0" tIns="0" rIns="0" bIns="0" rtlCol="0">
              <a:spAutoFit/>
            </a:bodyPr>
            <a:lstStyle/>
            <a:p>
              <a:pPr marL="0" marR="0" lvl="0" indent="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10/main" val="777777" mc:Ignorable=""/>
                </a:buClr>
                <a:buSzPct val="130000"/>
                <a:buFontTx/>
                <a:buNone/>
                <a:tabLst/>
                <a:defRPr/>
              </a:pPr>
              <a:r>
                <a:rPr kumimoji="0" lang="en-US" sz="2000" b="1" i="0" u="none" strike="noStrike" kern="1200" cap="none" spc="0" normalizeH="0" baseline="0" noProof="0" dirty="0" smtClean="0">
                  <a:ln>
                    <a:noFill/>
                  </a:ln>
                  <a:solidFill>
                    <a:srgbClr xmlns:mc="http://schemas.openxmlformats.org/markup-compatibility/2006" xmlns:a14="http://schemas.microsoft.com/office/drawing/2010/main" val="FF6600" mc:Ignorable="">
                      <a:lumMod val="50000"/>
                    </a:srgbClr>
                  </a:solidFill>
                  <a:effectLst/>
                  <a:uLnTx/>
                  <a:uFillTx/>
                  <a:latin typeface="Segoe" pitchFamily="34" charset="0"/>
                  <a:ea typeface="+mn-ea"/>
                  <a:cs typeface="+mn-cs"/>
                </a:rPr>
                <a:t>Physical</a:t>
              </a:r>
            </a:p>
            <a:p>
              <a:pPr marL="0" marR="0" lvl="0" indent="0" algn="l"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10/main" val="777777" mc:Ignorable=""/>
                </a:buClr>
                <a:buSzPct val="130000"/>
                <a:buFontTx/>
                <a:buNone/>
                <a:tabLst/>
                <a:defRPr/>
              </a:pPr>
              <a:r>
                <a:rPr lang="en-US" sz="2000" b="1" dirty="0" smtClean="0">
                  <a:solidFill>
                    <a:srgbClr xmlns:mc="http://schemas.openxmlformats.org/markup-compatibility/2006" xmlns:a14="http://schemas.microsoft.com/office/drawing/2010/main" val="FF6600" mc:Ignorable="">
                      <a:lumMod val="50000"/>
                    </a:srgbClr>
                  </a:solidFill>
                  <a:latin typeface="Segoe" pitchFamily="34" charset="0"/>
                  <a:cs typeface="+mn-cs"/>
                </a:rPr>
                <a:t>Desktops</a:t>
              </a:r>
              <a:endParaRPr kumimoji="0" lang="en-US" sz="2000" b="1" i="0" u="none" strike="noStrike" kern="1200" cap="none" spc="0" normalizeH="0" baseline="0" noProof="0" dirty="0">
                <a:ln>
                  <a:noFill/>
                </a:ln>
                <a:solidFill>
                  <a:srgbClr xmlns:mc="http://schemas.openxmlformats.org/markup-compatibility/2006" xmlns:a14="http://schemas.microsoft.com/office/drawing/2010/main" val="FF6600" mc:Ignorable="">
                    <a:lumMod val="50000"/>
                  </a:srgbClr>
                </a:solidFill>
                <a:effectLst/>
                <a:uLnTx/>
                <a:uFillTx/>
                <a:latin typeface="Segoe" pitchFamily="34" charset="0"/>
                <a:ea typeface="+mn-ea"/>
                <a:cs typeface="+mn-cs"/>
              </a:endParaRPr>
            </a:p>
          </p:txBody>
        </p:sp>
        <p:sp>
          <p:nvSpPr>
            <p:cNvPr id="42" name="TextBox 41"/>
            <p:cNvSpPr txBox="1"/>
            <p:nvPr/>
          </p:nvSpPr>
          <p:spPr>
            <a:xfrm>
              <a:off x="5783829" y="5489425"/>
              <a:ext cx="1698767" cy="661885"/>
            </a:xfrm>
            <a:prstGeom prst="rect">
              <a:avLst/>
            </a:prstGeom>
          </p:spPr>
          <p:txBody>
            <a:bodyPr vert="horz" wrap="square" lIns="0" tIns="0" rIns="0" bIns="0" rtlCol="0">
              <a:spAutoFit/>
            </a:bodyPr>
            <a:lstStyle/>
            <a:p>
              <a:pPr marL="0" marR="0" lvl="0" indent="0" algn="ctr"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10/main" val="777777" mc:Ignorable=""/>
                </a:buClr>
                <a:buSzPct val="130000"/>
                <a:buFontTx/>
                <a:buNone/>
                <a:tabLst/>
                <a:defRPr/>
              </a:pPr>
              <a:r>
                <a:rPr kumimoji="0" lang="en-US" sz="2000" b="1" i="0" u="none" strike="noStrike" kern="1200" cap="none" spc="0" normalizeH="0" baseline="0" noProof="0" dirty="0" smtClean="0">
                  <a:ln>
                    <a:noFill/>
                  </a:ln>
                  <a:solidFill>
                    <a:srgbClr xmlns:mc="http://schemas.openxmlformats.org/markup-compatibility/2006" xmlns:a14="http://schemas.microsoft.com/office/drawing/2010/main" val="FF6600" mc:Ignorable="">
                      <a:lumMod val="50000"/>
                    </a:srgbClr>
                  </a:solidFill>
                  <a:effectLst/>
                  <a:uLnTx/>
                  <a:uFillTx/>
                  <a:latin typeface="Segoe" pitchFamily="34" charset="0"/>
                  <a:ea typeface="+mn-ea"/>
                  <a:cs typeface="+mn-cs"/>
                </a:rPr>
                <a:t>Virtual</a:t>
              </a:r>
            </a:p>
            <a:p>
              <a:pPr marL="0" marR="0" lvl="0" indent="0" algn="ctr"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10/main" val="777777" mc:Ignorable=""/>
                </a:buClr>
                <a:buSzPct val="130000"/>
                <a:buFontTx/>
                <a:buNone/>
                <a:tabLst/>
                <a:defRPr/>
              </a:pPr>
              <a:r>
                <a:rPr lang="en-US" sz="2000" b="1" dirty="0" smtClean="0">
                  <a:solidFill>
                    <a:srgbClr xmlns:mc="http://schemas.openxmlformats.org/markup-compatibility/2006" xmlns:a14="http://schemas.microsoft.com/office/drawing/2010/main" val="FF6600" mc:Ignorable="">
                      <a:lumMod val="50000"/>
                    </a:srgbClr>
                  </a:solidFill>
                  <a:latin typeface="Segoe" pitchFamily="34" charset="0"/>
                  <a:cs typeface="+mn-cs"/>
                </a:rPr>
                <a:t>Desktops</a:t>
              </a:r>
              <a:endParaRPr kumimoji="0" lang="en-US" sz="2000" b="1" i="0" u="none" strike="noStrike" kern="1200" cap="none" spc="0" normalizeH="0" baseline="0" noProof="0" dirty="0">
                <a:ln>
                  <a:noFill/>
                </a:ln>
                <a:solidFill>
                  <a:srgbClr xmlns:mc="http://schemas.openxmlformats.org/markup-compatibility/2006" xmlns:a14="http://schemas.microsoft.com/office/drawing/2010/main" val="FF6600" mc:Ignorable="">
                    <a:lumMod val="50000"/>
                  </a:srgbClr>
                </a:solidFill>
                <a:effectLst/>
                <a:uLnTx/>
                <a:uFillTx/>
                <a:latin typeface="Segoe" pitchFamily="34" charset="0"/>
                <a:ea typeface="+mn-ea"/>
                <a:cs typeface="+mn-cs"/>
              </a:endParaRPr>
            </a:p>
          </p:txBody>
        </p:sp>
        <p:pic>
          <p:nvPicPr>
            <p:cNvPr id="43" name="Picture 15" descr="C:\Program Files\Microsoft Resource DVD Artwork\DVD_ART\Artwork_Imagery\Shapes and Graphics\Arrows - arrow\Black Collection 20 percent opaque - for shape changer\double headed arrow 4b faded.png"/>
            <p:cNvPicPr>
              <a:picLocks noChangeAspect="1" noChangeArrowheads="1"/>
            </p:cNvPicPr>
            <p:nvPr/>
          </p:nvPicPr>
          <p:blipFill>
            <a:blip r:embed="rId4" cstate="print">
              <a:lum bright="100000"/>
            </a:blip>
            <a:srcRect/>
            <a:stretch>
              <a:fillRect/>
            </a:stretch>
          </p:blipFill>
          <p:spPr bwMode="auto">
            <a:xfrm>
              <a:off x="3275570" y="5502455"/>
              <a:ext cx="2321708" cy="669745"/>
            </a:xfrm>
            <a:prstGeom prst="rect">
              <a:avLst/>
            </a:prstGeom>
            <a:noFill/>
          </p:spPr>
        </p:pic>
      </p:grpSp>
      <p:sp>
        <p:nvSpPr>
          <p:cNvPr id="77" name="TextBox 76"/>
          <p:cNvSpPr txBox="1"/>
          <p:nvPr/>
        </p:nvSpPr>
        <p:spPr>
          <a:xfrm>
            <a:off x="7191151" y="3705560"/>
            <a:ext cx="3372498" cy="551640"/>
          </a:xfrm>
          <a:prstGeom prst="roundRect">
            <a:avLst/>
          </a:prstGeom>
          <a:ln>
            <a:noFill/>
          </a:ln>
        </p:spPr>
        <p:txBody>
          <a:bodyPr vert="horz" wrap="square" lIns="0" tIns="0" rIns="0" bIns="0" rtlCol="0">
            <a:spAutoFit/>
          </a:bodyPr>
          <a:lstStyle/>
          <a:p>
            <a:pPr marL="0" marR="0" lvl="0" indent="0" algn="ctr" defTabSz="914363" rtl="0" eaLnBrk="1" fontAlgn="auto" latinLnBrk="0" hangingPunct="1">
              <a:lnSpc>
                <a:spcPct val="90000"/>
              </a:lnSpc>
              <a:spcBef>
                <a:spcPct val="20000"/>
              </a:spcBef>
              <a:spcAft>
                <a:spcPts val="0"/>
              </a:spcAft>
              <a:buClr>
                <a:srgbClr xmlns:mc="http://schemas.openxmlformats.org/markup-compatibility/2006" xmlns:a14="http://schemas.microsoft.com/office/drawing/2010/main" val="777777" mc:Ignorable=""/>
              </a:buClr>
              <a:buSzPct val="130000"/>
              <a:buFontTx/>
              <a:buNone/>
              <a:tabLst/>
              <a:defRPr/>
            </a:pPr>
            <a:r>
              <a:rPr kumimoji="0" lang="en-US" b="0" u="none" strike="noStrike" kern="1200" cap="none" spc="0" normalizeH="0" baseline="0" noProof="0" dirty="0">
                <a:ln>
                  <a:noFill/>
                </a:ln>
                <a:effectLst/>
                <a:uLnTx/>
                <a:uFillTx/>
                <a:latin typeface="Segoe Semibold" pitchFamily="34" charset="0"/>
                <a:ea typeface="+mn-ea"/>
                <a:cs typeface="+mn-cs"/>
              </a:rPr>
              <a:t>Decrease </a:t>
            </a:r>
            <a:r>
              <a:rPr kumimoji="0" lang="en-US" b="0" u="none" strike="noStrike" kern="1200" cap="none" spc="0" normalizeH="0" baseline="0" noProof="0" dirty="0" smtClean="0">
                <a:ln>
                  <a:noFill/>
                </a:ln>
                <a:effectLst/>
                <a:uLnTx/>
                <a:uFillTx/>
                <a:latin typeface="Segoe Semibold" pitchFamily="34" charset="0"/>
                <a:ea typeface="+mn-ea"/>
                <a:cs typeface="+mn-cs"/>
              </a:rPr>
              <a:t/>
            </a:r>
            <a:br>
              <a:rPr kumimoji="0" lang="en-US" b="0" u="none" strike="noStrike" kern="1200" cap="none" spc="0" normalizeH="0" baseline="0" noProof="0" dirty="0" smtClean="0">
                <a:ln>
                  <a:noFill/>
                </a:ln>
                <a:effectLst/>
                <a:uLnTx/>
                <a:uFillTx/>
                <a:latin typeface="Segoe Semibold" pitchFamily="34" charset="0"/>
                <a:ea typeface="+mn-ea"/>
                <a:cs typeface="+mn-cs"/>
              </a:rPr>
            </a:br>
            <a:r>
              <a:rPr kumimoji="0" lang="en-US" b="0" u="none" strike="noStrike" kern="1200" cap="none" spc="0" normalizeH="0" baseline="0" noProof="0" dirty="0" smtClean="0">
                <a:ln>
                  <a:noFill/>
                </a:ln>
                <a:effectLst/>
                <a:uLnTx/>
                <a:uFillTx/>
                <a:latin typeface="Segoe Semibold" pitchFamily="34" charset="0"/>
                <a:ea typeface="+mn-ea"/>
                <a:cs typeface="+mn-cs"/>
              </a:rPr>
              <a:t>Costs</a:t>
            </a:r>
            <a:endParaRPr kumimoji="0" lang="en-US" b="0" u="none" strike="noStrike" kern="1200" cap="none" spc="0" normalizeH="0" baseline="0" noProof="0" dirty="0">
              <a:ln>
                <a:noFill/>
              </a:ln>
              <a:effectLst/>
              <a:uLnTx/>
              <a:uFillTx/>
              <a:latin typeface="Segoe Semibold" pitchFamily="34" charset="0"/>
              <a:ea typeface="+mn-ea"/>
              <a:cs typeface="+mn-cs"/>
            </a:endParaRPr>
          </a:p>
        </p:txBody>
      </p:sp>
      <p:sp>
        <p:nvSpPr>
          <p:cNvPr id="78" name="TextBox 77"/>
          <p:cNvSpPr txBox="1"/>
          <p:nvPr/>
        </p:nvSpPr>
        <p:spPr>
          <a:xfrm>
            <a:off x="1806435" y="3681810"/>
            <a:ext cx="3250353" cy="275820"/>
          </a:xfrm>
          <a:prstGeom prst="roundRect">
            <a:avLst/>
          </a:prstGeom>
          <a:ln>
            <a:noFill/>
          </a:ln>
        </p:spPr>
        <p:txBody>
          <a:bodyPr vert="horz" wrap="square" lIns="0" tIns="0" rIns="0" bIns="0" rtlCol="0">
            <a:spAutoFit/>
          </a:bodyPr>
          <a:lstStyle/>
          <a:p>
            <a:pPr marR="0" lvl="0" indent="0" algn="ctr" fontAlgn="auto">
              <a:lnSpc>
                <a:spcPct val="90000"/>
              </a:lnSpc>
              <a:spcBef>
                <a:spcPct val="20000"/>
              </a:spcBef>
              <a:spcAft>
                <a:spcPts val="0"/>
              </a:spcAft>
              <a:buClr>
                <a:srgbClr xmlns:mc="http://schemas.openxmlformats.org/markup-compatibility/2006" xmlns:a14="http://schemas.microsoft.com/office/drawing/2010/main" val="777777" mc:Ignorable=""/>
              </a:buClr>
              <a:buSzPct val="130000"/>
              <a:buFontTx/>
              <a:buNone/>
              <a:tabLst/>
              <a:defRPr/>
            </a:pPr>
            <a:r>
              <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Improve Service Delivery</a:t>
            </a:r>
            <a:endParaRPr lang="en-US"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79" name="Picture 16" descr="C:\Program Files\Microsoft Resource DVD Artwork\DVD_ART\Artwork_Imagery\Shapes and Graphics\Arrows - arrow\Blue Gradient Collection\arrow 0 blue shadow arrow short.png"/>
          <p:cNvPicPr>
            <a:picLocks noChangeAspect="1" noChangeArrowheads="1"/>
          </p:cNvPicPr>
          <p:nvPr/>
        </p:nvPicPr>
        <p:blipFill>
          <a:blip r:embed="rId5" cstate="print"/>
          <a:stretch>
            <a:fillRect/>
          </a:stretch>
        </p:blipFill>
        <p:spPr bwMode="auto">
          <a:xfrm rot="5400000">
            <a:off x="3097482" y="4014773"/>
            <a:ext cx="533400" cy="1045557"/>
          </a:xfrm>
          <a:prstGeom prst="rect">
            <a:avLst/>
          </a:prstGeom>
          <a:noFill/>
          <a:ln>
            <a:noFill/>
          </a:ln>
        </p:spPr>
      </p:pic>
      <p:pic>
        <p:nvPicPr>
          <p:cNvPr id="80" name="Picture 16" descr="C:\Program Files\Microsoft Resource DVD Artwork\DVD_ART\Artwork_Imagery\Shapes and Graphics\Arrows - arrow\Blue Gradient Collection\arrow 0 blue shadow arrow short.png"/>
          <p:cNvPicPr>
            <a:picLocks noChangeAspect="1" noChangeArrowheads="1"/>
          </p:cNvPicPr>
          <p:nvPr/>
        </p:nvPicPr>
        <p:blipFill>
          <a:blip r:embed="rId5" cstate="print"/>
          <a:stretch>
            <a:fillRect/>
          </a:stretch>
        </p:blipFill>
        <p:spPr bwMode="auto">
          <a:xfrm rot="5400000">
            <a:off x="5821489" y="4014773"/>
            <a:ext cx="533400" cy="1045557"/>
          </a:xfrm>
          <a:prstGeom prst="rect">
            <a:avLst/>
          </a:prstGeom>
          <a:noFill/>
          <a:ln>
            <a:noFill/>
          </a:ln>
        </p:spPr>
      </p:pic>
      <p:pic>
        <p:nvPicPr>
          <p:cNvPr id="81" name="Picture 16" descr="C:\Program Files\Microsoft Resource DVD Artwork\DVD_ART\Artwork_Imagery\Shapes and Graphics\Arrows - arrow\Blue Gradient Collection\arrow 0 blue shadow arrow short.png"/>
          <p:cNvPicPr>
            <a:picLocks noChangeAspect="1" noChangeArrowheads="1"/>
          </p:cNvPicPr>
          <p:nvPr/>
        </p:nvPicPr>
        <p:blipFill>
          <a:blip r:embed="rId5" cstate="print"/>
          <a:stretch>
            <a:fillRect/>
          </a:stretch>
        </p:blipFill>
        <p:spPr bwMode="auto">
          <a:xfrm rot="5400000">
            <a:off x="8550002" y="4014773"/>
            <a:ext cx="533400" cy="1045557"/>
          </a:xfrm>
          <a:prstGeom prst="rect">
            <a:avLst/>
          </a:prstGeom>
          <a:noFill/>
          <a:ln>
            <a:noFill/>
          </a:ln>
        </p:spPr>
      </p:pic>
      <p:sp>
        <p:nvSpPr>
          <p:cNvPr id="82" name="TextBox 81"/>
          <p:cNvSpPr txBox="1"/>
          <p:nvPr/>
        </p:nvSpPr>
        <p:spPr>
          <a:xfrm>
            <a:off x="4616195" y="3717438"/>
            <a:ext cx="3047206" cy="249299"/>
          </a:xfrm>
          <a:prstGeom prst="rect">
            <a:avLst/>
          </a:prstGeom>
        </p:spPr>
        <p:txBody>
          <a:bodyPr vert="horz" wrap="square" lIns="0" tIns="0" rIns="0" bIns="0" rtlCol="0">
            <a:spAutoFit/>
          </a:bodyPr>
          <a:lstStyle/>
          <a:p>
            <a:pPr algn="ctr">
              <a:lnSpc>
                <a:spcPct val="90000"/>
              </a:lnSpc>
              <a:spcBef>
                <a:spcPct val="20000"/>
              </a:spcBef>
              <a:buClr>
                <a:srgbClr xmlns:mc="http://schemas.openxmlformats.org/markup-compatibility/2006" xmlns:a14="http://schemas.microsoft.com/office/drawing/2010/main" val="777777" mc:Ignorable=""/>
              </a:buClr>
              <a:buSzPct val="130000"/>
            </a:pPr>
            <a:r>
              <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Demonstrate Compliance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12" y="198439"/>
            <a:ext cx="11376025" cy="506413"/>
          </a:xfrm>
        </p:spPr>
        <p:txBody>
          <a:bodyPr/>
          <a:lstStyle/>
          <a:p>
            <a:r>
              <a:rPr lang="en-US" sz="3200" dirty="0" smtClean="0">
                <a:solidFill>
                  <a:schemeClr val="tx1"/>
                </a:solidFill>
              </a:rPr>
              <a:t>Hyper-V Server Included w/ XenDesktop 4</a:t>
            </a:r>
          </a:p>
        </p:txBody>
      </p:sp>
      <p:pic>
        <p:nvPicPr>
          <p:cNvPr id="5" name="Picture 4" descr="Capture.PNG"/>
          <p:cNvPicPr>
            <a:picLocks noChangeAspect="1"/>
          </p:cNvPicPr>
          <p:nvPr/>
        </p:nvPicPr>
        <p:blipFill>
          <a:blip r:embed="rId3"/>
          <a:srcRect b="47722"/>
          <a:stretch>
            <a:fillRect/>
          </a:stretch>
        </p:blipFill>
        <p:spPr>
          <a:xfrm>
            <a:off x="6" y="935820"/>
            <a:ext cx="4482559" cy="1797859"/>
          </a:xfrm>
          <a:prstGeom prst="rect">
            <a:avLst/>
          </a:prstGeom>
        </p:spPr>
      </p:pic>
      <p:pic>
        <p:nvPicPr>
          <p:cNvPr id="6" name="Picture 5" descr="Capture2.PNG"/>
          <p:cNvPicPr>
            <a:picLocks noChangeAspect="1"/>
          </p:cNvPicPr>
          <p:nvPr/>
        </p:nvPicPr>
        <p:blipFill>
          <a:blip r:embed="rId4"/>
          <a:stretch>
            <a:fillRect/>
          </a:stretch>
        </p:blipFill>
        <p:spPr>
          <a:xfrm>
            <a:off x="3844050" y="2211487"/>
            <a:ext cx="4279383" cy="2924583"/>
          </a:xfrm>
          <a:prstGeom prst="rect">
            <a:avLst/>
          </a:prstGeom>
        </p:spPr>
      </p:pic>
      <p:pic>
        <p:nvPicPr>
          <p:cNvPr id="7" name="Picture 6" descr="Capture3.PNG"/>
          <p:cNvPicPr>
            <a:picLocks noChangeAspect="1"/>
          </p:cNvPicPr>
          <p:nvPr/>
        </p:nvPicPr>
        <p:blipFill>
          <a:blip r:embed="rId5"/>
          <a:srcRect t="49091"/>
          <a:stretch>
            <a:fillRect/>
          </a:stretch>
        </p:blipFill>
        <p:spPr>
          <a:xfrm>
            <a:off x="7756186" y="4362450"/>
            <a:ext cx="4215891" cy="1488890"/>
          </a:xfrm>
          <a:prstGeom prst="rect">
            <a:avLst/>
          </a:prstGeom>
        </p:spPr>
      </p:pic>
      <p:sp>
        <p:nvSpPr>
          <p:cNvPr id="8" name="Rounded Rectangle 7"/>
          <p:cNvSpPr/>
          <p:nvPr/>
        </p:nvSpPr>
        <p:spPr>
          <a:xfrm>
            <a:off x="215850" y="2562234"/>
            <a:ext cx="1993381" cy="161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85194" y="4810125"/>
            <a:ext cx="1993381" cy="266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960833" y="5276858"/>
            <a:ext cx="3948671" cy="1428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6973" y="2895600"/>
            <a:ext cx="2356735" cy="523220"/>
          </a:xfrm>
          <a:prstGeom prst="rect">
            <a:avLst/>
          </a:prstGeom>
          <a:noFill/>
        </p:spPr>
        <p:txBody>
          <a:bodyPr wrap="none" rtlCol="0">
            <a:spAutoFit/>
          </a:bodyPr>
          <a:lstStyle/>
          <a:p>
            <a:r>
              <a:rPr lang="en-US" sz="1400" dirty="0" smtClean="0"/>
              <a:t>Step One: </a:t>
            </a:r>
          </a:p>
          <a:p>
            <a:r>
              <a:rPr lang="en-US" sz="1400" dirty="0" smtClean="0"/>
              <a:t>Select XenDesktop Edition </a:t>
            </a:r>
            <a:endParaRPr lang="en-US" sz="1400" dirty="0"/>
          </a:p>
        </p:txBody>
      </p:sp>
      <p:sp>
        <p:nvSpPr>
          <p:cNvPr id="13" name="TextBox 12"/>
          <p:cNvSpPr txBox="1"/>
          <p:nvPr/>
        </p:nvSpPr>
        <p:spPr>
          <a:xfrm>
            <a:off x="3859793" y="5153025"/>
            <a:ext cx="2473754" cy="523220"/>
          </a:xfrm>
          <a:prstGeom prst="rect">
            <a:avLst/>
          </a:prstGeom>
          <a:noFill/>
        </p:spPr>
        <p:txBody>
          <a:bodyPr wrap="none" rtlCol="0">
            <a:spAutoFit/>
          </a:bodyPr>
          <a:lstStyle/>
          <a:p>
            <a:r>
              <a:rPr lang="en-US" sz="1400" dirty="0" smtClean="0"/>
              <a:t>Step Two: </a:t>
            </a:r>
          </a:p>
          <a:p>
            <a:r>
              <a:rPr lang="en-US" sz="1400" dirty="0" smtClean="0"/>
              <a:t>Select virtualization platform </a:t>
            </a:r>
            <a:endParaRPr lang="en-US" sz="1400" dirty="0"/>
          </a:p>
        </p:txBody>
      </p:sp>
      <p:sp>
        <p:nvSpPr>
          <p:cNvPr id="14" name="TextBox 13"/>
          <p:cNvSpPr txBox="1"/>
          <p:nvPr/>
        </p:nvSpPr>
        <p:spPr>
          <a:xfrm>
            <a:off x="8240155" y="5781675"/>
            <a:ext cx="2315057" cy="523220"/>
          </a:xfrm>
          <a:prstGeom prst="rect">
            <a:avLst/>
          </a:prstGeom>
          <a:noFill/>
        </p:spPr>
        <p:txBody>
          <a:bodyPr wrap="none" rtlCol="0">
            <a:spAutoFit/>
          </a:bodyPr>
          <a:lstStyle/>
          <a:p>
            <a:r>
              <a:rPr lang="en-US" sz="1400" dirty="0" smtClean="0"/>
              <a:t>Step Three:</a:t>
            </a:r>
          </a:p>
          <a:p>
            <a:r>
              <a:rPr lang="en-US" sz="1400" dirty="0" smtClean="0"/>
              <a:t>Download Hyper-V Server </a:t>
            </a:r>
            <a:endParaRPr lang="en-US" sz="1400" dirty="0"/>
          </a:p>
        </p:txBody>
      </p:sp>
      <p:sp>
        <p:nvSpPr>
          <p:cNvPr id="15" name="Rounded Rectangle 14"/>
          <p:cNvSpPr/>
          <p:nvPr/>
        </p:nvSpPr>
        <p:spPr bwMode="auto">
          <a:xfrm>
            <a:off x="8240156" y="242035"/>
            <a:ext cx="3862317" cy="3957850"/>
          </a:xfrm>
          <a:prstGeom prst="roundRect">
            <a:avLst/>
          </a:prstGeom>
          <a:solidFill>
            <a:srgbClr xmlns:mc="http://schemas.openxmlformats.org/markup-compatibility/2006" xmlns:a14="http://schemas.microsoft.com/office/drawing/2010/main" val="3E4554" mc:Ignorabl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6678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Rectangle 15"/>
          <p:cNvSpPr/>
          <p:nvPr/>
        </p:nvSpPr>
        <p:spPr>
          <a:xfrm>
            <a:off x="8458518" y="370641"/>
            <a:ext cx="3627130" cy="3785652"/>
          </a:xfrm>
          <a:prstGeom prst="rect">
            <a:avLst/>
          </a:prstGeom>
        </p:spPr>
        <p:txBody>
          <a:bodyPr wrap="square">
            <a:spAutoFit/>
          </a:bodyPr>
          <a:lstStyle/>
          <a:p>
            <a:r>
              <a:rPr lang="en-US" sz="2400" dirty="0" smtClean="0"/>
              <a:t>XenDesktop 4 expands the company’s longtime partnership with Microsoft …..  XenDesktop now ships with Hyper-V …</a:t>
            </a:r>
          </a:p>
          <a:p>
            <a:r>
              <a:rPr lang="en-US" sz="2400" dirty="0" smtClean="0"/>
              <a:t>Bob </a:t>
            </a:r>
            <a:r>
              <a:rPr lang="en-US" sz="2400" dirty="0" err="1" smtClean="0"/>
              <a:t>Muglia</a:t>
            </a:r>
            <a:r>
              <a:rPr lang="en-US" sz="2400" dirty="0" smtClean="0"/>
              <a:t>, President, Server and Tools Business, Microsoft Corp.</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Citrix Essentials 5.5 for Hyper-V</a:t>
            </a:r>
            <a:endParaRPr lang="en-US" dirty="0">
              <a:solidFill>
                <a:schemeClr val="tx1"/>
              </a:solidFill>
            </a:endParaRPr>
          </a:p>
        </p:txBody>
      </p:sp>
      <p:sp>
        <p:nvSpPr>
          <p:cNvPr id="4" name="Rectangle 3"/>
          <p:cNvSpPr/>
          <p:nvPr/>
        </p:nvSpPr>
        <p:spPr>
          <a:xfrm>
            <a:off x="735817" y="5433853"/>
            <a:ext cx="10998200" cy="707886"/>
          </a:xfrm>
          <a:prstGeom prst="rect">
            <a:avLst/>
          </a:prstGeom>
        </p:spPr>
        <p:txBody>
          <a:bodyPr wrap="square">
            <a:spAutoFit/>
          </a:bodyPr>
          <a:lstStyle/>
          <a:p>
            <a:pPr lvl="0" defTabSz="914400">
              <a:defRPr/>
            </a:pPr>
            <a:r>
              <a:rPr lang="en-US" sz="2000" kern="0" dirty="0" smtClean="0">
                <a:solidFill>
                  <a:schemeClr val="tx1">
                    <a:lumMod val="20000"/>
                    <a:lumOff val="80000"/>
                  </a:schemeClr>
                </a:solidFill>
                <a:latin typeface="Calibri" pitchFamily="34" charset="0"/>
              </a:rPr>
              <a:t>Citrix Essentials for Hyper-V extends Windows Server 2008 Hyper-V and System Center with advanced virtualization management and automation</a:t>
            </a:r>
            <a:endParaRPr lang="en-US" sz="2000" kern="0" dirty="0">
              <a:solidFill>
                <a:schemeClr val="tx1">
                  <a:lumMod val="20000"/>
                  <a:lumOff val="80000"/>
                </a:schemeClr>
              </a:solidFill>
              <a:latin typeface="Calibri" pitchFamily="34" charset="0"/>
            </a:endParaRPr>
          </a:p>
        </p:txBody>
      </p:sp>
      <p:grpSp>
        <p:nvGrpSpPr>
          <p:cNvPr id="5" name="Group 14"/>
          <p:cNvGrpSpPr/>
          <p:nvPr/>
        </p:nvGrpSpPr>
        <p:grpSpPr>
          <a:xfrm>
            <a:off x="1817409" y="1656636"/>
            <a:ext cx="7772399" cy="2742408"/>
            <a:chOff x="723900" y="1816892"/>
            <a:chExt cx="7772400" cy="2742408"/>
          </a:xfrm>
          <a:effectLst>
            <a:reflection blurRad="6350" stA="52000" endA="300" endPos="35000" dir="5400000" sy="-100000" algn="bl" rotWithShape="0"/>
          </a:effectLst>
        </p:grpSpPr>
        <p:sp>
          <p:nvSpPr>
            <p:cNvPr id="3" name="Rounded Rectangle 2"/>
            <p:cNvSpPr/>
            <p:nvPr/>
          </p:nvSpPr>
          <p:spPr bwMode="auto">
            <a:xfrm>
              <a:off x="723900" y="1816892"/>
              <a:ext cx="7772400" cy="2742408"/>
            </a:xfrm>
            <a:prstGeom prst="roundRect">
              <a:avLst>
                <a:gd name="adj" fmla="val 4617"/>
              </a:avLst>
            </a:prstGeom>
            <a:gradFill flip="none" rotWithShape="1">
              <a:gsLst>
                <a:gs pos="0">
                  <a:srgbClr xmlns:mc="http://schemas.openxmlformats.org/markup-compatibility/2006" xmlns:a14="http://schemas.microsoft.com/office/drawing/2010/main" val="000000" mc:Ignorable="">
                    <a:lumMod val="60000"/>
                    <a:lumOff val="40000"/>
                    <a:alpha val="36000"/>
                  </a:srgbClr>
                </a:gs>
                <a:gs pos="50000">
                  <a:srgbClr xmlns:mc="http://schemas.openxmlformats.org/markup-compatibility/2006" xmlns:a14="http://schemas.microsoft.com/office/drawing/2010/main" val="000000" mc:Ignorable="">
                    <a:lumMod val="60000"/>
                    <a:lumOff val="40000"/>
                    <a:alpha val="38000"/>
                  </a:srgbClr>
                </a:gs>
                <a:gs pos="100000">
                  <a:srgbClr xmlns:mc="http://schemas.openxmlformats.org/markup-compatibility/2006" xmlns:a14="http://schemas.microsoft.com/office/drawing/2010/main" val="000000" mc:Ignorable="">
                    <a:lumMod val="60000"/>
                    <a:lumOff val="40000"/>
                    <a:alpha val="63000"/>
                  </a:srgbClr>
                </a:gs>
              </a:gsLst>
              <a:lin ang="7800000" scaled="0"/>
              <a:tileRect/>
            </a:gradFill>
            <a:ln w="9525" cap="flat" cmpd="sng" algn="ctr">
              <a:noFill/>
              <a:prstDash val="solid"/>
              <a:headEnd type="none" w="med" len="med"/>
              <a:tailEnd type="none" w="med" len="med"/>
            </a:ln>
            <a:effectLst>
              <a:outerShdw blurRad="50800" dist="38100" dir="5400000" rotWithShape="0">
                <a:srgbClr xmlns:mc="http://schemas.openxmlformats.org/markup-compatibility/2006" xmlns:a14="http://schemas.microsoft.com/office/drawing/2010/main" val="000000" mc:Ignorable="">
                  <a:alpha val="35000"/>
                </a:srgbClr>
              </a:outerShdw>
            </a:effectLst>
          </p:spPr>
          <p:txBody>
            <a:bodyPr lIns="121888" tIns="0" rIns="121888" bIns="487575" anchor="ctr"/>
            <a:lstStyle/>
            <a:p>
              <a:pPr marL="0" marR="0" lvl="1" indent="0" algn="ctr" defTabSz="1218535" rtl="0" eaLnBrk="1" fontAlgn="auto" latinLnBrk="0" hangingPunct="1">
                <a:lnSpc>
                  <a:spcPct val="90000"/>
                </a:lnSpc>
                <a:spcBef>
                  <a:spcPts val="0"/>
                </a:spcBef>
                <a:spcAft>
                  <a:spcPts val="0"/>
                </a:spcAft>
                <a:buClr>
                  <a:srgbClr xmlns:mc="http://schemas.openxmlformats.org/markup-compatibility/2006" xmlns:a14="http://schemas.microsoft.com/office/drawing/2010/main" val="616C85" mc:Ignorable=""/>
                </a:buClr>
                <a:buSzPct val="80000"/>
                <a:buFontTx/>
                <a:buNone/>
                <a:tabLst/>
                <a:defRPr/>
              </a:pPr>
              <a:endParaRPr kumimoji="0" lang="en-US" sz="27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a:ea typeface="+mn-ea"/>
                <a:cs typeface="+mn-cs"/>
              </a:endParaRPr>
            </a:p>
          </p:txBody>
        </p:sp>
        <p:grpSp>
          <p:nvGrpSpPr>
            <p:cNvPr id="8" name="Group 60"/>
            <p:cNvGrpSpPr>
              <a:grpSpLocks/>
            </p:cNvGrpSpPr>
            <p:nvPr/>
          </p:nvGrpSpPr>
          <p:grpSpPr bwMode="invGray">
            <a:xfrm>
              <a:off x="966362" y="2963315"/>
              <a:ext cx="3322405" cy="1375049"/>
              <a:chOff x="6125303" y="2597767"/>
              <a:chExt cx="2745985" cy="1516114"/>
            </a:xfrm>
          </p:grpSpPr>
          <p:pic>
            <p:nvPicPr>
              <p:cNvPr id="6" name="Picture 15" descr="Server-Physical-Single"/>
              <p:cNvPicPr>
                <a:picLocks noChangeAspect="1" noChangeArrowheads="1"/>
              </p:cNvPicPr>
              <p:nvPr/>
            </p:nvPicPr>
            <p:blipFill>
              <a:blip r:embed="rId3"/>
              <a:srcRect/>
              <a:stretch>
                <a:fillRect/>
              </a:stretch>
            </p:blipFill>
            <p:spPr bwMode="invGray">
              <a:xfrm>
                <a:off x="6125303" y="3152063"/>
                <a:ext cx="1212850" cy="961818"/>
              </a:xfrm>
              <a:prstGeom prst="rect">
                <a:avLst/>
              </a:prstGeom>
              <a:noFill/>
              <a:ln w="9525">
                <a:noFill/>
                <a:miter lim="800000"/>
                <a:headEnd/>
                <a:tailEnd/>
              </a:ln>
            </p:spPr>
          </p:pic>
          <p:pic>
            <p:nvPicPr>
              <p:cNvPr id="7" name="Picture 16" descr="Servers-Virtual-Two"/>
              <p:cNvPicPr>
                <a:picLocks noChangeAspect="1" noChangeArrowheads="1"/>
              </p:cNvPicPr>
              <p:nvPr/>
            </p:nvPicPr>
            <p:blipFill>
              <a:blip r:embed="rId4"/>
              <a:srcRect/>
              <a:stretch>
                <a:fillRect/>
              </a:stretch>
            </p:blipFill>
            <p:spPr bwMode="invGray">
              <a:xfrm>
                <a:off x="6125303" y="2597767"/>
                <a:ext cx="1212850" cy="1124001"/>
              </a:xfrm>
              <a:prstGeom prst="rect">
                <a:avLst/>
              </a:prstGeom>
              <a:noFill/>
              <a:ln w="9525">
                <a:noFill/>
                <a:miter lim="800000"/>
                <a:headEnd/>
                <a:tailEnd/>
              </a:ln>
            </p:spPr>
          </p:pic>
          <p:grpSp>
            <p:nvGrpSpPr>
              <p:cNvPr id="13" name="Group 58"/>
              <p:cNvGrpSpPr>
                <a:grpSpLocks/>
              </p:cNvGrpSpPr>
              <p:nvPr/>
            </p:nvGrpSpPr>
            <p:grpSpPr bwMode="invGray">
              <a:xfrm>
                <a:off x="7549974" y="3564884"/>
                <a:ext cx="1321314" cy="304700"/>
                <a:chOff x="6949295" y="4990416"/>
                <a:chExt cx="2137737" cy="492970"/>
              </a:xfrm>
            </p:grpSpPr>
            <p:pic>
              <p:nvPicPr>
                <p:cNvPr id="9" name="Picture 2" descr="C:\Users\shlotito\Documents\IMAGES- LOGOS\New Folder\HyperV-Svr-1_bL_r.png"/>
                <p:cNvPicPr>
                  <a:picLocks noChangeAspect="1" noChangeArrowheads="1"/>
                </p:cNvPicPr>
                <p:nvPr/>
              </p:nvPicPr>
              <p:blipFill>
                <a:blip r:embed="rId5" cstate="print">
                  <a:lum bright="100000" contrast="100000"/>
                </a:blip>
                <a:srcRect r="59737" b="3790"/>
                <a:stretch>
                  <a:fillRect/>
                </a:stretch>
              </p:blipFill>
              <p:spPr bwMode="invGray">
                <a:xfrm>
                  <a:off x="7007474" y="4990416"/>
                  <a:ext cx="634414" cy="121031"/>
                </a:xfrm>
                <a:prstGeom prst="rect">
                  <a:avLst/>
                </a:prstGeom>
                <a:noFill/>
                <a:ln w="9525">
                  <a:noFill/>
                  <a:miter lim="800000"/>
                  <a:headEnd/>
                  <a:tailEnd/>
                </a:ln>
              </p:spPr>
            </p:pic>
            <p:pic>
              <p:nvPicPr>
                <p:cNvPr id="10" name="Picture 2" descr="C:\Users\shlotito\Documents\IMAGES- LOGOS\New Folder\HyperV-Svr-1_bL_r.png"/>
                <p:cNvPicPr>
                  <a:picLocks noChangeAspect="1" noChangeArrowheads="1"/>
                </p:cNvPicPr>
                <p:nvPr/>
              </p:nvPicPr>
              <p:blipFill>
                <a:blip r:embed="rId6">
                  <a:lum bright="100000" contrast="100000"/>
                </a:blip>
                <a:srcRect l="39246" b="-12816"/>
                <a:stretch>
                  <a:fillRect/>
                </a:stretch>
              </p:blipFill>
              <p:spPr bwMode="invGray">
                <a:xfrm>
                  <a:off x="6949295" y="5106823"/>
                  <a:ext cx="2137737" cy="376563"/>
                </a:xfrm>
                <a:prstGeom prst="rect">
                  <a:avLst/>
                </a:prstGeom>
                <a:noFill/>
                <a:ln w="9525">
                  <a:noFill/>
                  <a:miter lim="800000"/>
                  <a:headEnd/>
                  <a:tailEnd/>
                </a:ln>
              </p:spPr>
            </p:pic>
          </p:grpSp>
        </p:grpSp>
        <p:pic>
          <p:nvPicPr>
            <p:cNvPr id="11" name="Picture 5" descr="C:\Users\Public\Pictures\DVD_ART35\Logos\System Center Virtual Machine Manager 2008\system center virtual machine manager 2008 grid rev h.png"/>
            <p:cNvPicPr>
              <a:picLocks noChangeAspect="1" noChangeArrowheads="1"/>
            </p:cNvPicPr>
            <p:nvPr/>
          </p:nvPicPr>
          <p:blipFill>
            <a:blip r:embed="rId7" cstate="print"/>
            <a:srcRect/>
            <a:stretch>
              <a:fillRect/>
            </a:stretch>
          </p:blipFill>
          <p:spPr bwMode="auto">
            <a:xfrm>
              <a:off x="944149" y="2041526"/>
              <a:ext cx="2889950" cy="620682"/>
            </a:xfrm>
            <a:prstGeom prst="rect">
              <a:avLst/>
            </a:prstGeom>
            <a:noFill/>
          </p:spPr>
        </p:pic>
        <p:sp>
          <p:nvSpPr>
            <p:cNvPr id="12" name="Rounded Rectangle 11"/>
            <p:cNvSpPr/>
            <p:nvPr/>
          </p:nvSpPr>
          <p:spPr bwMode="auto">
            <a:xfrm>
              <a:off x="4508500" y="1884147"/>
              <a:ext cx="3920600" cy="2611653"/>
            </a:xfrm>
            <a:prstGeom prst="roundRect">
              <a:avLst>
                <a:gd name="adj" fmla="val 8716"/>
              </a:avLst>
            </a:prstGeom>
            <a:gradFill rotWithShape="1">
              <a:gsLst>
                <a:gs pos="0">
                  <a:srgbClr xmlns:mc="http://schemas.openxmlformats.org/markup-compatibility/2006" xmlns:a14="http://schemas.microsoft.com/office/drawing/2010/main" val="FFB400" mc:Ignorable="">
                    <a:shade val="15000"/>
                    <a:satMod val="180000"/>
                  </a:srgbClr>
                </a:gs>
                <a:gs pos="50000">
                  <a:srgbClr xmlns:mc="http://schemas.openxmlformats.org/markup-compatibility/2006" xmlns:a14="http://schemas.microsoft.com/office/drawing/2010/main" val="FFB400" mc:Ignorable="">
                    <a:shade val="45000"/>
                    <a:satMod val="170000"/>
                  </a:srgbClr>
                </a:gs>
                <a:gs pos="70000">
                  <a:srgbClr xmlns:mc="http://schemas.openxmlformats.org/markup-compatibility/2006" xmlns:a14="http://schemas.microsoft.com/office/drawing/2010/main" val="FFB400" mc:Ignorable="">
                    <a:tint val="99000"/>
                    <a:shade val="65000"/>
                    <a:satMod val="155000"/>
                  </a:srgbClr>
                </a:gs>
                <a:gs pos="100000">
                  <a:srgbClr xmlns:mc="http://schemas.openxmlformats.org/markup-compatibility/2006" xmlns:a14="http://schemas.microsoft.com/office/drawing/2010/main" val="FFB400" mc:Ignorable="">
                    <a:tint val="95500"/>
                    <a:shade val="100000"/>
                    <a:satMod val="155000"/>
                  </a:srgbClr>
                </a:gs>
              </a:gsLst>
              <a:lin ang="16200000" scaled="0"/>
            </a:gradFill>
            <a:ln>
              <a:noFill/>
              <a:headEnd type="none" w="med" len="med"/>
              <a:tailEnd type="none" w="med" len="med"/>
            </a:ln>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rgbClr xmlns:mc="http://schemas.openxmlformats.org/markup-compatibility/2006" xmlns:a14="http://schemas.microsoft.com/office/drawing/2010/main" val="FFB400" mc:Ignorable="">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rPr>
                <a:t>Citrix Essentials for Microsoft Hyper-V</a:t>
              </a:r>
              <a:endParaRPr kumimoji="0" lang="en-US" sz="23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endParaRPr>
            </a:p>
          </p:txBody>
        </p:sp>
      </p:grpSp>
      <p:sp>
        <p:nvSpPr>
          <p:cNvPr id="17" name="Rounded Rectangle 16"/>
          <p:cNvSpPr/>
          <p:nvPr/>
        </p:nvSpPr>
        <p:spPr bwMode="auto">
          <a:xfrm>
            <a:off x="8700940" y="1249047"/>
            <a:ext cx="2327007" cy="1100403"/>
          </a:xfrm>
          <a:prstGeom prst="roundRect">
            <a:avLst>
              <a:gd name="adj" fmla="val 871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Supports new ‘R2’ features of Hyper-V and System Center</a:t>
            </a:r>
          </a:p>
        </p:txBody>
      </p:sp>
      <p:sp>
        <p:nvSpPr>
          <p:cNvPr id="15" name="Flowchart: Punched Tape 14"/>
          <p:cNvSpPr/>
          <p:nvPr/>
        </p:nvSpPr>
        <p:spPr bwMode="auto">
          <a:xfrm>
            <a:off x="9900651" y="4399052"/>
            <a:ext cx="1833366" cy="810041"/>
          </a:xfrm>
          <a:prstGeom prst="flowChartPunchedTap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rPr>
              <a:t>Included w/ XenDesktop 4 Enterprise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Virtualization Challenges</a:t>
            </a:r>
            <a:endParaRPr lang="en-US" dirty="0">
              <a:solidFill>
                <a:schemeClr val="tx1"/>
              </a:solidFill>
            </a:endParaRPr>
          </a:p>
        </p:txBody>
      </p:sp>
      <p:pic>
        <p:nvPicPr>
          <p:cNvPr id="3" name="Picture 2" descr="Datacenter.png"/>
          <p:cNvPicPr>
            <a:picLocks noChangeAspect="1"/>
          </p:cNvPicPr>
          <p:nvPr/>
        </p:nvPicPr>
        <p:blipFill>
          <a:blip r:embed="rId3"/>
          <a:stretch>
            <a:fillRect/>
          </a:stretch>
        </p:blipFill>
        <p:spPr>
          <a:xfrm>
            <a:off x="3210487" y="2419879"/>
            <a:ext cx="5160518" cy="3710569"/>
          </a:xfrm>
          <a:prstGeom prst="rect">
            <a:avLst/>
          </a:prstGeom>
        </p:spPr>
      </p:pic>
      <p:sp>
        <p:nvSpPr>
          <p:cNvPr id="4" name="Rectangle 3"/>
          <p:cNvSpPr/>
          <p:nvPr/>
        </p:nvSpPr>
        <p:spPr>
          <a:xfrm>
            <a:off x="500034" y="1214424"/>
            <a:ext cx="4863818" cy="113877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0" noProof="0" dirty="0" smtClean="0">
                <a:solidFill>
                  <a:srgbClr xmlns:mc="http://schemas.openxmlformats.org/markup-compatibility/2006" xmlns:a14="http://schemas.microsoft.com/office/drawing/2010/main" val="FFFFFF" mc:Ignorable=""/>
                </a:solidFill>
                <a:latin typeface="Calibri" pitchFamily="34" charset="0"/>
              </a:rPr>
              <a:t>Image management</a:t>
            </a:r>
            <a:endParaRPr kumimoji="0" lang="en-US" sz="20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endParaRP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Lack of image management tools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Lack of business charge back mechanisms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Unable to leverage existing storage infrastructure</a:t>
            </a:r>
          </a:p>
        </p:txBody>
      </p:sp>
      <p:sp>
        <p:nvSpPr>
          <p:cNvPr id="5" name="Rectangle 4"/>
          <p:cNvSpPr/>
          <p:nvPr/>
        </p:nvSpPr>
        <p:spPr>
          <a:xfrm>
            <a:off x="7050639" y="1233282"/>
            <a:ext cx="5138191"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rPr>
              <a:t>Storage Complexity</a:t>
            </a:r>
            <a:endParaRPr kumimoji="0" lang="en-US" sz="20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endParaRP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The “I/O blender”</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Dozens of steps to configure storage for VMs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Requires coordination between server and storage groups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Can’t use intelligent storage services</a:t>
            </a:r>
          </a:p>
        </p:txBody>
      </p:sp>
      <p:sp>
        <p:nvSpPr>
          <p:cNvPr id="15" name="Rectangle 14"/>
          <p:cNvSpPr/>
          <p:nvPr/>
        </p:nvSpPr>
        <p:spPr>
          <a:xfrm>
            <a:off x="428601" y="4517904"/>
            <a:ext cx="5095511"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rPr>
              <a:t>Infrastructure sprawl</a:t>
            </a:r>
            <a:endParaRPr kumimoji="0" lang="en-US" sz="20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endParaRP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Need for faster testing and development cycles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Testing requirements growing more complex</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Infrastructure sprawl, wasted resources </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Need to track, control and share resources</a:t>
            </a:r>
          </a:p>
        </p:txBody>
      </p:sp>
      <p:sp>
        <p:nvSpPr>
          <p:cNvPr id="21" name="Rectangle 20"/>
          <p:cNvSpPr/>
          <p:nvPr/>
        </p:nvSpPr>
        <p:spPr>
          <a:xfrm>
            <a:off x="7840020" y="4924334"/>
            <a:ext cx="3698393" cy="113877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rPr>
              <a:t>Operational inefficiencies</a:t>
            </a:r>
            <a:endParaRPr kumimoji="0" lang="en-US" sz="20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endParaRP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Manual tasks introduce delay and errors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Scripting requires time &amp; expertise</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Increasing IT demands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Solution – Citrix Essentials for Hyper-V</a:t>
            </a:r>
            <a:endParaRPr lang="en-US" dirty="0">
              <a:solidFill>
                <a:schemeClr val="tx1"/>
              </a:solidFill>
            </a:endParaRPr>
          </a:p>
        </p:txBody>
      </p:sp>
      <p:pic>
        <p:nvPicPr>
          <p:cNvPr id="3" name="Picture 2" descr="Datacenter.png"/>
          <p:cNvPicPr>
            <a:picLocks noChangeAspect="1"/>
          </p:cNvPicPr>
          <p:nvPr/>
        </p:nvPicPr>
        <p:blipFill>
          <a:blip r:embed="rId3"/>
          <a:stretch>
            <a:fillRect/>
          </a:stretch>
        </p:blipFill>
        <p:spPr>
          <a:xfrm>
            <a:off x="3210487" y="2419879"/>
            <a:ext cx="5160518" cy="3710569"/>
          </a:xfrm>
          <a:prstGeom prst="rect">
            <a:avLst/>
          </a:prstGeom>
        </p:spPr>
      </p:pic>
      <p:sp>
        <p:nvSpPr>
          <p:cNvPr id="4" name="Rectangle 3"/>
          <p:cNvSpPr/>
          <p:nvPr/>
        </p:nvSpPr>
        <p:spPr>
          <a:xfrm>
            <a:off x="500034" y="1214424"/>
            <a:ext cx="4863818" cy="113877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rPr>
              <a:t>Image management</a:t>
            </a:r>
            <a:endParaRPr kumimoji="0" lang="en-US" sz="20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endParaRP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Lack of image management tools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Lack of business charge back mechanisms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Unable to leverage existing storage infrastructure</a:t>
            </a:r>
          </a:p>
        </p:txBody>
      </p:sp>
      <p:sp>
        <p:nvSpPr>
          <p:cNvPr id="5" name="Rectangle 4"/>
          <p:cNvSpPr/>
          <p:nvPr/>
        </p:nvSpPr>
        <p:spPr>
          <a:xfrm>
            <a:off x="7050639" y="1233282"/>
            <a:ext cx="5138191"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rPr>
              <a:t>Storage complexities</a:t>
            </a:r>
            <a:endParaRPr kumimoji="0" lang="en-US" sz="20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endParaRP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The “I/O blender”</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Dozens of steps to configure storage for VMs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Requires coordination between server and storage groups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Can’t use intelligent storage services</a:t>
            </a:r>
          </a:p>
        </p:txBody>
      </p:sp>
      <p:sp>
        <p:nvSpPr>
          <p:cNvPr id="15" name="Rectangle 14"/>
          <p:cNvSpPr/>
          <p:nvPr/>
        </p:nvSpPr>
        <p:spPr>
          <a:xfrm>
            <a:off x="428601" y="4517904"/>
            <a:ext cx="5095511"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rPr>
              <a:t>Infrastructure sprawl</a:t>
            </a:r>
            <a:endParaRPr kumimoji="0" lang="en-US" sz="20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endParaRP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Need for faster testing and development cycles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Testing requirements growing more complex</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Infrastructure sprawl, wasted resources </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Need to track, control and share resources</a:t>
            </a:r>
          </a:p>
        </p:txBody>
      </p:sp>
      <p:sp>
        <p:nvSpPr>
          <p:cNvPr id="21" name="Rectangle 20"/>
          <p:cNvSpPr/>
          <p:nvPr/>
        </p:nvSpPr>
        <p:spPr>
          <a:xfrm>
            <a:off x="7840020" y="4924334"/>
            <a:ext cx="3698393" cy="113877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rPr>
              <a:t>Operational inefficiencies</a:t>
            </a:r>
            <a:endParaRPr kumimoji="0" lang="en-US" sz="2000" b="0" i="0" u="none" strike="noStrike" kern="0" cap="none" spc="0" normalizeH="0" baseline="0" noProof="0" dirty="0">
              <a:ln>
                <a:noFill/>
              </a:ln>
              <a:solidFill>
                <a:srgbClr xmlns:mc="http://schemas.openxmlformats.org/markup-compatibility/2006" xmlns:a14="http://schemas.microsoft.com/office/drawing/2010/main" val="FFFFFF" mc:Ignorable=""/>
              </a:solidFill>
              <a:effectLst/>
              <a:uLnTx/>
              <a:uFillTx/>
              <a:latin typeface="Calibri" pitchFamily="34" charset="0"/>
              <a:ea typeface="+mn-ea"/>
              <a:cs typeface="+mn-cs"/>
            </a:endParaRP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Manual tasks introduce delay and errors</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Scripting requires time &amp; expertise</a:t>
            </a:r>
          </a:p>
          <a:p>
            <a:pPr lvl="0">
              <a:buFont typeface="Arial" pitchFamily="34" charset="0"/>
              <a:buChar char="•"/>
              <a:defRPr/>
            </a:pPr>
            <a:r>
              <a:rPr lang="en-US" sz="1600" kern="0" dirty="0" smtClean="0">
                <a:solidFill>
                  <a:srgbClr xmlns:mc="http://schemas.openxmlformats.org/markup-compatibility/2006" xmlns:a14="http://schemas.microsoft.com/office/drawing/2010/main" val="FFFFFF" mc:Ignorable=""/>
                </a:solidFill>
                <a:latin typeface="Calibri" pitchFamily="34" charset="0"/>
              </a:rPr>
              <a:t>Increasing IT demands</a:t>
            </a:r>
          </a:p>
        </p:txBody>
      </p:sp>
      <p:pic>
        <p:nvPicPr>
          <p:cNvPr id="8" name="Picture 7" descr="Datacenter.png"/>
          <p:cNvPicPr>
            <a:picLocks noChangeAspect="1"/>
          </p:cNvPicPr>
          <p:nvPr/>
        </p:nvPicPr>
        <p:blipFill>
          <a:blip r:embed="rId3"/>
          <a:stretch>
            <a:fillRect/>
          </a:stretch>
        </p:blipFill>
        <p:spPr>
          <a:xfrm>
            <a:off x="2107549" y="2033377"/>
            <a:ext cx="5160518" cy="3710569"/>
          </a:xfrm>
          <a:prstGeom prst="rect">
            <a:avLst/>
          </a:prstGeom>
        </p:spPr>
      </p:pic>
      <p:grpSp>
        <p:nvGrpSpPr>
          <p:cNvPr id="6" name="Group 23"/>
          <p:cNvGrpSpPr/>
          <p:nvPr/>
        </p:nvGrpSpPr>
        <p:grpSpPr>
          <a:xfrm>
            <a:off x="979601" y="1670751"/>
            <a:ext cx="2490585" cy="573391"/>
            <a:chOff x="0" y="4321277"/>
            <a:chExt cx="3244645" cy="796413"/>
          </a:xfrm>
          <a:effectLst/>
        </p:grpSpPr>
        <p:sp>
          <p:nvSpPr>
            <p:cNvPr id="10" name="Rounded Rectangle 9"/>
            <p:cNvSpPr/>
            <p:nvPr/>
          </p:nvSpPr>
          <p:spPr>
            <a:xfrm>
              <a:off x="0" y="4321277"/>
              <a:ext cx="3244645" cy="796413"/>
            </a:xfrm>
            <a:prstGeom prst="roundRect">
              <a:avLst/>
            </a:prstGeom>
            <a:solidFill>
              <a:srgbClr xmlns:mc="http://schemas.openxmlformats.org/markup-compatibility/2006" xmlns:a14="http://schemas.microsoft.com/office/drawing/2010/main" val="FFFFFF" mc:Ignorable=""/>
            </a:solidFill>
            <a:ln w="25400" cap="flat" cmpd="sng" algn="ctr">
              <a:solidFill>
                <a:srgbClr xmlns:mc="http://schemas.openxmlformats.org/markup-compatibility/2006" xmlns:a14="http://schemas.microsoft.com/office/drawing/2010/main" val="FFCC29" mc:Ignorable="">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xmlns:mc="http://schemas.openxmlformats.org/markup-compatibility/2006" xmlns:a14="http://schemas.microsoft.com/office/drawing/2010/main" val="FFFFFF" mc:Ignorable=""/>
                </a:solidFill>
                <a:effectLst/>
                <a:uLnTx/>
                <a:uFillTx/>
                <a:latin typeface="Arial"/>
                <a:ea typeface="+mn-ea"/>
                <a:cs typeface="+mn-cs"/>
              </a:endParaRPr>
            </a:p>
          </p:txBody>
        </p:sp>
        <p:sp>
          <p:nvSpPr>
            <p:cNvPr id="11" name="Quad Arrow Callout 10"/>
            <p:cNvSpPr/>
            <p:nvPr/>
          </p:nvSpPr>
          <p:spPr>
            <a:xfrm>
              <a:off x="44244" y="4443363"/>
              <a:ext cx="567283" cy="567283"/>
            </a:xfrm>
            <a:prstGeom prst="quadArrowCallout">
              <a:avLst/>
            </a:prstGeom>
            <a:gradFill flip="none" rotWithShape="1">
              <a:gsLst>
                <a:gs pos="0">
                  <a:srgbClr xmlns:mc="http://schemas.openxmlformats.org/markup-compatibility/2006" xmlns:a14="http://schemas.microsoft.com/office/drawing/2010/main" val="A9C7E9" mc:Ignorable="">
                    <a:lumMod val="50000"/>
                    <a:lumOff val="50000"/>
                    <a:shade val="30000"/>
                    <a:satMod val="115000"/>
                  </a:srgbClr>
                </a:gs>
                <a:gs pos="50000">
                  <a:srgbClr xmlns:mc="http://schemas.openxmlformats.org/markup-compatibility/2006" xmlns:a14="http://schemas.microsoft.com/office/drawing/2010/main" val="A9C7E9" mc:Ignorable="">
                    <a:lumMod val="50000"/>
                    <a:lumOff val="50000"/>
                    <a:shade val="67500"/>
                    <a:satMod val="115000"/>
                  </a:srgbClr>
                </a:gs>
                <a:gs pos="100000">
                  <a:srgbClr xmlns:mc="http://schemas.openxmlformats.org/markup-compatibility/2006" xmlns:a14="http://schemas.microsoft.com/office/drawing/2010/main" val="A9C7E9" mc:Ignorable="">
                    <a:lumMod val="50000"/>
                    <a:lumOff val="50000"/>
                    <a:shade val="100000"/>
                    <a:satMod val="115000"/>
                  </a:srgbClr>
                </a:gs>
              </a:gsLst>
              <a:lin ang="5400000" scaled="1"/>
              <a:tileRect/>
            </a:gradFill>
            <a:ln w="25400" cap="flat" cmpd="sng" algn="ctr">
              <a:noFill/>
              <a:prstDash val="solid"/>
            </a:ln>
            <a:effectLst>
              <a:innerShdw blurRad="63500" dist="50800" dir="8100000">
                <a:prstClr val="black">
                  <a:alpha val="50000"/>
                </a:prstClr>
              </a:inn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xmlns:mc="http://schemas.openxmlformats.org/markup-compatibility/2006" xmlns:a14="http://schemas.microsoft.com/office/drawing/2010/main" val="FFFFFF" mc:Ignorable=""/>
                </a:solidFill>
                <a:effectLst/>
                <a:uLnTx/>
                <a:uFillTx/>
                <a:latin typeface="Arial"/>
                <a:ea typeface="+mn-ea"/>
                <a:cs typeface="+mn-cs"/>
              </a:endParaRPr>
            </a:p>
          </p:txBody>
        </p:sp>
        <p:sp>
          <p:nvSpPr>
            <p:cNvPr id="12" name="Rectangle 11"/>
            <p:cNvSpPr/>
            <p:nvPr/>
          </p:nvSpPr>
          <p:spPr>
            <a:xfrm>
              <a:off x="678426" y="4498258"/>
              <a:ext cx="2521974" cy="427703"/>
            </a:xfrm>
            <a:prstGeom prst="rect">
              <a:avLst/>
            </a:prstGeom>
            <a:solidFill>
              <a:srgbClr xmlns:mc="http://schemas.openxmlformats.org/markup-compatibility/2006" xmlns:a14="http://schemas.microsoft.com/office/drawing/2010/main" val="FFFFFF" mc:Ignorable=""/>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xmlns:mc="http://schemas.openxmlformats.org/markup-compatibility/2006" xmlns:a14="http://schemas.microsoft.com/office/drawing/2010/main" val="000000" mc:Ignorable=""/>
                  </a:solidFill>
                  <a:effectLst/>
                  <a:uLnTx/>
                  <a:uFillTx/>
                  <a:latin typeface="Calibri" pitchFamily="34" charset="0"/>
                  <a:ea typeface="+mn-ea"/>
                  <a:cs typeface="+mn-cs"/>
                </a:rPr>
                <a:t>Dynamic provisioning services</a:t>
              </a:r>
            </a:p>
          </p:txBody>
        </p:sp>
      </p:grpSp>
      <p:grpSp>
        <p:nvGrpSpPr>
          <p:cNvPr id="7" name="Group 45"/>
          <p:cNvGrpSpPr/>
          <p:nvPr/>
        </p:nvGrpSpPr>
        <p:grpSpPr>
          <a:xfrm>
            <a:off x="7470241" y="1692103"/>
            <a:ext cx="2490585" cy="573391"/>
            <a:chOff x="8455741" y="1848464"/>
            <a:chExt cx="3244645" cy="796413"/>
          </a:xfrm>
        </p:grpSpPr>
        <p:grpSp>
          <p:nvGrpSpPr>
            <p:cNvPr id="9" name="Group 24"/>
            <p:cNvGrpSpPr/>
            <p:nvPr/>
          </p:nvGrpSpPr>
          <p:grpSpPr>
            <a:xfrm>
              <a:off x="8455741" y="1848464"/>
              <a:ext cx="3244645" cy="796413"/>
              <a:chOff x="0" y="4321277"/>
              <a:chExt cx="3244645" cy="796413"/>
            </a:xfrm>
            <a:effectLst/>
          </p:grpSpPr>
          <p:sp>
            <p:nvSpPr>
              <p:cNvPr id="17" name="Rounded Rectangle 16"/>
              <p:cNvSpPr/>
              <p:nvPr/>
            </p:nvSpPr>
            <p:spPr>
              <a:xfrm>
                <a:off x="0" y="4321277"/>
                <a:ext cx="3244645" cy="796413"/>
              </a:xfrm>
              <a:prstGeom prst="roundRect">
                <a:avLst/>
              </a:prstGeom>
              <a:solidFill>
                <a:srgbClr xmlns:mc="http://schemas.openxmlformats.org/markup-compatibility/2006" xmlns:a14="http://schemas.microsoft.com/office/drawing/2010/main" val="FFFFFF" mc:Ignorable=""/>
              </a:solidFill>
              <a:ln w="25400" cap="flat" cmpd="sng" algn="ctr">
                <a:solidFill>
                  <a:srgbClr xmlns:mc="http://schemas.openxmlformats.org/markup-compatibility/2006" xmlns:a14="http://schemas.microsoft.com/office/drawing/2010/main" val="FFCC29" mc:Ignorable="">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xmlns:mc="http://schemas.openxmlformats.org/markup-compatibility/2006" xmlns:a14="http://schemas.microsoft.com/office/drawing/2010/main" val="FFFFFF" mc:Ignorable=""/>
                  </a:solidFill>
                  <a:effectLst/>
                  <a:uLnTx/>
                  <a:uFillTx/>
                  <a:latin typeface="Arial"/>
                  <a:ea typeface="+mn-ea"/>
                  <a:cs typeface="+mn-cs"/>
                </a:endParaRPr>
              </a:p>
            </p:txBody>
          </p:sp>
          <p:sp>
            <p:nvSpPr>
              <p:cNvPr id="18" name="Rectangle 17"/>
              <p:cNvSpPr/>
              <p:nvPr/>
            </p:nvSpPr>
            <p:spPr>
              <a:xfrm>
                <a:off x="678426" y="4498258"/>
                <a:ext cx="2521974" cy="427703"/>
              </a:xfrm>
              <a:prstGeom prst="rect">
                <a:avLst/>
              </a:prstGeom>
              <a:solidFill>
                <a:srgbClr xmlns:mc="http://schemas.openxmlformats.org/markup-compatibility/2006" xmlns:a14="http://schemas.microsoft.com/office/drawing/2010/main" val="FFFFFF" mc:Ignorable=""/>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xmlns:mc="http://schemas.openxmlformats.org/markup-compatibility/2006" xmlns:a14="http://schemas.microsoft.com/office/drawing/2010/main" val="000000" mc:Ignorable=""/>
                    </a:solidFill>
                    <a:effectLst/>
                    <a:uLnTx/>
                    <a:uFillTx/>
                    <a:latin typeface="Calibri" pitchFamily="34" charset="0"/>
                    <a:ea typeface="+mn-ea"/>
                    <a:cs typeface="+mn-cs"/>
                  </a:rPr>
                  <a:t>Advanced storage </a:t>
                </a:r>
                <a:r>
                  <a:rPr kumimoji="0" lang="en-US" sz="1600" b="0" i="0" u="none" strike="noStrike" kern="1200" cap="none" spc="0" normalizeH="0" baseline="0" noProof="0" dirty="0" smtClean="0">
                    <a:ln>
                      <a:noFill/>
                    </a:ln>
                    <a:solidFill>
                      <a:srgbClr xmlns:mc="http://schemas.openxmlformats.org/markup-compatibility/2006" xmlns:a14="http://schemas.microsoft.com/office/drawing/2010/main" val="000000" mc:Ignorable=""/>
                    </a:solidFill>
                    <a:effectLst/>
                    <a:uLnTx/>
                    <a:uFillTx/>
                    <a:latin typeface="Calibri" pitchFamily="34" charset="0"/>
                    <a:ea typeface="+mn-ea"/>
                    <a:cs typeface="+mn-cs"/>
                  </a:rPr>
                  <a:t>integration</a:t>
                </a:r>
                <a:endParaRPr kumimoji="0" lang="en-US" sz="1600" b="0" i="0" u="none" strike="noStrike" kern="1200" cap="none" spc="0" normalizeH="0" baseline="0" noProof="0" dirty="0">
                  <a:ln>
                    <a:noFill/>
                  </a:ln>
                  <a:solidFill>
                    <a:srgbClr xmlns:mc="http://schemas.openxmlformats.org/markup-compatibility/2006" xmlns:a14="http://schemas.microsoft.com/office/drawing/2010/main" val="000000" mc:Ignorable=""/>
                  </a:solidFill>
                  <a:effectLst/>
                  <a:uLnTx/>
                  <a:uFillTx/>
                  <a:latin typeface="Calibri" pitchFamily="34" charset="0"/>
                  <a:ea typeface="+mn-ea"/>
                  <a:cs typeface="+mn-cs"/>
                </a:endParaRPr>
              </a:p>
            </p:txBody>
          </p:sp>
        </p:grpSp>
        <p:pic>
          <p:nvPicPr>
            <p:cNvPr id="16" name="Picture 15"/>
            <p:cNvPicPr>
              <a:picLocks noChangeAspect="1"/>
            </p:cNvPicPr>
            <p:nvPr/>
          </p:nvPicPr>
          <p:blipFill>
            <a:blip r:embed="rId4" cstate="print"/>
            <a:stretch>
              <a:fillRect/>
            </a:stretch>
          </p:blipFill>
          <p:spPr>
            <a:xfrm>
              <a:off x="8518143" y="1964013"/>
              <a:ext cx="699600" cy="545901"/>
            </a:xfrm>
            <a:prstGeom prst="rect">
              <a:avLst/>
            </a:prstGeom>
            <a:effectLst/>
          </p:spPr>
        </p:pic>
      </p:grpSp>
      <p:grpSp>
        <p:nvGrpSpPr>
          <p:cNvPr id="13" name="Group 47"/>
          <p:cNvGrpSpPr/>
          <p:nvPr/>
        </p:nvGrpSpPr>
        <p:grpSpPr>
          <a:xfrm>
            <a:off x="1007949" y="4974226"/>
            <a:ext cx="2490585" cy="573391"/>
            <a:chOff x="1140543" y="4798142"/>
            <a:chExt cx="3244645" cy="796413"/>
          </a:xfrm>
        </p:grpSpPr>
        <p:grpSp>
          <p:nvGrpSpPr>
            <p:cNvPr id="14" name="Group 31"/>
            <p:cNvGrpSpPr/>
            <p:nvPr/>
          </p:nvGrpSpPr>
          <p:grpSpPr>
            <a:xfrm>
              <a:off x="1140543" y="4798142"/>
              <a:ext cx="3244645" cy="796413"/>
              <a:chOff x="0" y="4262283"/>
              <a:chExt cx="3244645" cy="796413"/>
            </a:xfrm>
            <a:effectLst/>
          </p:grpSpPr>
          <p:sp>
            <p:nvSpPr>
              <p:cNvPr id="24" name="Rounded Rectangle 23"/>
              <p:cNvSpPr/>
              <p:nvPr/>
            </p:nvSpPr>
            <p:spPr>
              <a:xfrm>
                <a:off x="0" y="4262283"/>
                <a:ext cx="3244645" cy="796413"/>
              </a:xfrm>
              <a:prstGeom prst="roundRect">
                <a:avLst/>
              </a:prstGeom>
              <a:solidFill>
                <a:srgbClr xmlns:mc="http://schemas.openxmlformats.org/markup-compatibility/2006" xmlns:a14="http://schemas.microsoft.com/office/drawing/2010/main" val="FFFFFF" mc:Ignorable=""/>
              </a:solidFill>
              <a:ln w="25400" cap="flat" cmpd="sng" algn="ctr">
                <a:solidFill>
                  <a:srgbClr xmlns:mc="http://schemas.openxmlformats.org/markup-compatibility/2006" xmlns:a14="http://schemas.microsoft.com/office/drawing/2010/main" val="FFCC29" mc:Ignorable="">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xmlns:mc="http://schemas.openxmlformats.org/markup-compatibility/2006" xmlns:a14="http://schemas.microsoft.com/office/drawing/2010/main" val="FFFFFF" mc:Ignorable=""/>
                  </a:solidFill>
                  <a:effectLst/>
                  <a:uLnTx/>
                  <a:uFillTx/>
                  <a:latin typeface="Arial"/>
                  <a:ea typeface="+mn-ea"/>
                  <a:cs typeface="+mn-cs"/>
                </a:endParaRPr>
              </a:p>
            </p:txBody>
          </p:sp>
          <p:sp>
            <p:nvSpPr>
              <p:cNvPr id="25" name="Rectangle 24"/>
              <p:cNvSpPr/>
              <p:nvPr/>
            </p:nvSpPr>
            <p:spPr>
              <a:xfrm>
                <a:off x="678426" y="4498258"/>
                <a:ext cx="2521974" cy="427703"/>
              </a:xfrm>
              <a:prstGeom prst="rect">
                <a:avLst/>
              </a:prstGeom>
              <a:solidFill>
                <a:srgbClr xmlns:mc="http://schemas.openxmlformats.org/markup-compatibility/2006" xmlns:a14="http://schemas.microsoft.com/office/drawing/2010/main" val="FFFFFF" mc:Ignorable=""/>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xmlns:mc="http://schemas.openxmlformats.org/markup-compatibility/2006" xmlns:a14="http://schemas.microsoft.com/office/drawing/2010/main" val="000000" mc:Ignorable=""/>
                    </a:solidFill>
                    <a:effectLst/>
                    <a:uLnTx/>
                    <a:uFillTx/>
                    <a:latin typeface="Calibri" pitchFamily="34" charset="0"/>
                    <a:ea typeface="+mn-ea"/>
                    <a:cs typeface="+mn-cs"/>
                  </a:rPr>
                  <a:t>Automated lab management</a:t>
                </a:r>
              </a:p>
            </p:txBody>
          </p:sp>
        </p:grpSp>
        <p:pic>
          <p:nvPicPr>
            <p:cNvPr id="23" name="Picture 24" descr="Andy_Tools_Hammer_Spanner"/>
            <p:cNvPicPr>
              <a:picLocks noChangeAspect="1" noChangeArrowheads="1"/>
            </p:cNvPicPr>
            <p:nvPr/>
          </p:nvPicPr>
          <p:blipFill>
            <a:blip r:embed="rId5" cstate="print"/>
            <a:srcRect/>
            <a:stretch>
              <a:fillRect/>
            </a:stretch>
          </p:blipFill>
          <p:spPr bwMode="auto">
            <a:xfrm>
              <a:off x="1261710" y="5018663"/>
              <a:ext cx="522846" cy="498145"/>
            </a:xfrm>
            <a:prstGeom prst="rect">
              <a:avLst/>
            </a:prstGeom>
            <a:noFill/>
            <a:ln w="9525">
              <a:noFill/>
              <a:miter lim="800000"/>
              <a:headEnd/>
              <a:tailEnd/>
            </a:ln>
            <a:effectLst/>
          </p:spPr>
        </p:pic>
      </p:grpSp>
      <p:grpSp>
        <p:nvGrpSpPr>
          <p:cNvPr id="19" name="Group 46"/>
          <p:cNvGrpSpPr/>
          <p:nvPr/>
        </p:nvGrpSpPr>
        <p:grpSpPr>
          <a:xfrm>
            <a:off x="7686244" y="5134481"/>
            <a:ext cx="2490585" cy="573391"/>
            <a:chOff x="7929718" y="5186515"/>
            <a:chExt cx="3244645" cy="796413"/>
          </a:xfrm>
        </p:grpSpPr>
        <p:grpSp>
          <p:nvGrpSpPr>
            <p:cNvPr id="20" name="Group 37"/>
            <p:cNvGrpSpPr/>
            <p:nvPr/>
          </p:nvGrpSpPr>
          <p:grpSpPr>
            <a:xfrm>
              <a:off x="7929718" y="5186515"/>
              <a:ext cx="3244645" cy="796413"/>
              <a:chOff x="-2433484" y="4925961"/>
              <a:chExt cx="3244645" cy="796413"/>
            </a:xfrm>
            <a:effectLst/>
          </p:grpSpPr>
          <p:sp>
            <p:nvSpPr>
              <p:cNvPr id="32" name="Rounded Rectangle 31"/>
              <p:cNvSpPr/>
              <p:nvPr/>
            </p:nvSpPr>
            <p:spPr>
              <a:xfrm>
                <a:off x="-2433484" y="4925961"/>
                <a:ext cx="3244645" cy="796413"/>
              </a:xfrm>
              <a:prstGeom prst="roundRect">
                <a:avLst/>
              </a:prstGeom>
              <a:solidFill>
                <a:srgbClr xmlns:mc="http://schemas.openxmlformats.org/markup-compatibility/2006" xmlns:a14="http://schemas.microsoft.com/office/drawing/2010/main" val="FFFFFF" mc:Ignorable=""/>
              </a:solidFill>
              <a:ln w="25400" cap="flat" cmpd="sng" algn="ctr">
                <a:solidFill>
                  <a:srgbClr xmlns:mc="http://schemas.openxmlformats.org/markup-compatibility/2006" xmlns:a14="http://schemas.microsoft.com/office/drawing/2010/main" val="FFCC29" mc:Ignorable="">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xmlns:mc="http://schemas.openxmlformats.org/markup-compatibility/2006" xmlns:a14="http://schemas.microsoft.com/office/drawing/2010/main" val="FFFFFF" mc:Ignorable=""/>
                  </a:solidFill>
                  <a:effectLst/>
                  <a:uLnTx/>
                  <a:uFillTx/>
                  <a:latin typeface="Arial"/>
                  <a:ea typeface="+mn-ea"/>
                  <a:cs typeface="+mn-cs"/>
                </a:endParaRPr>
              </a:p>
            </p:txBody>
          </p:sp>
          <p:sp>
            <p:nvSpPr>
              <p:cNvPr id="33" name="Rectangle 32"/>
              <p:cNvSpPr/>
              <p:nvPr/>
            </p:nvSpPr>
            <p:spPr>
              <a:xfrm>
                <a:off x="-1661647" y="5063611"/>
                <a:ext cx="2433484" cy="496531"/>
              </a:xfrm>
              <a:prstGeom prst="rect">
                <a:avLst/>
              </a:prstGeom>
              <a:solidFill>
                <a:srgbClr xmlns:mc="http://schemas.openxmlformats.org/markup-compatibility/2006" xmlns:a14="http://schemas.microsoft.com/office/drawing/2010/main" val="FFFFFF" mc:Ignorable=""/>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xmlns:mc="http://schemas.openxmlformats.org/markup-compatibility/2006" xmlns:a14="http://schemas.microsoft.com/office/drawing/2010/main" val="000000" mc:Ignorable=""/>
                    </a:solidFill>
                    <a:effectLst/>
                    <a:uLnTx/>
                    <a:uFillTx/>
                    <a:latin typeface="Calibri" pitchFamily="34" charset="0"/>
                    <a:ea typeface="+mn-ea"/>
                    <a:cs typeface="+mn-cs"/>
                  </a:rPr>
                  <a:t>Workflow </a:t>
                </a:r>
                <a:r>
                  <a:rPr kumimoji="0" lang="en-US" sz="1600" b="0" i="0" u="none" strike="noStrike" kern="1200" cap="none" spc="0" normalizeH="0" baseline="0" noProof="0" dirty="0" smtClean="0">
                    <a:ln>
                      <a:noFill/>
                    </a:ln>
                    <a:solidFill>
                      <a:srgbClr xmlns:mc="http://schemas.openxmlformats.org/markup-compatibility/2006" xmlns:a14="http://schemas.microsoft.com/office/drawing/2010/main" val="000000" mc:Ignorable=""/>
                    </a:solidFill>
                    <a:effectLst/>
                    <a:uLnTx/>
                    <a:uFillTx/>
                    <a:latin typeface="Calibri" pitchFamily="34" charset="0"/>
                    <a:ea typeface="+mn-ea"/>
                    <a:cs typeface="+mn-cs"/>
                  </a:rPr>
                  <a:t>orchestration</a:t>
                </a:r>
                <a:endParaRPr kumimoji="0" lang="en-US" sz="1600" b="0" i="0" u="none" strike="noStrike" kern="1200" cap="none" spc="0" normalizeH="0" baseline="0" noProof="0" dirty="0">
                  <a:ln>
                    <a:noFill/>
                  </a:ln>
                  <a:solidFill>
                    <a:srgbClr xmlns:mc="http://schemas.openxmlformats.org/markup-compatibility/2006" xmlns:a14="http://schemas.microsoft.com/office/drawing/2010/main" val="000000" mc:Ignorable=""/>
                  </a:solidFill>
                  <a:effectLst/>
                  <a:uLnTx/>
                  <a:uFillTx/>
                  <a:latin typeface="Calibri" pitchFamily="34" charset="0"/>
                  <a:ea typeface="+mn-ea"/>
                  <a:cs typeface="+mn-cs"/>
                </a:endParaRPr>
              </a:p>
            </p:txBody>
          </p:sp>
        </p:grpSp>
        <p:grpSp>
          <p:nvGrpSpPr>
            <p:cNvPr id="22" name="Group 44"/>
            <p:cNvGrpSpPr/>
            <p:nvPr/>
          </p:nvGrpSpPr>
          <p:grpSpPr>
            <a:xfrm>
              <a:off x="8088118" y="5368412"/>
              <a:ext cx="639029" cy="462582"/>
              <a:chOff x="8014383" y="5233525"/>
              <a:chExt cx="967989" cy="700709"/>
            </a:xfrm>
          </p:grpSpPr>
          <p:sp>
            <p:nvSpPr>
              <p:cNvPr id="30" name="Pentagon 29"/>
              <p:cNvSpPr/>
              <p:nvPr/>
            </p:nvSpPr>
            <p:spPr>
              <a:xfrm>
                <a:off x="8014383" y="5233525"/>
                <a:ext cx="595963" cy="695291"/>
              </a:xfrm>
              <a:prstGeom prst="homePlate">
                <a:avLst/>
              </a:prstGeom>
              <a:gradFill flip="none" rotWithShape="1">
                <a:gsLst>
                  <a:gs pos="0">
                    <a:srgbClr xmlns:mc="http://schemas.openxmlformats.org/markup-compatibility/2006" xmlns:a14="http://schemas.microsoft.com/office/drawing/2010/main" val="A9C7E9" mc:Ignorable="">
                      <a:lumMod val="65000"/>
                      <a:lumOff val="35000"/>
                      <a:shade val="30000"/>
                      <a:satMod val="115000"/>
                    </a:srgbClr>
                  </a:gs>
                  <a:gs pos="50000">
                    <a:srgbClr xmlns:mc="http://schemas.openxmlformats.org/markup-compatibility/2006" xmlns:a14="http://schemas.microsoft.com/office/drawing/2010/main" val="A9C7E9" mc:Ignorable="">
                      <a:lumMod val="65000"/>
                      <a:lumOff val="35000"/>
                      <a:shade val="67500"/>
                      <a:satMod val="115000"/>
                    </a:srgbClr>
                  </a:gs>
                  <a:gs pos="100000">
                    <a:srgbClr xmlns:mc="http://schemas.openxmlformats.org/markup-compatibility/2006" xmlns:a14="http://schemas.microsoft.com/office/drawing/2010/main" val="A9C7E9" mc:Ignorable="">
                      <a:lumMod val="65000"/>
                      <a:lumOff val="35000"/>
                      <a:shade val="100000"/>
                      <a:satMod val="115000"/>
                    </a:srgbClr>
                  </a:gs>
                </a:gsLst>
                <a:lin ang="5400000" scaled="1"/>
                <a:tileRect/>
              </a:gradFill>
              <a:ln w="25400" cap="flat" cmpd="sng" algn="ctr">
                <a:noFill/>
                <a:prstDash val="solid"/>
              </a:ln>
              <a:effectLst>
                <a:innerShdw blurRad="63500" dist="50800" dir="8100000">
                  <a:prstClr val="black">
                    <a:alpha val="50000"/>
                  </a:prstClr>
                </a:inn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xmlns:mc="http://schemas.openxmlformats.org/markup-compatibility/2006" xmlns:a14="http://schemas.microsoft.com/office/drawing/2010/main" val="FFFFFF" mc:Ignorable=""/>
                  </a:solidFill>
                  <a:effectLst/>
                  <a:uLnTx/>
                  <a:uFillTx/>
                  <a:latin typeface="Arial"/>
                  <a:ea typeface="+mn-ea"/>
                  <a:cs typeface="+mn-cs"/>
                </a:endParaRPr>
              </a:p>
            </p:txBody>
          </p:sp>
          <p:sp>
            <p:nvSpPr>
              <p:cNvPr id="31" name="Chevron 30"/>
              <p:cNvSpPr/>
              <p:nvPr/>
            </p:nvSpPr>
            <p:spPr>
              <a:xfrm>
                <a:off x="8426140" y="5235332"/>
                <a:ext cx="556232" cy="698902"/>
              </a:xfrm>
              <a:prstGeom prst="chevron">
                <a:avLst/>
              </a:prstGeom>
              <a:gradFill flip="none" rotWithShape="1">
                <a:gsLst>
                  <a:gs pos="0">
                    <a:srgbClr xmlns:mc="http://schemas.openxmlformats.org/markup-compatibility/2006" xmlns:a14="http://schemas.microsoft.com/office/drawing/2010/main" val="A9C7E9" mc:Ignorable="">
                      <a:lumMod val="65000"/>
                      <a:lumOff val="35000"/>
                      <a:shade val="30000"/>
                      <a:satMod val="115000"/>
                    </a:srgbClr>
                  </a:gs>
                  <a:gs pos="50000">
                    <a:srgbClr xmlns:mc="http://schemas.openxmlformats.org/markup-compatibility/2006" xmlns:a14="http://schemas.microsoft.com/office/drawing/2010/main" val="A9C7E9" mc:Ignorable="">
                      <a:lumMod val="65000"/>
                      <a:lumOff val="35000"/>
                      <a:shade val="67500"/>
                      <a:satMod val="115000"/>
                    </a:srgbClr>
                  </a:gs>
                  <a:gs pos="100000">
                    <a:srgbClr xmlns:mc="http://schemas.openxmlformats.org/markup-compatibility/2006" xmlns:a14="http://schemas.microsoft.com/office/drawing/2010/main" val="A9C7E9" mc:Ignorable="">
                      <a:lumMod val="65000"/>
                      <a:lumOff val="35000"/>
                      <a:shade val="100000"/>
                      <a:satMod val="115000"/>
                    </a:srgbClr>
                  </a:gs>
                </a:gsLst>
                <a:lin ang="5400000" scaled="1"/>
                <a:tileRect/>
              </a:gradFill>
              <a:ln w="25400" cap="flat" cmpd="sng" algn="ctr">
                <a:noFill/>
                <a:prstDash val="solid"/>
              </a:ln>
              <a:effectLst>
                <a:innerShdw blurRad="63500" dist="50800" dir="8100000">
                  <a:prstClr val="black">
                    <a:alpha val="50000"/>
                  </a:prstClr>
                </a:inn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xmlns:mc="http://schemas.openxmlformats.org/markup-compatibility/2006" xmlns:a14="http://schemas.microsoft.com/office/drawing/2010/main" val="000000" mc:Ignorable=""/>
                  </a:solidFill>
                  <a:effectLst/>
                  <a:uLnTx/>
                  <a:uFillTx/>
                  <a:latin typeface="Arial"/>
                  <a:ea typeface="+mn-ea"/>
                  <a:cs typeface="+mn-cs"/>
                </a:endParaRPr>
              </a:p>
            </p:txBody>
          </p:sp>
        </p:grpSp>
      </p:grpSp>
      <p:sp>
        <p:nvSpPr>
          <p:cNvPr id="34" name="Flowchart: Punched Tape 33"/>
          <p:cNvSpPr/>
          <p:nvPr/>
        </p:nvSpPr>
        <p:spPr bwMode="auto">
          <a:xfrm>
            <a:off x="10146639" y="5902899"/>
            <a:ext cx="1833366" cy="810041"/>
          </a:xfrm>
          <a:prstGeom prst="flowChartPunchedTap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rPr>
              <a:t>Included w/ XenDesktop 4 Enterprise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Site Recovery with StorageLink (</a:t>
            </a:r>
            <a:r>
              <a:rPr lang="en-US" sz="2800" dirty="0" smtClean="0">
                <a:solidFill>
                  <a:srgbClr xmlns:mc="http://schemas.openxmlformats.org/markup-compatibility/2006" xmlns:a14="http://schemas.microsoft.com/office/drawing/2010/main" val="C00000" mc:Ignorable=""/>
                </a:solidFill>
              </a:rPr>
              <a:t>New in 5.5</a:t>
            </a:r>
            <a:r>
              <a:rPr lang="en-US" sz="2800" dirty="0" smtClean="0">
                <a:solidFill>
                  <a:schemeClr val="tx1"/>
                </a:solidFill>
              </a:rPr>
              <a:t>)</a:t>
            </a:r>
            <a:endParaRPr lang="en-US" sz="2800" dirty="0">
              <a:solidFill>
                <a:schemeClr val="tx1"/>
              </a:solidFill>
            </a:endParaRPr>
          </a:p>
        </p:txBody>
      </p:sp>
      <p:sp>
        <p:nvSpPr>
          <p:cNvPr id="3" name="Content Placeholder 2"/>
          <p:cNvSpPr>
            <a:spLocks noGrp="1"/>
          </p:cNvSpPr>
          <p:nvPr>
            <p:ph idx="1"/>
          </p:nvPr>
        </p:nvSpPr>
        <p:spPr/>
        <p:txBody>
          <a:bodyPr/>
          <a:lstStyle/>
          <a:p>
            <a:r>
              <a:rPr lang="en-US" sz="2400" dirty="0" smtClean="0">
                <a:solidFill>
                  <a:schemeClr val="tx1"/>
                </a:solidFill>
              </a:rPr>
              <a:t>Easy setup of array-based remote mirroring</a:t>
            </a:r>
          </a:p>
          <a:p>
            <a:r>
              <a:rPr lang="en-US" sz="2400" dirty="0" smtClean="0">
                <a:solidFill>
                  <a:schemeClr val="tx1"/>
                </a:solidFill>
              </a:rPr>
              <a:t>Remote staging of Hyper-V VMs for DR testing</a:t>
            </a:r>
          </a:p>
          <a:p>
            <a:r>
              <a:rPr lang="en-US" sz="2400" dirty="0" smtClean="0">
                <a:solidFill>
                  <a:schemeClr val="tx1"/>
                </a:solidFill>
              </a:rPr>
              <a:t>Automation with workflows and Microsoft Clustering</a:t>
            </a:r>
          </a:p>
          <a:p>
            <a:endParaRPr lang="en-US" sz="2400" dirty="0"/>
          </a:p>
        </p:txBody>
      </p:sp>
      <p:grpSp>
        <p:nvGrpSpPr>
          <p:cNvPr id="4" name="Group 28"/>
          <p:cNvGrpSpPr/>
          <p:nvPr/>
        </p:nvGrpSpPr>
        <p:grpSpPr>
          <a:xfrm>
            <a:off x="1231271" y="3210362"/>
            <a:ext cx="10043187" cy="2869698"/>
            <a:chOff x="467700" y="2636203"/>
            <a:chExt cx="11062851" cy="3161052"/>
          </a:xfrm>
        </p:grpSpPr>
        <p:grpSp>
          <p:nvGrpSpPr>
            <p:cNvPr id="5" name="Group 15"/>
            <p:cNvGrpSpPr/>
            <p:nvPr/>
          </p:nvGrpSpPr>
          <p:grpSpPr>
            <a:xfrm>
              <a:off x="8018414" y="2636203"/>
              <a:ext cx="1012464" cy="929544"/>
              <a:chOff x="9544760" y="1535514"/>
              <a:chExt cx="1300054" cy="1193580"/>
            </a:xfrm>
          </p:grpSpPr>
          <p:pic>
            <p:nvPicPr>
              <p:cNvPr id="18" name="Picture 15" descr="Server-Physical-Single"/>
              <p:cNvPicPr>
                <a:picLocks noChangeAspect="1" noChangeArrowheads="1"/>
              </p:cNvPicPr>
              <p:nvPr/>
            </p:nvPicPr>
            <p:blipFill>
              <a:blip r:embed="rId3"/>
              <a:srcRect/>
              <a:stretch>
                <a:fillRect/>
              </a:stretch>
            </p:blipFill>
            <p:spPr bwMode="invGray">
              <a:xfrm>
                <a:off x="9544760" y="1956274"/>
                <a:ext cx="1300054" cy="772820"/>
              </a:xfrm>
              <a:prstGeom prst="rect">
                <a:avLst/>
              </a:prstGeom>
              <a:noFill/>
              <a:ln w="9525">
                <a:noFill/>
                <a:miter lim="800000"/>
                <a:headEnd/>
                <a:tailEnd/>
              </a:ln>
            </p:spPr>
          </p:pic>
          <p:pic>
            <p:nvPicPr>
              <p:cNvPr id="19" name="Picture 16" descr="Servers-Virtual-Two"/>
              <p:cNvPicPr>
                <a:picLocks noChangeAspect="1" noChangeArrowheads="1"/>
              </p:cNvPicPr>
              <p:nvPr/>
            </p:nvPicPr>
            <p:blipFill>
              <a:blip r:embed="rId4"/>
              <a:srcRect/>
              <a:stretch>
                <a:fillRect/>
              </a:stretch>
            </p:blipFill>
            <p:spPr bwMode="invGray">
              <a:xfrm>
                <a:off x="9544760" y="1535514"/>
                <a:ext cx="1300054" cy="903134"/>
              </a:xfrm>
              <a:prstGeom prst="rect">
                <a:avLst/>
              </a:prstGeom>
              <a:noFill/>
              <a:ln w="9525">
                <a:noFill/>
                <a:miter lim="800000"/>
                <a:headEnd/>
                <a:tailEnd/>
              </a:ln>
            </p:spPr>
          </p:pic>
        </p:grpSp>
        <p:pic>
          <p:nvPicPr>
            <p:cNvPr id="6" name="Picture 2" descr="C:\Users\shlotito\Documents\IMAGES- LOGOS\New Folder\HyperV-Svr-1_bL_r.png"/>
            <p:cNvPicPr>
              <a:picLocks noChangeAspect="1" noChangeArrowheads="1"/>
            </p:cNvPicPr>
            <p:nvPr/>
          </p:nvPicPr>
          <p:blipFill>
            <a:blip r:embed="rId5" cstate="print">
              <a:lum bright="100000" contrast="100000"/>
            </a:blip>
            <a:srcRect r="59737" b="3790"/>
            <a:stretch>
              <a:fillRect/>
            </a:stretch>
          </p:blipFill>
          <p:spPr bwMode="invGray">
            <a:xfrm>
              <a:off x="574420" y="3575137"/>
              <a:ext cx="619556" cy="88601"/>
            </a:xfrm>
            <a:prstGeom prst="rect">
              <a:avLst/>
            </a:prstGeom>
            <a:noFill/>
            <a:ln w="9525">
              <a:noFill/>
              <a:miter lim="800000"/>
              <a:headEnd/>
              <a:tailEnd/>
            </a:ln>
          </p:spPr>
        </p:pic>
        <p:pic>
          <p:nvPicPr>
            <p:cNvPr id="7" name="Picture 2" descr="C:\Users\shlotito\Documents\IMAGES- LOGOS\New Folder\HyperV-Svr-1_bL_r.png"/>
            <p:cNvPicPr>
              <a:picLocks noChangeAspect="1" noChangeArrowheads="1"/>
            </p:cNvPicPr>
            <p:nvPr/>
          </p:nvPicPr>
          <p:blipFill>
            <a:blip r:embed="rId6">
              <a:lum bright="100000" contrast="100000"/>
            </a:blip>
            <a:srcRect l="39246" b="-12816"/>
            <a:stretch>
              <a:fillRect/>
            </a:stretch>
          </p:blipFill>
          <p:spPr bwMode="invGray">
            <a:xfrm>
              <a:off x="536439" y="3681597"/>
              <a:ext cx="1712842" cy="226169"/>
            </a:xfrm>
            <a:prstGeom prst="rect">
              <a:avLst/>
            </a:prstGeom>
            <a:noFill/>
            <a:ln w="9525">
              <a:noFill/>
              <a:miter lim="800000"/>
              <a:headEnd/>
              <a:tailEnd/>
            </a:ln>
          </p:spPr>
        </p:pic>
        <p:sp>
          <p:nvSpPr>
            <p:cNvPr id="8" name="Rounded Rectangle 7"/>
            <p:cNvSpPr/>
            <p:nvPr/>
          </p:nvSpPr>
          <p:spPr bwMode="auto">
            <a:xfrm>
              <a:off x="467700" y="4534292"/>
              <a:ext cx="1313966" cy="643196"/>
            </a:xfrm>
            <a:prstGeom prst="roundRect">
              <a:avLst>
                <a:gd name="adj" fmla="val 871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rPr>
                <a:t>StorageLink Site Recovery</a:t>
              </a:r>
              <a:endParaRPr kumimoji="0" lang="en-US" sz="1100" b="0" i="0" u="none" strike="noStrike" kern="1200" cap="none" spc="0" normalizeH="0" baseline="0" noProof="0" dirty="0">
                <a:ln>
                  <a:no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pitchFamily="34" charset="0"/>
                <a:ea typeface="+mn-ea"/>
                <a:cs typeface="+mn-cs"/>
              </a:endParaRPr>
            </a:p>
          </p:txBody>
        </p:sp>
        <p:pic>
          <p:nvPicPr>
            <p:cNvPr id="9" name="Picture 8"/>
            <p:cNvPicPr>
              <a:picLocks noChangeAspect="1"/>
            </p:cNvPicPr>
            <p:nvPr/>
          </p:nvPicPr>
          <p:blipFill>
            <a:blip r:embed="rId7">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blip>
            <a:stretch>
              <a:fillRect/>
            </a:stretch>
          </p:blipFill>
          <p:spPr>
            <a:xfrm>
              <a:off x="1816806" y="5145348"/>
              <a:ext cx="823589" cy="642481"/>
            </a:xfrm>
            <a:prstGeom prst="rect">
              <a:avLst/>
            </a:prstGeom>
          </p:spPr>
        </p:pic>
        <p:sp>
          <p:nvSpPr>
            <p:cNvPr id="10" name="Rectangle 9"/>
            <p:cNvSpPr/>
            <p:nvPr/>
          </p:nvSpPr>
          <p:spPr bwMode="auto">
            <a:xfrm>
              <a:off x="5210935" y="3987539"/>
              <a:ext cx="1576363" cy="307081"/>
            </a:xfrm>
            <a:prstGeom prst="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Remote Mirroring</a:t>
              </a:r>
            </a:p>
          </p:txBody>
        </p:sp>
        <p:pic>
          <p:nvPicPr>
            <p:cNvPr id="11" name="Picture 10"/>
            <p:cNvPicPr>
              <a:picLocks noChangeAspect="1"/>
            </p:cNvPicPr>
            <p:nvPr/>
          </p:nvPicPr>
          <p:blipFill>
            <a:blip r:embed="rId7">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blip>
            <a:stretch>
              <a:fillRect/>
            </a:stretch>
          </p:blipFill>
          <p:spPr>
            <a:xfrm>
              <a:off x="2764502" y="5154774"/>
              <a:ext cx="823589" cy="642481"/>
            </a:xfrm>
            <a:prstGeom prst="rect">
              <a:avLst/>
            </a:prstGeom>
          </p:spPr>
        </p:pic>
        <p:pic>
          <p:nvPicPr>
            <p:cNvPr id="12" name="Picture 11"/>
            <p:cNvPicPr>
              <a:picLocks noChangeAspect="1"/>
            </p:cNvPicPr>
            <p:nvPr/>
          </p:nvPicPr>
          <p:blipFill>
            <a:blip r:embed="rId8"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blip>
            <a:stretch>
              <a:fillRect/>
            </a:stretch>
          </p:blipFill>
          <p:spPr>
            <a:xfrm>
              <a:off x="8124042" y="3704139"/>
              <a:ext cx="435497" cy="339731"/>
            </a:xfrm>
            <a:prstGeom prst="rect">
              <a:avLst/>
            </a:prstGeom>
          </p:spPr>
        </p:pic>
        <p:cxnSp>
          <p:nvCxnSpPr>
            <p:cNvPr id="16" name="Straight Arrow Connector 15"/>
            <p:cNvCxnSpPr/>
            <p:nvPr/>
          </p:nvCxnSpPr>
          <p:spPr>
            <a:xfrm rot="10800000" flipV="1">
              <a:off x="4076472" y="3902696"/>
              <a:ext cx="3851471" cy="1136819"/>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5"/>
            <p:cNvGrpSpPr/>
            <p:nvPr/>
          </p:nvGrpSpPr>
          <p:grpSpPr>
            <a:xfrm>
              <a:off x="1958550" y="3801388"/>
              <a:ext cx="1480292" cy="1359057"/>
              <a:chOff x="9544760" y="1535514"/>
              <a:chExt cx="1300054" cy="1193580"/>
            </a:xfrm>
          </p:grpSpPr>
          <p:pic>
            <p:nvPicPr>
              <p:cNvPr id="21" name="Picture 15" descr="Server-Physical-Single"/>
              <p:cNvPicPr>
                <a:picLocks noChangeAspect="1" noChangeArrowheads="1"/>
              </p:cNvPicPr>
              <p:nvPr/>
            </p:nvPicPr>
            <p:blipFill>
              <a:blip r:embed="rId3"/>
              <a:srcRect/>
              <a:stretch>
                <a:fillRect/>
              </a:stretch>
            </p:blipFill>
            <p:spPr bwMode="invGray">
              <a:xfrm>
                <a:off x="9544760" y="1956274"/>
                <a:ext cx="1300054" cy="772820"/>
              </a:xfrm>
              <a:prstGeom prst="rect">
                <a:avLst/>
              </a:prstGeom>
              <a:noFill/>
              <a:ln w="9525">
                <a:noFill/>
                <a:miter lim="800000"/>
                <a:headEnd/>
                <a:tailEnd/>
              </a:ln>
            </p:spPr>
          </p:pic>
          <p:pic>
            <p:nvPicPr>
              <p:cNvPr id="22" name="Picture 16" descr="Servers-Virtual-Two"/>
              <p:cNvPicPr>
                <a:picLocks noChangeAspect="1" noChangeArrowheads="1"/>
              </p:cNvPicPr>
              <p:nvPr/>
            </p:nvPicPr>
            <p:blipFill>
              <a:blip r:embed="rId4"/>
              <a:srcRect/>
              <a:stretch>
                <a:fillRect/>
              </a:stretch>
            </p:blipFill>
            <p:spPr bwMode="invGray">
              <a:xfrm>
                <a:off x="9544760" y="1535514"/>
                <a:ext cx="1300054" cy="903134"/>
              </a:xfrm>
              <a:prstGeom prst="rect">
                <a:avLst/>
              </a:prstGeom>
              <a:noFill/>
              <a:ln w="9525">
                <a:noFill/>
                <a:miter lim="800000"/>
                <a:headEnd/>
                <a:tailEnd/>
              </a:ln>
            </p:spPr>
          </p:pic>
        </p:grpSp>
        <p:pic>
          <p:nvPicPr>
            <p:cNvPr id="23" name="Picture 22"/>
            <p:cNvPicPr>
              <a:picLocks noChangeAspect="1"/>
            </p:cNvPicPr>
            <p:nvPr/>
          </p:nvPicPr>
          <p:blipFill>
            <a:blip r:embed="rId8"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blip>
            <a:stretch>
              <a:fillRect/>
            </a:stretch>
          </p:blipFill>
          <p:spPr>
            <a:xfrm>
              <a:off x="8615807" y="3696284"/>
              <a:ext cx="435497" cy="339731"/>
            </a:xfrm>
            <a:prstGeom prst="rect">
              <a:avLst/>
            </a:prstGeom>
          </p:spPr>
        </p:pic>
        <p:pic>
          <p:nvPicPr>
            <p:cNvPr id="25" name="Picture 24"/>
            <p:cNvPicPr>
              <a:picLocks noChangeAspect="1"/>
            </p:cNvPicPr>
            <p:nvPr/>
          </p:nvPicPr>
          <p:blipFill>
            <a:blip r:embed="rId8"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blip>
            <a:stretch>
              <a:fillRect/>
            </a:stretch>
          </p:blipFill>
          <p:spPr>
            <a:xfrm>
              <a:off x="10455605" y="3707282"/>
              <a:ext cx="435497" cy="339731"/>
            </a:xfrm>
            <a:prstGeom prst="rect">
              <a:avLst/>
            </a:prstGeom>
          </p:spPr>
        </p:pic>
        <p:sp>
          <p:nvSpPr>
            <p:cNvPr id="26" name="Rectangle 25"/>
            <p:cNvSpPr/>
            <p:nvPr/>
          </p:nvSpPr>
          <p:spPr bwMode="auto">
            <a:xfrm>
              <a:off x="9954188" y="4168218"/>
              <a:ext cx="1576363" cy="44148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Snapshot-based Staging/Testing</a:t>
              </a:r>
            </a:p>
          </p:txBody>
        </p:sp>
        <p:pic>
          <p:nvPicPr>
            <p:cNvPr id="27" name="Picture 16" descr="Servers-Virtual-Two"/>
            <p:cNvPicPr>
              <a:picLocks noChangeAspect="1" noChangeArrowheads="1"/>
            </p:cNvPicPr>
            <p:nvPr/>
          </p:nvPicPr>
          <p:blipFill>
            <a:blip r:embed="rId4"/>
            <a:srcRect/>
            <a:stretch>
              <a:fillRect/>
            </a:stretch>
          </p:blipFill>
          <p:spPr bwMode="invGray">
            <a:xfrm>
              <a:off x="10150442" y="2684908"/>
              <a:ext cx="1012464" cy="703349"/>
            </a:xfrm>
            <a:prstGeom prst="rect">
              <a:avLst/>
            </a:prstGeom>
            <a:noFill/>
            <a:ln w="9525">
              <a:noFill/>
              <a:miter lim="800000"/>
              <a:headEnd/>
              <a:tailEnd/>
            </a:ln>
          </p:spPr>
        </p:pic>
        <p:cxnSp>
          <p:nvCxnSpPr>
            <p:cNvPr id="28" name="Curved Connector 27"/>
            <p:cNvCxnSpPr/>
            <p:nvPr/>
          </p:nvCxnSpPr>
          <p:spPr>
            <a:xfrm rot="5400000" flipH="1" flipV="1">
              <a:off x="9611272" y="2715550"/>
              <a:ext cx="1194" cy="775830"/>
            </a:xfrm>
            <a:prstGeom prst="curvedConnector3">
              <a:avLst>
                <a:gd name="adj1" fmla="val 14395466"/>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4" name="Flowchart: Punched Tape 23"/>
          <p:cNvSpPr/>
          <p:nvPr/>
        </p:nvSpPr>
        <p:spPr bwMode="auto">
          <a:xfrm>
            <a:off x="10146639" y="5902899"/>
            <a:ext cx="1833366" cy="810041"/>
          </a:xfrm>
          <a:prstGeom prst="flowChartPunchedTap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rPr>
              <a:t>Included w/ XenDesktop 4 Enterprise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8017" y="680627"/>
            <a:ext cx="11049001" cy="5262979"/>
          </a:xfrm>
          <a:prstGeom prst="rect">
            <a:avLst/>
          </a:prstGeom>
        </p:spPr>
        <p:txBody>
          <a:bodyPr wrap="square">
            <a:spAutoFit/>
          </a:bodyPr>
          <a:lstStyle/>
          <a:p>
            <a:r>
              <a:rPr lang="en-US" sz="2800" dirty="0" err="1" smtClean="0">
                <a:solidFill>
                  <a:schemeClr val="bg1"/>
                </a:solidFill>
              </a:rPr>
              <a:t>XenDesktop</a:t>
            </a:r>
            <a:r>
              <a:rPr lang="en-US" sz="2800" dirty="0" smtClean="0">
                <a:solidFill>
                  <a:schemeClr val="bg1"/>
                </a:solidFill>
              </a:rPr>
              <a:t> 4 expands the company’s longtime partnership with Microsoft …..  </a:t>
            </a:r>
            <a:r>
              <a:rPr lang="en-US" sz="2800" dirty="0" err="1" smtClean="0">
                <a:solidFill>
                  <a:srgbClr xmlns:mc="http://schemas.openxmlformats.org/markup-compatibility/2006" xmlns:a14="http://schemas.microsoft.com/office/drawing/2010/main" val="FFC000" mc:Ignorable=""/>
                </a:solidFill>
              </a:rPr>
              <a:t>XenDesktop</a:t>
            </a:r>
            <a:r>
              <a:rPr lang="en-US" sz="2800" dirty="0" smtClean="0">
                <a:solidFill>
                  <a:srgbClr xmlns:mc="http://schemas.openxmlformats.org/markup-compatibility/2006" xmlns:a14="http://schemas.microsoft.com/office/drawing/2010/main" val="FFC000" mc:Ignorable=""/>
                </a:solidFill>
              </a:rPr>
              <a:t> now ships with Hyper-V </a:t>
            </a:r>
            <a:r>
              <a:rPr lang="en-US" sz="2800" dirty="0" smtClean="0">
                <a:solidFill>
                  <a:schemeClr val="bg1"/>
                </a:solidFill>
              </a:rPr>
              <a:t>as well … simplify the management of physical and virtual desktops and </a:t>
            </a:r>
            <a:r>
              <a:rPr lang="en-US" sz="2800" dirty="0" smtClean="0">
                <a:solidFill>
                  <a:srgbClr xmlns:mc="http://schemas.openxmlformats.org/markup-compatibility/2006" xmlns:a14="http://schemas.microsoft.com/office/drawing/2010/main" val="FFC000" mc:Ignorable=""/>
                </a:solidFill>
              </a:rPr>
              <a:t>applications via the Microsoft System Center management platform </a:t>
            </a:r>
            <a:r>
              <a:rPr lang="en-US" sz="2800" dirty="0" smtClean="0"/>
              <a:t>… </a:t>
            </a:r>
            <a:r>
              <a:rPr lang="en-US" sz="2800" dirty="0" smtClean="0">
                <a:solidFill>
                  <a:schemeClr val="bg1"/>
                </a:solidFill>
              </a:rPr>
              <a:t> including plans to further integrate solutions like Microsoft </a:t>
            </a:r>
            <a:r>
              <a:rPr lang="en-US" sz="2800" dirty="0" smtClean="0">
                <a:solidFill>
                  <a:srgbClr xmlns:mc="http://schemas.openxmlformats.org/markup-compatibility/2006" xmlns:a14="http://schemas.microsoft.com/office/drawing/2010/main" val="FFC000" mc:Ignorable=""/>
                </a:solidFill>
              </a:rPr>
              <a:t>Application Virtualization (App-V) into the Citrix </a:t>
            </a:r>
            <a:r>
              <a:rPr lang="en-US" sz="2800" dirty="0" err="1" smtClean="0">
                <a:solidFill>
                  <a:srgbClr xmlns:mc="http://schemas.openxmlformats.org/markup-compatibility/2006" xmlns:a14="http://schemas.microsoft.com/office/drawing/2010/main" val="FFC000" mc:Ignorable=""/>
                </a:solidFill>
              </a:rPr>
              <a:t>XenDesktop</a:t>
            </a:r>
            <a:r>
              <a:rPr lang="en-US" sz="2800" dirty="0" smtClean="0">
                <a:solidFill>
                  <a:srgbClr xmlns:mc="http://schemas.openxmlformats.org/markup-compatibility/2006" xmlns:a14="http://schemas.microsoft.com/office/drawing/2010/main" val="FFC000" mc:Ignorable=""/>
                </a:solidFill>
              </a:rPr>
              <a:t> experience</a:t>
            </a:r>
            <a:r>
              <a:rPr lang="en-US" sz="2800" dirty="0" smtClean="0">
                <a:solidFill>
                  <a:schemeClr val="bg1"/>
                </a:solidFill>
              </a:rPr>
              <a:t> …</a:t>
            </a:r>
          </a:p>
          <a:p>
            <a:endParaRPr lang="en-US" sz="2800" dirty="0" smtClean="0">
              <a:solidFill>
                <a:schemeClr val="bg1"/>
              </a:solidFill>
            </a:endParaRPr>
          </a:p>
          <a:p>
            <a:r>
              <a:rPr lang="en-US" sz="2800" dirty="0" smtClean="0">
                <a:solidFill>
                  <a:schemeClr val="bg1"/>
                </a:solidFill>
              </a:rPr>
              <a:t>“Citrix XenDesktop 4 represents an </a:t>
            </a:r>
            <a:r>
              <a:rPr lang="en-US" sz="2800" dirty="0" smtClean="0">
                <a:solidFill>
                  <a:srgbClr xmlns:mc="http://schemas.openxmlformats.org/markup-compatibility/2006" xmlns:a14="http://schemas.microsoft.com/office/drawing/2010/main" val="FFC000" mc:Ignorable=""/>
                </a:solidFill>
              </a:rPr>
              <a:t>important milestone for the industry and an ideal complement to Microsoft’s user-centric computing vision” </a:t>
            </a:r>
            <a:r>
              <a:rPr lang="en-US" sz="2800" dirty="0" smtClean="0">
                <a:solidFill>
                  <a:schemeClr val="bg1"/>
                </a:solidFill>
              </a:rPr>
              <a:t>said </a:t>
            </a:r>
            <a:r>
              <a:rPr lang="en-US" sz="2800" b="1" u="sng" dirty="0" smtClean="0">
                <a:solidFill>
                  <a:schemeClr val="bg1"/>
                </a:solidFill>
              </a:rPr>
              <a:t>Bob </a:t>
            </a:r>
            <a:r>
              <a:rPr lang="en-US" sz="2800" b="1" u="sng" dirty="0" err="1" smtClean="0">
                <a:solidFill>
                  <a:schemeClr val="bg1"/>
                </a:solidFill>
              </a:rPr>
              <a:t>Muglia</a:t>
            </a:r>
            <a:r>
              <a:rPr lang="en-US" sz="2800" b="1" u="sng" dirty="0" smtClean="0">
                <a:solidFill>
                  <a:schemeClr val="bg1"/>
                </a:solidFill>
              </a:rPr>
              <a:t>, President, Server and Tools Business, Microsoft Corp</a:t>
            </a:r>
            <a:r>
              <a:rPr lang="en-US" sz="2800" dirty="0" smtClean="0">
                <a:solidFill>
                  <a:schemeClr val="bg1"/>
                </a:solidFill>
              </a:rPr>
              <a:t>. </a:t>
            </a:r>
            <a:endParaRPr lang="en-US" sz="2800"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3" descr="Circular-Field"/>
          <p:cNvPicPr>
            <a:picLocks noChangeAspect="1" noChangeArrowheads="1"/>
          </p:cNvPicPr>
          <p:nvPr/>
        </p:nvPicPr>
        <p:blipFill>
          <a:blip r:embed="rId3" cstate="print"/>
          <a:srcRect/>
          <a:stretch>
            <a:fillRect/>
          </a:stretch>
        </p:blipFill>
        <p:spPr bwMode="invGray">
          <a:xfrm>
            <a:off x="1180799" y="2125702"/>
            <a:ext cx="9157839" cy="4224360"/>
          </a:xfrm>
          <a:prstGeom prst="rect">
            <a:avLst/>
          </a:prstGeom>
          <a:noFill/>
          <a:ln w="9525">
            <a:noFill/>
            <a:miter lim="800000"/>
            <a:headEnd/>
            <a:tailEnd/>
          </a:ln>
        </p:spPr>
      </p:pic>
      <p:pic>
        <p:nvPicPr>
          <p:cNvPr id="109" name="Picture 6" descr="C:\Program Files\Microsoft Resource DVD Artwork\DVD_ART\Artwork_Imagery\Shapes and Graphics\Connectors\connector stars - gold 5.png"/>
          <p:cNvPicPr>
            <a:picLocks noChangeAspect="1" noChangeArrowheads="1"/>
          </p:cNvPicPr>
          <p:nvPr/>
        </p:nvPicPr>
        <p:blipFill>
          <a:blip r:embed="rId4" cstate="print"/>
          <a:srcRect/>
          <a:stretch>
            <a:fillRect/>
          </a:stretch>
        </p:blipFill>
        <p:spPr bwMode="auto">
          <a:xfrm rot="19526221">
            <a:off x="3598609" y="2444256"/>
            <a:ext cx="5281824" cy="3771900"/>
          </a:xfrm>
          <a:prstGeom prst="rect">
            <a:avLst/>
          </a:prstGeom>
          <a:noFill/>
          <a:ln w="9525">
            <a:noFill/>
            <a:miter lim="800000"/>
            <a:headEnd/>
            <a:tailEnd/>
          </a:ln>
        </p:spPr>
      </p:pic>
      <p:grpSp>
        <p:nvGrpSpPr>
          <p:cNvPr id="2" name="Group 69"/>
          <p:cNvGrpSpPr>
            <a:grpSpLocks/>
          </p:cNvGrpSpPr>
          <p:nvPr/>
        </p:nvGrpSpPr>
        <p:grpSpPr bwMode="auto">
          <a:xfrm>
            <a:off x="4646707" y="4513037"/>
            <a:ext cx="655613" cy="601136"/>
            <a:chOff x="3429000" y="4648200"/>
            <a:chExt cx="685800" cy="838200"/>
          </a:xfrm>
        </p:grpSpPr>
        <p:sp>
          <p:nvSpPr>
            <p:cNvPr id="120" name="Oval 119"/>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21" name="Oval 120"/>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22" name="Oval 121"/>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23" name="Oval 122"/>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grpSp>
      <p:grpSp>
        <p:nvGrpSpPr>
          <p:cNvPr id="3" name="Group 74"/>
          <p:cNvGrpSpPr>
            <a:grpSpLocks/>
          </p:cNvGrpSpPr>
          <p:nvPr/>
        </p:nvGrpSpPr>
        <p:grpSpPr bwMode="auto">
          <a:xfrm>
            <a:off x="6424548" y="4479024"/>
            <a:ext cx="422210" cy="353571"/>
            <a:chOff x="4869875" y="4953000"/>
            <a:chExt cx="409575" cy="457200"/>
          </a:xfrm>
        </p:grpSpPr>
        <p:sp>
          <p:nvSpPr>
            <p:cNvPr id="129" name="Cube 128"/>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30" name="Oval 129"/>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grpSp>
      <p:grpSp>
        <p:nvGrpSpPr>
          <p:cNvPr id="4" name="Group 70"/>
          <p:cNvGrpSpPr>
            <a:grpSpLocks/>
          </p:cNvGrpSpPr>
          <p:nvPr/>
        </p:nvGrpSpPr>
        <p:grpSpPr bwMode="auto">
          <a:xfrm>
            <a:off x="4394651" y="3415031"/>
            <a:ext cx="489819" cy="254973"/>
            <a:chOff x="3154875" y="3664525"/>
            <a:chExt cx="466725" cy="323850"/>
          </a:xfrm>
        </p:grpSpPr>
        <p:sp>
          <p:nvSpPr>
            <p:cNvPr id="136" name="Oval 135"/>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37" name="Oval 136"/>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grpSp>
      <p:grpSp>
        <p:nvGrpSpPr>
          <p:cNvPr id="5" name="Group 73"/>
          <p:cNvGrpSpPr>
            <a:grpSpLocks/>
          </p:cNvGrpSpPr>
          <p:nvPr/>
        </p:nvGrpSpPr>
        <p:grpSpPr bwMode="auto">
          <a:xfrm>
            <a:off x="6901593" y="3406271"/>
            <a:ext cx="968937" cy="329044"/>
            <a:chOff x="5181600" y="3778950"/>
            <a:chExt cx="1085850" cy="447675"/>
          </a:xfrm>
        </p:grpSpPr>
        <p:sp>
          <p:nvSpPr>
            <p:cNvPr id="139" name="Cube 138"/>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40" name="Cube 139"/>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41" name="Oval 140"/>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42" name="Oval 141"/>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grpSp>
      <p:grpSp>
        <p:nvGrpSpPr>
          <p:cNvPr id="6" name="Group 72"/>
          <p:cNvGrpSpPr>
            <a:grpSpLocks/>
          </p:cNvGrpSpPr>
          <p:nvPr/>
        </p:nvGrpSpPr>
        <p:grpSpPr bwMode="auto">
          <a:xfrm>
            <a:off x="5845569" y="2657231"/>
            <a:ext cx="253833" cy="712326"/>
            <a:chOff x="4503100" y="2676525"/>
            <a:chExt cx="257175" cy="962025"/>
          </a:xfrm>
        </p:grpSpPr>
        <p:sp>
          <p:nvSpPr>
            <p:cNvPr id="153"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54" name="Cube 153"/>
            <p:cNvSpPr/>
            <p:nvPr/>
          </p:nvSpPr>
          <p:spPr bwMode="auto">
            <a:xfrm>
              <a:off x="4517387"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sp>
          <p:nvSpPr>
            <p:cNvPr id="155" name="Cube 154"/>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rtl="0" fontAlgn="base">
                <a:spcBef>
                  <a:spcPct val="0"/>
                </a:spcBef>
                <a:spcAft>
                  <a:spcPct val="0"/>
                </a:spcAft>
                <a:defRPr/>
              </a:pPr>
              <a:endParaRPr lang="en-US" sz="2900" kern="1200" dirty="0">
                <a:solidFill>
                  <a:srgbClr xmlns:mc="http://schemas.openxmlformats.org/markup-compatibility/2006" xmlns:a14="http://schemas.microsoft.com/office/drawing/2010/main" val="FFFFFF" mc:Ignorable=""/>
                </a:solidFill>
                <a:latin typeface="Calibri" pitchFamily="34" charset="0"/>
                <a:ea typeface="+mn-ea"/>
                <a:cs typeface="+mn-cs"/>
              </a:endParaRPr>
            </a:p>
          </p:txBody>
        </p:sp>
      </p:grpSp>
      <p:grpSp>
        <p:nvGrpSpPr>
          <p:cNvPr id="7" name="Group 59"/>
          <p:cNvGrpSpPr>
            <a:grpSpLocks/>
          </p:cNvGrpSpPr>
          <p:nvPr/>
        </p:nvGrpSpPr>
        <p:grpSpPr bwMode="auto">
          <a:xfrm>
            <a:off x="4584580" y="1569143"/>
            <a:ext cx="4789212" cy="1470533"/>
            <a:chOff x="3897747" y="1394690"/>
            <a:chExt cx="3960639" cy="1620838"/>
          </a:xfrm>
        </p:grpSpPr>
        <p:sp>
          <p:nvSpPr>
            <p:cNvPr id="32785" name="Rectangle 156"/>
            <p:cNvSpPr>
              <a:spLocks noChangeArrowheads="1"/>
            </p:cNvSpPr>
            <p:nvPr/>
          </p:nvSpPr>
          <p:spPr bwMode="auto">
            <a:xfrm>
              <a:off x="5572385" y="1537063"/>
              <a:ext cx="985928" cy="481714"/>
            </a:xfrm>
            <a:prstGeom prst="rect">
              <a:avLst/>
            </a:prstGeom>
            <a:noFill/>
            <a:ln w="9525">
              <a:noFill/>
              <a:miter lim="800000"/>
              <a:headEnd/>
              <a:tailEnd/>
            </a:ln>
          </p:spPr>
          <p:txBody>
            <a:bodyPr wrap="none">
              <a:spAutoFit/>
            </a:bodyPr>
            <a:lstStyle/>
            <a:p>
              <a:pPr indent="-342900" algn="l" defTabSz="457200" rtl="0" eaLnBrk="0" fontAlgn="base" hangingPunct="0">
                <a:lnSpc>
                  <a:spcPct val="80000"/>
                </a:lnSpc>
                <a:spcBef>
                  <a:spcPct val="0"/>
                </a:spcBef>
                <a:spcAft>
                  <a:spcPct val="0"/>
                </a:spcAft>
                <a:defRPr/>
              </a:pPr>
              <a:r>
                <a:rPr lang="en-US" sz="1400" b="1" kern="1200" dirty="0">
                  <a:ln w="11430"/>
                  <a:gradFill flip="none" rotWithShape="1">
                    <a:gsLst>
                      <a:gs pos="0">
                        <a:srgbClr xmlns:mc="http://schemas.openxmlformats.org/markup-compatibility/2006" xmlns:a14="http://schemas.microsoft.com/office/drawing/2010/main" val="FFFFFF" mc:Ignorable=""/>
                      </a:gs>
                      <a:gs pos="28000">
                        <a:srgbClr xmlns:mc="http://schemas.openxmlformats.org/markup-compatibility/2006" xmlns:a14="http://schemas.microsoft.com/office/drawing/2010/main" val="B0DEFE" mc:Ignorable=""/>
                      </a:gs>
                      <a:gs pos="62000">
                        <a:srgbClr xmlns:mc="http://schemas.openxmlformats.org/markup-compatibility/2006" xmlns:a14="http://schemas.microsoft.com/office/drawing/2010/main" val="5DBDFF" mc:Ignorable=""/>
                      </a:gs>
                      <a:gs pos="88000">
                        <a:srgbClr xmlns:mc="http://schemas.openxmlformats.org/markup-compatibility/2006" xmlns:a14="http://schemas.microsoft.com/office/drawing/2010/main" val="0386D7" mc:Ignorable=""/>
                      </a:gs>
                    </a:gsLst>
                    <a:lin ang="5400000" scaled="1"/>
                    <a:tileRect/>
                  </a:gradFill>
                  <a:latin typeface="Calibri" pitchFamily="34" charset="0"/>
                  <a:ea typeface="+mn-ea"/>
                  <a:cs typeface="Arial" charset="0"/>
                </a:rPr>
                <a:t>User State</a:t>
              </a:r>
            </a:p>
            <a:p>
              <a:pPr indent="-342900" algn="l" defTabSz="457200" rtl="0" eaLnBrk="0" fontAlgn="base" hangingPunct="0">
                <a:lnSpc>
                  <a:spcPct val="80000"/>
                </a:lnSpc>
                <a:spcBef>
                  <a:spcPct val="0"/>
                </a:spcBef>
                <a:spcAft>
                  <a:spcPct val="0"/>
                </a:spcAft>
                <a:defRPr/>
              </a:pPr>
              <a:r>
                <a:rPr lang="en-US" sz="1400" b="1" kern="1200" dirty="0">
                  <a:ln w="11430"/>
                  <a:gradFill flip="none" rotWithShape="1">
                    <a:gsLst>
                      <a:gs pos="0">
                        <a:srgbClr xmlns:mc="http://schemas.openxmlformats.org/markup-compatibility/2006" xmlns:a14="http://schemas.microsoft.com/office/drawing/2010/main" val="FFFFFF" mc:Ignorable=""/>
                      </a:gs>
                      <a:gs pos="28000">
                        <a:srgbClr xmlns:mc="http://schemas.openxmlformats.org/markup-compatibility/2006" xmlns:a14="http://schemas.microsoft.com/office/drawing/2010/main" val="B0DEFE" mc:Ignorable=""/>
                      </a:gs>
                      <a:gs pos="62000">
                        <a:srgbClr xmlns:mc="http://schemas.openxmlformats.org/markup-compatibility/2006" xmlns:a14="http://schemas.microsoft.com/office/drawing/2010/main" val="5DBDFF" mc:Ignorable=""/>
                      </a:gs>
                      <a:gs pos="88000">
                        <a:srgbClr xmlns:mc="http://schemas.openxmlformats.org/markup-compatibility/2006" xmlns:a14="http://schemas.microsoft.com/office/drawing/2010/main" val="0386D7" mc:Ignorable=""/>
                      </a:gs>
                    </a:gsLst>
                    <a:lin ang="5400000" scaled="1"/>
                    <a:tileRect/>
                  </a:gradFill>
                  <a:latin typeface="Calibri" pitchFamily="34" charset="0"/>
                  <a:ea typeface="+mn-ea"/>
                  <a:cs typeface="Arial" charset="0"/>
                </a:rPr>
                <a:t>Virtualization</a:t>
              </a:r>
            </a:p>
          </p:txBody>
        </p:sp>
        <p:sp>
          <p:nvSpPr>
            <p:cNvPr id="32786" name="Rectangle 157"/>
            <p:cNvSpPr>
              <a:spLocks noChangeArrowheads="1"/>
            </p:cNvSpPr>
            <p:nvPr/>
          </p:nvSpPr>
          <p:spPr bwMode="auto">
            <a:xfrm>
              <a:off x="5572385" y="1980549"/>
              <a:ext cx="2286001" cy="474928"/>
            </a:xfrm>
            <a:prstGeom prst="rect">
              <a:avLst/>
            </a:prstGeom>
            <a:noFill/>
            <a:ln w="9525">
              <a:noFill/>
              <a:miter lim="800000"/>
              <a:headEnd/>
              <a:tailEnd/>
            </a:ln>
          </p:spPr>
          <p:txBody>
            <a:bodyPr>
              <a:spAutoFit/>
            </a:bodyPr>
            <a:lstStyle/>
            <a:p>
              <a:pPr algn="l" rtl="0" fontAlgn="base">
                <a:spcBef>
                  <a:spcPct val="0"/>
                </a:spcBef>
                <a:spcAft>
                  <a:spcPct val="0"/>
                </a:spcAft>
              </a:pPr>
              <a:r>
                <a:rPr lang="en-US" sz="11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a typeface="+mn-ea"/>
                  <a:cs typeface="Segoe UI" pitchFamily="34" charset="0"/>
                </a:rPr>
                <a:t>Folder Redirection</a:t>
              </a:r>
            </a:p>
            <a:p>
              <a:pPr algn="l" rtl="0" fontAlgn="base">
                <a:spcBef>
                  <a:spcPct val="0"/>
                </a:spcBef>
                <a:spcAft>
                  <a:spcPct val="0"/>
                </a:spcAft>
              </a:pPr>
              <a:r>
                <a:rPr lang="en-US" sz="11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a typeface="+mn-ea"/>
                  <a:cs typeface="Segoe UI" pitchFamily="34" charset="0"/>
                </a:rPr>
                <a:t>Offline files</a:t>
              </a:r>
            </a:p>
          </p:txBody>
        </p:sp>
        <p:pic>
          <p:nvPicPr>
            <p:cNvPr id="32787" name="Picture 3"/>
            <p:cNvPicPr>
              <a:picLocks noChangeAspect="1" noChangeArrowheads="1"/>
            </p:cNvPicPr>
            <p:nvPr/>
          </p:nvPicPr>
          <p:blipFill>
            <a:blip r:embed="rId5" cstate="print"/>
            <a:srcRect/>
            <a:stretch>
              <a:fillRect/>
            </a:stretch>
          </p:blipFill>
          <p:spPr bwMode="auto">
            <a:xfrm>
              <a:off x="3897747" y="1394690"/>
              <a:ext cx="1889125" cy="1620838"/>
            </a:xfrm>
            <a:prstGeom prst="rect">
              <a:avLst/>
            </a:prstGeom>
            <a:noFill/>
            <a:ln w="9525">
              <a:noFill/>
              <a:miter lim="800000"/>
              <a:headEnd/>
              <a:tailEnd/>
            </a:ln>
          </p:spPr>
        </p:pic>
      </p:grpSp>
      <p:grpSp>
        <p:nvGrpSpPr>
          <p:cNvPr id="8" name="Group 58"/>
          <p:cNvGrpSpPr/>
          <p:nvPr/>
        </p:nvGrpSpPr>
        <p:grpSpPr>
          <a:xfrm>
            <a:off x="7059357" y="4785171"/>
            <a:ext cx="3868027" cy="1562712"/>
            <a:chOff x="5286104" y="4848176"/>
            <a:chExt cx="3198369" cy="1722438"/>
          </a:xfrm>
        </p:grpSpPr>
        <p:grpSp>
          <p:nvGrpSpPr>
            <p:cNvPr id="9" name="Group 61"/>
            <p:cNvGrpSpPr>
              <a:grpSpLocks/>
            </p:cNvGrpSpPr>
            <p:nvPr/>
          </p:nvGrpSpPr>
          <p:grpSpPr bwMode="auto">
            <a:xfrm>
              <a:off x="5286104" y="4848176"/>
              <a:ext cx="3198369" cy="1722438"/>
              <a:chOff x="5181600" y="5135562"/>
              <a:chExt cx="3197849" cy="1722438"/>
            </a:xfrm>
          </p:grpSpPr>
          <p:pic>
            <p:nvPicPr>
              <p:cNvPr id="32820" name="Picture 5" descr="Desktop-SoftGrid"/>
              <p:cNvPicPr>
                <a:picLocks noChangeAspect="1" noChangeArrowheads="1"/>
              </p:cNvPicPr>
              <p:nvPr/>
            </p:nvPicPr>
            <p:blipFill>
              <a:blip r:embed="rId6" cstate="print"/>
              <a:srcRect/>
              <a:stretch>
                <a:fillRect/>
              </a:stretch>
            </p:blipFill>
            <p:spPr bwMode="auto">
              <a:xfrm>
                <a:off x="5181600" y="5135562"/>
                <a:ext cx="1590675" cy="1722438"/>
              </a:xfrm>
              <a:prstGeom prst="rect">
                <a:avLst/>
              </a:prstGeom>
              <a:noFill/>
              <a:ln w="9525">
                <a:noFill/>
                <a:miter lim="800000"/>
                <a:headEnd/>
                <a:tailEnd/>
              </a:ln>
            </p:spPr>
          </p:pic>
          <p:sp>
            <p:nvSpPr>
              <p:cNvPr id="32821" name="Rectangle 20"/>
              <p:cNvSpPr>
                <a:spLocks noChangeArrowheads="1"/>
              </p:cNvSpPr>
              <p:nvPr/>
            </p:nvSpPr>
            <p:spPr bwMode="auto">
              <a:xfrm>
                <a:off x="6630023" y="5316586"/>
                <a:ext cx="1749426" cy="291742"/>
              </a:xfrm>
              <a:prstGeom prst="rect">
                <a:avLst/>
              </a:prstGeom>
              <a:noFill/>
              <a:ln w="9525">
                <a:noFill/>
                <a:miter lim="800000"/>
                <a:headEnd/>
                <a:tailEnd/>
              </a:ln>
            </p:spPr>
            <p:txBody>
              <a:bodyPr>
                <a:spAutoFit/>
              </a:bodyPr>
              <a:lstStyle/>
              <a:p>
                <a:pPr indent="-342900" algn="l" defTabSz="457200" rtl="0" eaLnBrk="0" fontAlgn="base" hangingPunct="0">
                  <a:lnSpc>
                    <a:spcPct val="80000"/>
                  </a:lnSpc>
                  <a:spcBef>
                    <a:spcPct val="0"/>
                  </a:spcBef>
                  <a:spcAft>
                    <a:spcPct val="0"/>
                  </a:spcAft>
                  <a:defRPr/>
                </a:pPr>
                <a:r>
                  <a:rPr lang="en-US" sz="1400" b="1" kern="1200" dirty="0">
                    <a:ln w="11430"/>
                    <a:gradFill flip="none" rotWithShape="1">
                      <a:gsLst>
                        <a:gs pos="0">
                          <a:srgbClr xmlns:mc="http://schemas.openxmlformats.org/markup-compatibility/2006" xmlns:a14="http://schemas.microsoft.com/office/drawing/2010/main" val="FFFFFF" mc:Ignorable=""/>
                        </a:gs>
                        <a:gs pos="28000">
                          <a:srgbClr xmlns:mc="http://schemas.openxmlformats.org/markup-compatibility/2006" xmlns:a14="http://schemas.microsoft.com/office/drawing/2010/main" val="B0DEFE" mc:Ignorable=""/>
                        </a:gs>
                        <a:gs pos="62000">
                          <a:srgbClr xmlns:mc="http://schemas.openxmlformats.org/markup-compatibility/2006" xmlns:a14="http://schemas.microsoft.com/office/drawing/2010/main" val="5DBDFF" mc:Ignorable=""/>
                        </a:gs>
                        <a:gs pos="88000">
                          <a:srgbClr xmlns:mc="http://schemas.openxmlformats.org/markup-compatibility/2006" xmlns:a14="http://schemas.microsoft.com/office/drawing/2010/main" val="0386D7" mc:Ignorable=""/>
                        </a:gs>
                      </a:gsLst>
                      <a:lin ang="5400000" scaled="1"/>
                      <a:tileRect/>
                    </a:gradFill>
                    <a:latin typeface="Calibri" pitchFamily="34" charset="0"/>
                    <a:ea typeface="+mn-ea"/>
                    <a:cs typeface="Arial" charset="0"/>
                  </a:rPr>
                  <a:t>Application Virtualization</a:t>
                </a:r>
              </a:p>
            </p:txBody>
          </p:sp>
        </p:grpSp>
        <p:pic>
          <p:nvPicPr>
            <p:cNvPr id="32782" name="Picture 6" descr="DTP-OptPack-SA_wh.png"/>
            <p:cNvPicPr>
              <a:picLocks noChangeAspect="1"/>
            </p:cNvPicPr>
            <p:nvPr/>
          </p:nvPicPr>
          <p:blipFill>
            <a:blip r:embed="rId7" cstate="print"/>
            <a:srcRect/>
            <a:stretch>
              <a:fillRect/>
            </a:stretch>
          </p:blipFill>
          <p:spPr bwMode="auto">
            <a:xfrm>
              <a:off x="6843227" y="5515302"/>
              <a:ext cx="1336445" cy="223580"/>
            </a:xfrm>
            <a:prstGeom prst="rect">
              <a:avLst/>
            </a:prstGeom>
            <a:noFill/>
            <a:ln w="9525">
              <a:noFill/>
              <a:miter lim="800000"/>
              <a:headEnd/>
              <a:tailEnd/>
            </a:ln>
          </p:spPr>
        </p:pic>
      </p:grpSp>
      <p:grpSp>
        <p:nvGrpSpPr>
          <p:cNvPr id="10" name="Group 57"/>
          <p:cNvGrpSpPr/>
          <p:nvPr/>
        </p:nvGrpSpPr>
        <p:grpSpPr bwMode="invGray">
          <a:xfrm>
            <a:off x="983364" y="4579761"/>
            <a:ext cx="3695038" cy="1658639"/>
            <a:chOff x="730308" y="4632957"/>
            <a:chExt cx="3055329" cy="1828171"/>
          </a:xfrm>
        </p:grpSpPr>
        <p:grpSp>
          <p:nvGrpSpPr>
            <p:cNvPr id="11" name="Group 62"/>
            <p:cNvGrpSpPr>
              <a:grpSpLocks/>
            </p:cNvGrpSpPr>
            <p:nvPr/>
          </p:nvGrpSpPr>
          <p:grpSpPr bwMode="invGray">
            <a:xfrm>
              <a:off x="730308" y="4632957"/>
              <a:ext cx="3055329" cy="1828171"/>
              <a:chOff x="1045448" y="4724345"/>
              <a:chExt cx="3054706" cy="1828855"/>
            </a:xfrm>
          </p:grpSpPr>
          <p:pic>
            <p:nvPicPr>
              <p:cNvPr id="32834" name="Picture 7" descr="Desktop-Virtual"/>
              <p:cNvPicPr>
                <a:picLocks noChangeAspect="1" noChangeArrowheads="1"/>
              </p:cNvPicPr>
              <p:nvPr/>
            </p:nvPicPr>
            <p:blipFill>
              <a:blip r:embed="rId8" cstate="print"/>
              <a:srcRect/>
              <a:stretch>
                <a:fillRect/>
              </a:stretch>
            </p:blipFill>
            <p:spPr bwMode="invGray">
              <a:xfrm>
                <a:off x="2693631" y="4995863"/>
                <a:ext cx="1406523" cy="1557337"/>
              </a:xfrm>
              <a:prstGeom prst="rect">
                <a:avLst/>
              </a:prstGeom>
              <a:noFill/>
              <a:ln w="9525">
                <a:noFill/>
                <a:miter lim="800000"/>
                <a:headEnd/>
                <a:tailEnd/>
              </a:ln>
            </p:spPr>
          </p:pic>
          <p:pic>
            <p:nvPicPr>
              <p:cNvPr id="32835" name="Picture 12" descr="Logo-Virtual-PC"/>
              <p:cNvPicPr>
                <a:picLocks noChangeAspect="1" noChangeArrowheads="1"/>
              </p:cNvPicPr>
              <p:nvPr/>
            </p:nvPicPr>
            <p:blipFill>
              <a:blip r:embed="rId9" cstate="print"/>
              <a:srcRect/>
              <a:stretch>
                <a:fillRect/>
              </a:stretch>
            </p:blipFill>
            <p:spPr bwMode="invGray">
              <a:xfrm>
                <a:off x="1142553" y="5166471"/>
                <a:ext cx="936628" cy="365125"/>
              </a:xfrm>
              <a:prstGeom prst="rect">
                <a:avLst/>
              </a:prstGeom>
              <a:noFill/>
              <a:ln w="9525">
                <a:noFill/>
                <a:miter lim="800000"/>
                <a:headEnd/>
                <a:tailEnd/>
              </a:ln>
            </p:spPr>
          </p:pic>
          <p:sp>
            <p:nvSpPr>
              <p:cNvPr id="32836" name="Rectangle 21"/>
              <p:cNvSpPr>
                <a:spLocks noChangeArrowheads="1"/>
              </p:cNvSpPr>
              <p:nvPr/>
            </p:nvSpPr>
            <p:spPr bwMode="invGray">
              <a:xfrm>
                <a:off x="1045448" y="4724345"/>
                <a:ext cx="1638306" cy="291851"/>
              </a:xfrm>
              <a:prstGeom prst="rect">
                <a:avLst/>
              </a:prstGeom>
              <a:noFill/>
              <a:ln w="9525">
                <a:noFill/>
                <a:miter lim="800000"/>
                <a:headEnd/>
                <a:tailEnd/>
              </a:ln>
            </p:spPr>
            <p:txBody>
              <a:bodyPr>
                <a:spAutoFit/>
              </a:bodyPr>
              <a:lstStyle/>
              <a:p>
                <a:pPr indent="-342900" algn="l" defTabSz="457200" rtl="0" eaLnBrk="0" fontAlgn="base" hangingPunct="0">
                  <a:lnSpc>
                    <a:spcPct val="80000"/>
                  </a:lnSpc>
                  <a:spcBef>
                    <a:spcPct val="0"/>
                  </a:spcBef>
                  <a:spcAft>
                    <a:spcPct val="0"/>
                  </a:spcAft>
                  <a:defRPr/>
                </a:pPr>
                <a:r>
                  <a:rPr lang="en-US" sz="1400" b="1" kern="1200" dirty="0">
                    <a:ln w="11430"/>
                    <a:gradFill flip="none" rotWithShape="1">
                      <a:gsLst>
                        <a:gs pos="0">
                          <a:srgbClr xmlns:mc="http://schemas.openxmlformats.org/markup-compatibility/2006" xmlns:a14="http://schemas.microsoft.com/office/drawing/2010/main" val="FFFFFF" mc:Ignorable=""/>
                        </a:gs>
                        <a:gs pos="28000">
                          <a:srgbClr xmlns:mc="http://schemas.openxmlformats.org/markup-compatibility/2006" xmlns:a14="http://schemas.microsoft.com/office/drawing/2010/main" val="B0DEFE" mc:Ignorable=""/>
                        </a:gs>
                        <a:gs pos="62000">
                          <a:srgbClr xmlns:mc="http://schemas.openxmlformats.org/markup-compatibility/2006" xmlns:a14="http://schemas.microsoft.com/office/drawing/2010/main" val="5DBDFF" mc:Ignorable=""/>
                        </a:gs>
                        <a:gs pos="88000">
                          <a:srgbClr xmlns:mc="http://schemas.openxmlformats.org/markup-compatibility/2006" xmlns:a14="http://schemas.microsoft.com/office/drawing/2010/main" val="0386D7" mc:Ignorable=""/>
                        </a:gs>
                      </a:gsLst>
                      <a:lin ang="5400000" scaled="1"/>
                      <a:tileRect/>
                    </a:gradFill>
                    <a:latin typeface="Calibri" pitchFamily="34" charset="0"/>
                    <a:ea typeface="+mn-ea"/>
                    <a:cs typeface="Arial" charset="0"/>
                  </a:rPr>
                  <a:t>Desktop Virtualization</a:t>
                </a:r>
              </a:p>
            </p:txBody>
          </p:sp>
        </p:grpSp>
        <p:pic>
          <p:nvPicPr>
            <p:cNvPr id="32783" name="Picture 6" descr="DTP-OptPack-SA_wh.png"/>
            <p:cNvPicPr>
              <a:picLocks noChangeAspect="1"/>
            </p:cNvPicPr>
            <p:nvPr/>
          </p:nvPicPr>
          <p:blipFill>
            <a:blip r:embed="rId7" cstate="print"/>
            <a:srcRect/>
            <a:stretch>
              <a:fillRect/>
            </a:stretch>
          </p:blipFill>
          <p:spPr bwMode="invGray">
            <a:xfrm>
              <a:off x="846090" y="5511016"/>
              <a:ext cx="1336445" cy="223580"/>
            </a:xfrm>
            <a:prstGeom prst="rect">
              <a:avLst/>
            </a:prstGeom>
            <a:noFill/>
            <a:ln w="9525">
              <a:noFill/>
              <a:miter lim="800000"/>
              <a:headEnd/>
              <a:tailEnd/>
            </a:ln>
          </p:spPr>
        </p:pic>
        <p:pic>
          <p:nvPicPr>
            <p:cNvPr id="54" name="Picture 53" descr="VECD logo white_v2.png"/>
            <p:cNvPicPr>
              <a:picLocks noChangeAspect="1"/>
            </p:cNvPicPr>
            <p:nvPr/>
          </p:nvPicPr>
          <p:blipFill>
            <a:blip r:embed="rId10" cstate="print"/>
            <a:stretch>
              <a:fillRect/>
            </a:stretch>
          </p:blipFill>
          <p:spPr bwMode="invGray">
            <a:xfrm>
              <a:off x="846090" y="5867400"/>
              <a:ext cx="1276721" cy="478770"/>
            </a:xfrm>
            <a:prstGeom prst="rect">
              <a:avLst/>
            </a:prstGeom>
          </p:spPr>
        </p:pic>
      </p:grpSp>
      <p:grpSp>
        <p:nvGrpSpPr>
          <p:cNvPr id="12" name="Group 56"/>
          <p:cNvGrpSpPr/>
          <p:nvPr/>
        </p:nvGrpSpPr>
        <p:grpSpPr bwMode="invGray">
          <a:xfrm>
            <a:off x="8071045" y="2737469"/>
            <a:ext cx="3785900" cy="1375049"/>
            <a:chOff x="6046200" y="2819652"/>
            <a:chExt cx="3130462" cy="1515594"/>
          </a:xfrm>
        </p:grpSpPr>
        <p:grpSp>
          <p:nvGrpSpPr>
            <p:cNvPr id="13" name="Group 60"/>
            <p:cNvGrpSpPr>
              <a:grpSpLocks/>
            </p:cNvGrpSpPr>
            <p:nvPr/>
          </p:nvGrpSpPr>
          <p:grpSpPr bwMode="invGray">
            <a:xfrm>
              <a:off x="6046200" y="2819652"/>
              <a:ext cx="3130462" cy="1515594"/>
              <a:chOff x="6125303" y="2597767"/>
              <a:chExt cx="3129065" cy="1516114"/>
            </a:xfrm>
          </p:grpSpPr>
          <p:pic>
            <p:nvPicPr>
              <p:cNvPr id="32792" name="Picture 15" descr="Server-Physical-Single"/>
              <p:cNvPicPr>
                <a:picLocks noChangeAspect="1" noChangeArrowheads="1"/>
              </p:cNvPicPr>
              <p:nvPr/>
            </p:nvPicPr>
            <p:blipFill>
              <a:blip r:embed="rId11" cstate="print"/>
              <a:srcRect/>
              <a:stretch>
                <a:fillRect/>
              </a:stretch>
            </p:blipFill>
            <p:spPr bwMode="invGray">
              <a:xfrm>
                <a:off x="6125303" y="3152063"/>
                <a:ext cx="1212850" cy="961818"/>
              </a:xfrm>
              <a:prstGeom prst="rect">
                <a:avLst/>
              </a:prstGeom>
              <a:noFill/>
              <a:ln w="9525">
                <a:noFill/>
                <a:miter lim="800000"/>
                <a:headEnd/>
                <a:tailEnd/>
              </a:ln>
            </p:spPr>
          </p:pic>
          <p:pic>
            <p:nvPicPr>
              <p:cNvPr id="32793" name="Picture 16" descr="Servers-Virtual-Two"/>
              <p:cNvPicPr>
                <a:picLocks noChangeAspect="1" noChangeArrowheads="1"/>
              </p:cNvPicPr>
              <p:nvPr/>
            </p:nvPicPr>
            <p:blipFill>
              <a:blip r:embed="rId12" cstate="print"/>
              <a:srcRect/>
              <a:stretch>
                <a:fillRect/>
              </a:stretch>
            </p:blipFill>
            <p:spPr bwMode="invGray">
              <a:xfrm>
                <a:off x="6125303" y="2597767"/>
                <a:ext cx="1212850" cy="1124001"/>
              </a:xfrm>
              <a:prstGeom prst="rect">
                <a:avLst/>
              </a:prstGeom>
              <a:noFill/>
              <a:ln w="9525">
                <a:noFill/>
                <a:miter lim="800000"/>
                <a:headEnd/>
                <a:tailEnd/>
              </a:ln>
            </p:spPr>
          </p:pic>
          <p:sp>
            <p:nvSpPr>
              <p:cNvPr id="32794" name="Rectangle 19"/>
              <p:cNvSpPr>
                <a:spLocks noChangeArrowheads="1"/>
              </p:cNvSpPr>
              <p:nvPr/>
            </p:nvSpPr>
            <p:spPr bwMode="invGray">
              <a:xfrm>
                <a:off x="7426384" y="2727154"/>
                <a:ext cx="1827984" cy="291842"/>
              </a:xfrm>
              <a:prstGeom prst="rect">
                <a:avLst/>
              </a:prstGeom>
              <a:noFill/>
              <a:ln w="9525">
                <a:noFill/>
                <a:miter lim="800000"/>
                <a:headEnd/>
                <a:tailEnd/>
              </a:ln>
            </p:spPr>
            <p:txBody>
              <a:bodyPr wrap="square">
                <a:spAutoFit/>
              </a:bodyPr>
              <a:lstStyle/>
              <a:p>
                <a:pPr indent="-342900" algn="l" defTabSz="457200" rtl="0" eaLnBrk="0" fontAlgn="base" hangingPunct="0">
                  <a:lnSpc>
                    <a:spcPct val="80000"/>
                  </a:lnSpc>
                  <a:spcBef>
                    <a:spcPct val="0"/>
                  </a:spcBef>
                  <a:spcAft>
                    <a:spcPct val="0"/>
                  </a:spcAft>
                  <a:defRPr/>
                </a:pPr>
                <a:r>
                  <a:rPr lang="en-US" sz="1400" b="1" dirty="0" smtClean="0">
                    <a:ln w="11430"/>
                    <a:gradFill flip="none" rotWithShape="1">
                      <a:gsLst>
                        <a:gs pos="0">
                          <a:srgbClr xmlns:mc="http://schemas.openxmlformats.org/markup-compatibility/2006" xmlns:a14="http://schemas.microsoft.com/office/drawing/2010/main" val="FFFFFF" mc:Ignorable=""/>
                        </a:gs>
                        <a:gs pos="28000">
                          <a:srgbClr xmlns:mc="http://schemas.openxmlformats.org/markup-compatibility/2006" xmlns:a14="http://schemas.microsoft.com/office/drawing/2010/main" val="B0DEFE" mc:Ignorable=""/>
                        </a:gs>
                        <a:gs pos="62000">
                          <a:srgbClr xmlns:mc="http://schemas.openxmlformats.org/markup-compatibility/2006" xmlns:a14="http://schemas.microsoft.com/office/drawing/2010/main" val="5DBDFF" mc:Ignorable=""/>
                        </a:gs>
                        <a:gs pos="88000">
                          <a:srgbClr xmlns:mc="http://schemas.openxmlformats.org/markup-compatibility/2006" xmlns:a14="http://schemas.microsoft.com/office/drawing/2010/main" val="0386D7" mc:Ignorable=""/>
                        </a:gs>
                      </a:gsLst>
                      <a:lin ang="5400000" scaled="1"/>
                      <a:tileRect/>
                    </a:gradFill>
                    <a:latin typeface="Calibri" pitchFamily="34" charset="0"/>
                    <a:cs typeface="Arial" charset="0"/>
                  </a:rPr>
                  <a:t>Server </a:t>
                </a:r>
                <a:r>
                  <a:rPr lang="en-US" sz="1400" b="1" kern="1200" dirty="0" smtClean="0">
                    <a:ln w="11430"/>
                    <a:gradFill flip="none" rotWithShape="1">
                      <a:gsLst>
                        <a:gs pos="0">
                          <a:srgbClr xmlns:mc="http://schemas.openxmlformats.org/markup-compatibility/2006" xmlns:a14="http://schemas.microsoft.com/office/drawing/2010/main" val="FFFFFF" mc:Ignorable=""/>
                        </a:gs>
                        <a:gs pos="28000">
                          <a:srgbClr xmlns:mc="http://schemas.openxmlformats.org/markup-compatibility/2006" xmlns:a14="http://schemas.microsoft.com/office/drawing/2010/main" val="B0DEFE" mc:Ignorable=""/>
                        </a:gs>
                        <a:gs pos="62000">
                          <a:srgbClr xmlns:mc="http://schemas.openxmlformats.org/markup-compatibility/2006" xmlns:a14="http://schemas.microsoft.com/office/drawing/2010/main" val="5DBDFF" mc:Ignorable=""/>
                        </a:gs>
                        <a:gs pos="88000">
                          <a:srgbClr xmlns:mc="http://schemas.openxmlformats.org/markup-compatibility/2006" xmlns:a14="http://schemas.microsoft.com/office/drawing/2010/main" val="0386D7" mc:Ignorable=""/>
                        </a:gs>
                      </a:gsLst>
                      <a:lin ang="5400000" scaled="1"/>
                      <a:tileRect/>
                    </a:gradFill>
                    <a:latin typeface="Calibri" pitchFamily="34" charset="0"/>
                    <a:ea typeface="+mn-ea"/>
                    <a:cs typeface="Arial" charset="0"/>
                  </a:rPr>
                  <a:t>Virtualization</a:t>
                </a:r>
                <a:endParaRPr lang="en-US" sz="1400" b="1" kern="1200" dirty="0">
                  <a:ln w="11430"/>
                  <a:gradFill flip="none" rotWithShape="1">
                    <a:gsLst>
                      <a:gs pos="0">
                        <a:srgbClr xmlns:mc="http://schemas.openxmlformats.org/markup-compatibility/2006" xmlns:a14="http://schemas.microsoft.com/office/drawing/2010/main" val="FFFFFF" mc:Ignorable=""/>
                      </a:gs>
                      <a:gs pos="28000">
                        <a:srgbClr xmlns:mc="http://schemas.openxmlformats.org/markup-compatibility/2006" xmlns:a14="http://schemas.microsoft.com/office/drawing/2010/main" val="B0DEFE" mc:Ignorable=""/>
                      </a:gs>
                      <a:gs pos="62000">
                        <a:srgbClr xmlns:mc="http://schemas.openxmlformats.org/markup-compatibility/2006" xmlns:a14="http://schemas.microsoft.com/office/drawing/2010/main" val="5DBDFF" mc:Ignorable=""/>
                      </a:gs>
                      <a:gs pos="88000">
                        <a:srgbClr xmlns:mc="http://schemas.openxmlformats.org/markup-compatibility/2006" xmlns:a14="http://schemas.microsoft.com/office/drawing/2010/main" val="0386D7" mc:Ignorable=""/>
                      </a:gs>
                    </a:gsLst>
                    <a:lin ang="5400000" scaled="1"/>
                    <a:tileRect/>
                  </a:gradFill>
                  <a:latin typeface="Calibri" pitchFamily="34" charset="0"/>
                  <a:ea typeface="+mn-ea"/>
                  <a:cs typeface="Arial" charset="0"/>
                </a:endParaRPr>
              </a:p>
            </p:txBody>
          </p:sp>
          <p:grpSp>
            <p:nvGrpSpPr>
              <p:cNvPr id="14" name="Group 58"/>
              <p:cNvGrpSpPr>
                <a:grpSpLocks/>
              </p:cNvGrpSpPr>
              <p:nvPr/>
            </p:nvGrpSpPr>
            <p:grpSpPr bwMode="invGray">
              <a:xfrm>
                <a:off x="7549971" y="3564874"/>
                <a:ext cx="1321313" cy="304699"/>
                <a:chOff x="6949295" y="4990416"/>
                <a:chExt cx="2137737" cy="492970"/>
              </a:xfrm>
            </p:grpSpPr>
            <p:pic>
              <p:nvPicPr>
                <p:cNvPr id="32797" name="Picture 2" descr="C:\Users\shlotito\Documents\IMAGES- LOGOS\New Folder\HyperV-Svr-1_bL_r.png"/>
                <p:cNvPicPr>
                  <a:picLocks noChangeAspect="1" noChangeArrowheads="1"/>
                </p:cNvPicPr>
                <p:nvPr/>
              </p:nvPicPr>
              <p:blipFill>
                <a:blip r:embed="rId13" cstate="print">
                  <a:lum bright="100000" contrast="100000"/>
                </a:blip>
                <a:srcRect r="59737" b="3790"/>
                <a:stretch>
                  <a:fillRect/>
                </a:stretch>
              </p:blipFill>
              <p:spPr bwMode="invGray">
                <a:xfrm>
                  <a:off x="7007474" y="4990416"/>
                  <a:ext cx="634414" cy="121031"/>
                </a:xfrm>
                <a:prstGeom prst="rect">
                  <a:avLst/>
                </a:prstGeom>
                <a:noFill/>
                <a:ln w="9525">
                  <a:noFill/>
                  <a:miter lim="800000"/>
                  <a:headEnd/>
                  <a:tailEnd/>
                </a:ln>
              </p:spPr>
            </p:pic>
            <p:pic>
              <p:nvPicPr>
                <p:cNvPr id="32798" name="Picture 2" descr="C:\Users\shlotito\Documents\IMAGES- LOGOS\New Folder\HyperV-Svr-1_bL_r.png"/>
                <p:cNvPicPr>
                  <a:picLocks noChangeAspect="1" noChangeArrowheads="1"/>
                </p:cNvPicPr>
                <p:nvPr/>
              </p:nvPicPr>
              <p:blipFill>
                <a:blip r:embed="rId14" cstate="print">
                  <a:lum bright="100000" contrast="100000"/>
                </a:blip>
                <a:srcRect l="39246" b="-12816"/>
                <a:stretch>
                  <a:fillRect/>
                </a:stretch>
              </p:blipFill>
              <p:spPr bwMode="invGray">
                <a:xfrm>
                  <a:off x="6949295" y="5106823"/>
                  <a:ext cx="2137737" cy="376563"/>
                </a:xfrm>
                <a:prstGeom prst="rect">
                  <a:avLst/>
                </a:prstGeom>
                <a:noFill/>
                <a:ln w="9525">
                  <a:noFill/>
                  <a:miter lim="800000"/>
                  <a:headEnd/>
                  <a:tailEnd/>
                </a:ln>
              </p:spPr>
            </p:pic>
          </p:grpSp>
        </p:grpSp>
        <p:pic>
          <p:nvPicPr>
            <p:cNvPr id="55" name="Picture 13" descr="Logo-Virtual-Server-2005-R2"/>
            <p:cNvPicPr>
              <a:picLocks noChangeAspect="1" noChangeArrowheads="1"/>
            </p:cNvPicPr>
            <p:nvPr/>
          </p:nvPicPr>
          <p:blipFill>
            <a:blip r:embed="rId15" cstate="email"/>
            <a:srcRect/>
            <a:stretch>
              <a:fillRect/>
            </a:stretch>
          </p:blipFill>
          <p:spPr bwMode="invGray">
            <a:xfrm>
              <a:off x="7473950" y="3441886"/>
              <a:ext cx="1373054" cy="265963"/>
            </a:xfrm>
            <a:prstGeom prst="rect">
              <a:avLst/>
            </a:prstGeom>
            <a:noFill/>
            <a:ln w="9525">
              <a:noFill/>
              <a:miter lim="800000"/>
              <a:headEnd/>
              <a:tailEnd/>
            </a:ln>
          </p:spPr>
        </p:pic>
      </p:grpSp>
      <p:pic>
        <p:nvPicPr>
          <p:cNvPr id="58" name="Picture 57" descr="System Center.png"/>
          <p:cNvPicPr>
            <a:picLocks noChangeAspect="1"/>
          </p:cNvPicPr>
          <p:nvPr/>
        </p:nvPicPr>
        <p:blipFill>
          <a:blip r:embed="rId16" cstate="print"/>
          <a:stretch>
            <a:fillRect/>
          </a:stretch>
        </p:blipFill>
        <p:spPr bwMode="black">
          <a:xfrm>
            <a:off x="4612956" y="3914466"/>
            <a:ext cx="2979285" cy="474359"/>
          </a:xfrm>
          <a:prstGeom prst="rect">
            <a:avLst/>
          </a:prstGeom>
        </p:spPr>
      </p:pic>
      <p:sp>
        <p:nvSpPr>
          <p:cNvPr id="74" name="Title 24"/>
          <p:cNvSpPr txBox="1">
            <a:spLocks/>
          </p:cNvSpPr>
          <p:nvPr/>
        </p:nvSpPr>
        <p:spPr bwMode="auto">
          <a:xfrm>
            <a:off x="554887" y="-14270"/>
            <a:ext cx="11170973" cy="9971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defTabSz="912777" rtl="0" eaLnBrk="0" fontAlgn="base" hangingPunct="0">
              <a:lnSpc>
                <a:spcPct val="90000"/>
              </a:lnSpc>
              <a:spcBef>
                <a:spcPct val="0"/>
              </a:spcBef>
              <a:spcAft>
                <a:spcPct val="0"/>
              </a:spcAft>
              <a:defRPr/>
            </a:pPr>
            <a:r>
              <a:rPr lang="en-US" sz="3600" spc="-300" dirty="0">
                <a:ln w="3175">
                  <a:noFill/>
                </a:ln>
                <a:gradFill flip="none" rotWithShape="1">
                  <a:gsLst>
                    <a:gs pos="28000">
                      <a:srgbClr xmlns:mc="http://schemas.openxmlformats.org/markup-compatibility/2006" xmlns:a14="http://schemas.microsoft.com/office/drawing/2010/main" val="FEF9DA" mc:Ignorable=""/>
                    </a:gs>
                    <a:gs pos="52000">
                      <a:srgbClr xmlns:mc="http://schemas.openxmlformats.org/markup-compatibility/2006" xmlns:a14="http://schemas.microsoft.com/office/drawing/2010/main" val="FCE974" mc:Ignorable=""/>
                    </a:gs>
                    <a:gs pos="68000">
                      <a:srgbClr xmlns:mc="http://schemas.openxmlformats.org/markup-compatibility/2006" xmlns:a14="http://schemas.microsoft.com/office/drawing/2010/main" val="F79A1D" mc:Ignorable=""/>
                    </a:gs>
                  </a:gsLst>
                  <a:lin ang="5400000" scaled="1"/>
                  <a:tileRect/>
                </a:gradFill>
                <a:effectLst>
                  <a:outerShdw blurRad="88900" dist="12700" dir="2700000" algn="tl" rotWithShape="0">
                    <a:prstClr val="black"/>
                  </a:outerShdw>
                </a:effectLst>
                <a:latin typeface="Arial"/>
                <a:ea typeface="+mn-ea"/>
                <a:cs typeface="Arial" charset="0"/>
              </a:rPr>
              <a:t/>
            </a:r>
            <a:br>
              <a:rPr lang="en-US" sz="3600" spc="-300" dirty="0">
                <a:ln w="3175">
                  <a:noFill/>
                </a:ln>
                <a:gradFill flip="none" rotWithShape="1">
                  <a:gsLst>
                    <a:gs pos="28000">
                      <a:srgbClr xmlns:mc="http://schemas.openxmlformats.org/markup-compatibility/2006" xmlns:a14="http://schemas.microsoft.com/office/drawing/2010/main" val="FEF9DA" mc:Ignorable=""/>
                    </a:gs>
                    <a:gs pos="52000">
                      <a:srgbClr xmlns:mc="http://schemas.openxmlformats.org/markup-compatibility/2006" xmlns:a14="http://schemas.microsoft.com/office/drawing/2010/main" val="FCE974" mc:Ignorable=""/>
                    </a:gs>
                    <a:gs pos="68000">
                      <a:srgbClr xmlns:mc="http://schemas.openxmlformats.org/markup-compatibility/2006" xmlns:a14="http://schemas.microsoft.com/office/drawing/2010/main" val="F79A1D" mc:Ignorable=""/>
                    </a:gs>
                  </a:gsLst>
                  <a:lin ang="5400000" scaled="1"/>
                  <a:tileRect/>
                </a:gradFill>
                <a:effectLst>
                  <a:outerShdw blurRad="88900" dist="12700" dir="2700000" algn="tl" rotWithShape="0">
                    <a:prstClr val="black"/>
                  </a:outerShdw>
                </a:effectLst>
                <a:latin typeface="Arial"/>
                <a:ea typeface="+mn-ea"/>
                <a:cs typeface="Arial" charset="0"/>
              </a:rPr>
            </a:br>
            <a:endParaRPr lang="en-US" sz="3600" dirty="0">
              <a:ln w="3175">
                <a:noFill/>
              </a:ln>
              <a:solidFill>
                <a:srgbClr xmlns:mc="http://schemas.openxmlformats.org/markup-compatibility/2006" xmlns:a14="http://schemas.microsoft.com/office/drawing/2010/main" val="FFC000" mc:Ignorable=""/>
              </a:solidFill>
              <a:effectLst>
                <a:outerShdw blurRad="88900" dist="12700" dir="2700000" algn="tl" rotWithShape="0">
                  <a:prstClr val="black"/>
                </a:outerShdw>
              </a:effectLst>
              <a:latin typeface="Arial"/>
              <a:ea typeface="+mn-ea"/>
              <a:cs typeface="Arial" charset="0"/>
            </a:endParaRPr>
          </a:p>
        </p:txBody>
      </p:sp>
      <p:grpSp>
        <p:nvGrpSpPr>
          <p:cNvPr id="15" name="Group 74"/>
          <p:cNvGrpSpPr/>
          <p:nvPr/>
        </p:nvGrpSpPr>
        <p:grpSpPr>
          <a:xfrm>
            <a:off x="1207114" y="1514899"/>
            <a:ext cx="1779654" cy="1086445"/>
            <a:chOff x="156218" y="1801505"/>
            <a:chExt cx="1779654" cy="1086445"/>
          </a:xfrm>
        </p:grpSpPr>
        <p:sp>
          <p:nvSpPr>
            <p:cNvPr id="63" name="TextBox 34"/>
            <p:cNvSpPr txBox="1">
              <a:spLocks noChangeArrowheads="1"/>
            </p:cNvSpPr>
            <p:nvPr/>
          </p:nvSpPr>
          <p:spPr bwMode="auto">
            <a:xfrm>
              <a:off x="156218" y="2549396"/>
              <a:ext cx="1779654" cy="338554"/>
            </a:xfrm>
            <a:prstGeom prst="rect">
              <a:avLst/>
            </a:prstGeom>
            <a:noFill/>
            <a:ln w="9525">
              <a:noFill/>
              <a:miter lim="800000"/>
              <a:headEnd/>
              <a:tailEnd/>
            </a:ln>
            <a:effectLst>
              <a:outerShdw blurRad="50800" dist="38100" dir="5400000" algn="t" rotWithShape="0">
                <a:prstClr val="black">
                  <a:alpha val="40000"/>
                </a:prstClr>
              </a:outerShdw>
            </a:effectLst>
          </p:spPr>
          <p:txBody>
            <a:bodyPr wrap="none">
              <a:spAutoFit/>
            </a:bodyPr>
            <a:lstStyle/>
            <a:p>
              <a:pPr algn="l" rtl="0" fontAlgn="base">
                <a:spcBef>
                  <a:spcPct val="0"/>
                </a:spcBef>
                <a:spcAft>
                  <a:spcPct val="0"/>
                </a:spcAft>
              </a:pPr>
              <a:r>
                <a:rPr lang="en-US" sz="1600" kern="1200" dirty="0">
                  <a:latin typeface="Arial" charset="0"/>
                  <a:ea typeface="+mn-ea"/>
                  <a:cs typeface="Arial" charset="0"/>
                </a:rPr>
                <a:t>Citrix XenApp 5.0</a:t>
              </a:r>
            </a:p>
          </p:txBody>
        </p:sp>
        <p:pic>
          <p:nvPicPr>
            <p:cNvPr id="73" name="Picture 2" descr="C:\Users\user\AppData\Local\Microsoft\Windows\Temporary Internet Files\Content.Outlook\827V9O8I\000_Ica_h32bit_256.png"/>
            <p:cNvPicPr>
              <a:picLocks noChangeAspect="1" noChangeArrowheads="1"/>
            </p:cNvPicPr>
            <p:nvPr/>
          </p:nvPicPr>
          <p:blipFill>
            <a:blip r:embed="rId17" cstate="screen"/>
            <a:stretch>
              <a:fillRect/>
            </a:stretch>
          </p:blipFill>
          <p:spPr bwMode="auto">
            <a:xfrm>
              <a:off x="649942" y="1801505"/>
              <a:ext cx="714862" cy="714862"/>
            </a:xfrm>
            <a:prstGeom prst="rect">
              <a:avLst/>
            </a:prstGeom>
            <a:noFill/>
            <a:ln>
              <a:noFill/>
            </a:ln>
          </p:spPr>
        </p:pic>
      </p:grpSp>
      <p:grpSp>
        <p:nvGrpSpPr>
          <p:cNvPr id="16" name="Group 84"/>
          <p:cNvGrpSpPr/>
          <p:nvPr/>
        </p:nvGrpSpPr>
        <p:grpSpPr>
          <a:xfrm>
            <a:off x="47561" y="5496922"/>
            <a:ext cx="1824538" cy="1153417"/>
            <a:chOff x="47561" y="5496920"/>
            <a:chExt cx="1824538" cy="1153417"/>
          </a:xfrm>
        </p:grpSpPr>
        <p:sp>
          <p:nvSpPr>
            <p:cNvPr id="64" name="TextBox 34"/>
            <p:cNvSpPr txBox="1">
              <a:spLocks noChangeArrowheads="1"/>
            </p:cNvSpPr>
            <p:nvPr/>
          </p:nvSpPr>
          <p:spPr bwMode="auto">
            <a:xfrm>
              <a:off x="47561" y="6311783"/>
              <a:ext cx="1824538" cy="338554"/>
            </a:xfrm>
            <a:prstGeom prst="rect">
              <a:avLst/>
            </a:prstGeom>
            <a:noFill/>
            <a:ln w="9525">
              <a:noFill/>
              <a:miter lim="800000"/>
              <a:headEnd/>
              <a:tailEnd/>
            </a:ln>
            <a:effectLst>
              <a:outerShdw blurRad="50800" dist="38100" dir="5400000" algn="t" rotWithShape="0">
                <a:prstClr val="black">
                  <a:alpha val="40000"/>
                </a:prstClr>
              </a:outerShdw>
            </a:effectLst>
          </p:spPr>
          <p:txBody>
            <a:bodyPr wrap="none">
              <a:spAutoFit/>
            </a:bodyPr>
            <a:lstStyle/>
            <a:p>
              <a:pPr algn="l" rtl="0" fontAlgn="base">
                <a:spcBef>
                  <a:spcPct val="0"/>
                </a:spcBef>
                <a:spcAft>
                  <a:spcPct val="0"/>
                </a:spcAft>
              </a:pPr>
              <a:r>
                <a:rPr lang="en-US" sz="1600" kern="1200" dirty="0">
                  <a:latin typeface="Arial" charset="0"/>
                  <a:ea typeface="+mn-ea"/>
                  <a:cs typeface="Arial" charset="0"/>
                </a:rPr>
                <a:t>Citrix XenDesktop</a:t>
              </a:r>
            </a:p>
          </p:txBody>
        </p:sp>
        <p:pic>
          <p:nvPicPr>
            <p:cNvPr id="76" name="Picture 5" descr="C:\Users\CalvinHs\Documents\Graphics\000_XenDesktop_h32bit_256.png"/>
            <p:cNvPicPr>
              <a:picLocks noChangeAspect="1" noChangeArrowheads="1"/>
            </p:cNvPicPr>
            <p:nvPr/>
          </p:nvPicPr>
          <p:blipFill>
            <a:blip r:embed="rId18" cstate="print"/>
            <a:srcRect/>
            <a:stretch>
              <a:fillRect/>
            </a:stretch>
          </p:blipFill>
          <p:spPr bwMode="auto">
            <a:xfrm>
              <a:off x="226589" y="5496920"/>
              <a:ext cx="769698" cy="769096"/>
            </a:xfrm>
            <a:prstGeom prst="rect">
              <a:avLst/>
            </a:prstGeom>
            <a:noFill/>
            <a:ln w="9525">
              <a:noFill/>
              <a:miter lim="800000"/>
              <a:headEnd/>
              <a:tailEnd/>
            </a:ln>
          </p:spPr>
        </p:pic>
      </p:grpSp>
      <p:grpSp>
        <p:nvGrpSpPr>
          <p:cNvPr id="17" name="Group 85"/>
          <p:cNvGrpSpPr/>
          <p:nvPr/>
        </p:nvGrpSpPr>
        <p:grpSpPr>
          <a:xfrm>
            <a:off x="6377194" y="877825"/>
            <a:ext cx="2182999" cy="942777"/>
            <a:chOff x="6022906" y="616426"/>
            <a:chExt cx="3231975" cy="1475998"/>
          </a:xfrm>
        </p:grpSpPr>
        <p:sp>
          <p:nvSpPr>
            <p:cNvPr id="67" name="TextBox 34"/>
            <p:cNvSpPr txBox="1">
              <a:spLocks noChangeArrowheads="1"/>
            </p:cNvSpPr>
            <p:nvPr/>
          </p:nvSpPr>
          <p:spPr bwMode="auto">
            <a:xfrm>
              <a:off x="6022906" y="1176909"/>
              <a:ext cx="3231975" cy="915515"/>
            </a:xfrm>
            <a:prstGeom prst="rect">
              <a:avLst/>
            </a:prstGeom>
          </p:spPr>
          <p:txBody>
            <a:bodyPr wrap="square">
              <a:spAutoFit/>
            </a:bodyPr>
            <a:lstStyle/>
            <a:p>
              <a:pPr algn="l" rtl="0" fontAlgn="base">
                <a:spcBef>
                  <a:spcPct val="0"/>
                </a:spcBef>
                <a:spcAft>
                  <a:spcPct val="0"/>
                </a:spcAft>
              </a:pPr>
              <a:r>
                <a:rPr lang="en-US" sz="1600" kern="1200" dirty="0" smtClean="0">
                  <a:latin typeface="Arial" charset="0"/>
                  <a:ea typeface="+mn-ea"/>
                  <a:cs typeface="Arial" charset="0"/>
                </a:rPr>
                <a:t>XA/XD Profile Management</a:t>
              </a:r>
              <a:endParaRPr lang="en-US" sz="1600" kern="1200" dirty="0">
                <a:latin typeface="Arial" charset="0"/>
                <a:ea typeface="+mn-ea"/>
                <a:cs typeface="Arial" charset="0"/>
              </a:endParaRPr>
            </a:p>
          </p:txBody>
        </p:sp>
        <p:pic>
          <p:nvPicPr>
            <p:cNvPr id="77" name="Picture 2" descr="C:\Users\user\AppData\Local\Microsoft\Windows\Temporary Internet Files\Content.Outlook\827V9O8I\000_Ica_h32bit_256.png"/>
            <p:cNvPicPr>
              <a:picLocks noChangeAspect="1" noChangeArrowheads="1"/>
            </p:cNvPicPr>
            <p:nvPr/>
          </p:nvPicPr>
          <p:blipFill>
            <a:blip r:embed="rId17" cstate="screen"/>
            <a:stretch>
              <a:fillRect/>
            </a:stretch>
          </p:blipFill>
          <p:spPr bwMode="auto">
            <a:xfrm>
              <a:off x="6821009" y="616426"/>
              <a:ext cx="714862" cy="714862"/>
            </a:xfrm>
            <a:prstGeom prst="rect">
              <a:avLst/>
            </a:prstGeom>
            <a:noFill/>
            <a:ln>
              <a:noFill/>
            </a:ln>
          </p:spPr>
        </p:pic>
      </p:grpSp>
      <p:grpSp>
        <p:nvGrpSpPr>
          <p:cNvPr id="18" name="Group 80"/>
          <p:cNvGrpSpPr/>
          <p:nvPr/>
        </p:nvGrpSpPr>
        <p:grpSpPr>
          <a:xfrm>
            <a:off x="272963" y="2576078"/>
            <a:ext cx="4008730" cy="1564151"/>
            <a:chOff x="245665" y="2726204"/>
            <a:chExt cx="4008731" cy="1564151"/>
          </a:xfrm>
        </p:grpSpPr>
        <p:grpSp>
          <p:nvGrpSpPr>
            <p:cNvPr id="19" name="Group 56"/>
            <p:cNvGrpSpPr>
              <a:grpSpLocks/>
            </p:cNvGrpSpPr>
            <p:nvPr/>
          </p:nvGrpSpPr>
          <p:grpSpPr bwMode="invGray">
            <a:xfrm>
              <a:off x="631377" y="2726204"/>
              <a:ext cx="3623019" cy="1564151"/>
              <a:chOff x="271335" y="2567781"/>
              <a:chExt cx="2995740" cy="1722438"/>
            </a:xfrm>
          </p:grpSpPr>
          <p:sp>
            <p:nvSpPr>
              <p:cNvPr id="32814" name="Rectangle 22"/>
              <p:cNvSpPr>
                <a:spLocks noChangeArrowheads="1"/>
              </p:cNvSpPr>
              <p:nvPr/>
            </p:nvSpPr>
            <p:spPr bwMode="invGray">
              <a:xfrm>
                <a:off x="271335" y="2891086"/>
                <a:ext cx="1600200" cy="486001"/>
              </a:xfrm>
              <a:prstGeom prst="rect">
                <a:avLst/>
              </a:prstGeom>
              <a:noFill/>
              <a:ln w="9525">
                <a:noFill/>
                <a:miter lim="800000"/>
                <a:headEnd/>
                <a:tailEnd/>
              </a:ln>
            </p:spPr>
            <p:txBody>
              <a:bodyPr>
                <a:spAutoFit/>
              </a:bodyPr>
              <a:lstStyle/>
              <a:p>
                <a:pPr indent="-342900" algn="l" defTabSz="457200" rtl="0" eaLnBrk="0" fontAlgn="base" hangingPunct="0">
                  <a:lnSpc>
                    <a:spcPct val="80000"/>
                  </a:lnSpc>
                  <a:spcBef>
                    <a:spcPct val="0"/>
                  </a:spcBef>
                  <a:spcAft>
                    <a:spcPct val="0"/>
                  </a:spcAft>
                  <a:defRPr/>
                </a:pPr>
                <a:r>
                  <a:rPr lang="en-US" sz="1400" b="1" kern="1200" dirty="0">
                    <a:ln w="11430"/>
                    <a:gradFill flip="none" rotWithShape="1">
                      <a:gsLst>
                        <a:gs pos="0">
                          <a:srgbClr xmlns:mc="http://schemas.openxmlformats.org/markup-compatibility/2006" xmlns:a14="http://schemas.microsoft.com/office/drawing/2010/main" val="FFFFFF" mc:Ignorable=""/>
                        </a:gs>
                        <a:gs pos="28000">
                          <a:srgbClr xmlns:mc="http://schemas.openxmlformats.org/markup-compatibility/2006" xmlns:a14="http://schemas.microsoft.com/office/drawing/2010/main" val="B0DEFE" mc:Ignorable=""/>
                        </a:gs>
                        <a:gs pos="62000">
                          <a:srgbClr xmlns:mc="http://schemas.openxmlformats.org/markup-compatibility/2006" xmlns:a14="http://schemas.microsoft.com/office/drawing/2010/main" val="5DBDFF" mc:Ignorable=""/>
                        </a:gs>
                        <a:gs pos="88000">
                          <a:srgbClr xmlns:mc="http://schemas.openxmlformats.org/markup-compatibility/2006" xmlns:a14="http://schemas.microsoft.com/office/drawing/2010/main" val="0386D7" mc:Ignorable=""/>
                        </a:gs>
                      </a:gsLst>
                      <a:lin ang="5400000" scaled="1"/>
                      <a:tileRect/>
                    </a:gradFill>
                    <a:latin typeface="Calibri" pitchFamily="34" charset="0"/>
                    <a:ea typeface="+mn-ea"/>
                    <a:cs typeface="Arial" charset="0"/>
                  </a:rPr>
                  <a:t>Presentation Virtualization</a:t>
                </a:r>
              </a:p>
            </p:txBody>
          </p:sp>
          <p:pic>
            <p:nvPicPr>
              <p:cNvPr id="32815" name="Picture 6" descr="Desktop-TS-Client"/>
              <p:cNvPicPr>
                <a:picLocks noChangeAspect="1" noChangeArrowheads="1"/>
              </p:cNvPicPr>
              <p:nvPr/>
            </p:nvPicPr>
            <p:blipFill>
              <a:blip r:embed="rId19" cstate="print"/>
              <a:srcRect/>
              <a:stretch>
                <a:fillRect/>
              </a:stretch>
            </p:blipFill>
            <p:spPr bwMode="invGray">
              <a:xfrm>
                <a:off x="1676400" y="2567781"/>
                <a:ext cx="1590675" cy="1722438"/>
              </a:xfrm>
              <a:prstGeom prst="rect">
                <a:avLst/>
              </a:prstGeom>
              <a:noFill/>
              <a:ln w="9525">
                <a:noFill/>
                <a:miter lim="800000"/>
                <a:headEnd/>
                <a:tailEnd/>
              </a:ln>
            </p:spPr>
          </p:pic>
        </p:grpSp>
        <p:grpSp>
          <p:nvGrpSpPr>
            <p:cNvPr id="20" name="Group 91"/>
            <p:cNvGrpSpPr/>
            <p:nvPr/>
          </p:nvGrpSpPr>
          <p:grpSpPr>
            <a:xfrm>
              <a:off x="245665" y="3439233"/>
              <a:ext cx="2279176" cy="342750"/>
              <a:chOff x="2557144" y="3452013"/>
              <a:chExt cx="2426663" cy="425505"/>
            </a:xfrm>
          </p:grpSpPr>
          <p:pic>
            <p:nvPicPr>
              <p:cNvPr id="79" name="Picture 3" descr="C:\Users\manliov.REDMOND\Desktop\Temp\Naming\logos\PNG\WS08-RemDskSrv_h_rgb_r.png"/>
              <p:cNvPicPr>
                <a:picLocks noChangeAspect="1" noChangeArrowheads="1"/>
              </p:cNvPicPr>
              <p:nvPr/>
            </p:nvPicPr>
            <p:blipFill>
              <a:blip r:embed="rId20" cstate="print"/>
              <a:srcRect/>
              <a:stretch>
                <a:fillRect/>
              </a:stretch>
            </p:blipFill>
            <p:spPr bwMode="auto">
              <a:xfrm>
                <a:off x="2557144" y="3452013"/>
                <a:ext cx="2026432" cy="425505"/>
              </a:xfrm>
              <a:prstGeom prst="rect">
                <a:avLst/>
              </a:prstGeom>
              <a:noFill/>
            </p:spPr>
          </p:pic>
          <p:sp>
            <p:nvSpPr>
              <p:cNvPr id="80" name="TextBox 79"/>
              <p:cNvSpPr txBox="1"/>
              <p:nvPr/>
            </p:nvSpPr>
            <p:spPr>
              <a:xfrm>
                <a:off x="4528136" y="3522062"/>
                <a:ext cx="455671" cy="324775"/>
              </a:xfrm>
              <a:prstGeom prst="rect">
                <a:avLst/>
              </a:prstGeom>
              <a:noFill/>
            </p:spPr>
            <p:txBody>
              <a:bodyPr wrap="square" rtlCol="0">
                <a:spAutoFit/>
              </a:bodyPr>
              <a:lstStyle/>
              <a:p>
                <a:r>
                  <a:rPr lang="en-US" sz="1100" dirty="0" smtClean="0">
                    <a:solidFill>
                      <a:srgbClr xmlns:mc="http://schemas.openxmlformats.org/markup-compatibility/2006" xmlns:a14="http://schemas.microsoft.com/office/drawing/2010/main" val="FF0000" mc:Ignorable=""/>
                    </a:solidFill>
                    <a:latin typeface="Segoe" pitchFamily="34" charset="0"/>
                  </a:rPr>
                  <a:t>R2</a:t>
                </a:r>
                <a:endParaRPr lang="en-US" sz="1100" dirty="0">
                  <a:solidFill>
                    <a:srgbClr xmlns:mc="http://schemas.openxmlformats.org/markup-compatibility/2006" xmlns:a14="http://schemas.microsoft.com/office/drawing/2010/main" val="FF0000" mc:Ignorable=""/>
                  </a:solidFill>
                  <a:latin typeface="Segoe" pitchFamily="34" charset="0"/>
                </a:endParaRPr>
              </a:p>
            </p:txBody>
          </p:sp>
        </p:grpSp>
      </p:grpSp>
      <p:grpSp>
        <p:nvGrpSpPr>
          <p:cNvPr id="21" name="Group 81"/>
          <p:cNvGrpSpPr/>
          <p:nvPr/>
        </p:nvGrpSpPr>
        <p:grpSpPr>
          <a:xfrm>
            <a:off x="10135025" y="5256660"/>
            <a:ext cx="1779654" cy="1086445"/>
            <a:chOff x="156218" y="1801505"/>
            <a:chExt cx="1779654" cy="1086445"/>
          </a:xfrm>
        </p:grpSpPr>
        <p:sp>
          <p:nvSpPr>
            <p:cNvPr id="83" name="TextBox 34"/>
            <p:cNvSpPr txBox="1">
              <a:spLocks noChangeArrowheads="1"/>
            </p:cNvSpPr>
            <p:nvPr/>
          </p:nvSpPr>
          <p:spPr bwMode="auto">
            <a:xfrm>
              <a:off x="156218" y="2549396"/>
              <a:ext cx="1779654" cy="338554"/>
            </a:xfrm>
            <a:prstGeom prst="rect">
              <a:avLst/>
            </a:prstGeom>
            <a:noFill/>
            <a:ln w="9525">
              <a:noFill/>
              <a:miter lim="800000"/>
              <a:headEnd/>
              <a:tailEnd/>
            </a:ln>
            <a:effectLst>
              <a:outerShdw blurRad="50800" dist="38100" dir="5400000" algn="t" rotWithShape="0">
                <a:prstClr val="black">
                  <a:alpha val="40000"/>
                </a:prstClr>
              </a:outerShdw>
            </a:effectLst>
          </p:spPr>
          <p:txBody>
            <a:bodyPr wrap="none">
              <a:spAutoFit/>
            </a:bodyPr>
            <a:lstStyle/>
            <a:p>
              <a:pPr algn="l" rtl="0" fontAlgn="base">
                <a:spcBef>
                  <a:spcPct val="0"/>
                </a:spcBef>
                <a:spcAft>
                  <a:spcPct val="0"/>
                </a:spcAft>
              </a:pPr>
              <a:r>
                <a:rPr lang="en-US" sz="1600" kern="1200" dirty="0">
                  <a:latin typeface="Arial" charset="0"/>
                  <a:ea typeface="+mn-ea"/>
                  <a:cs typeface="Arial" charset="0"/>
                </a:rPr>
                <a:t>Citrix XenApp 5.0</a:t>
              </a:r>
            </a:p>
          </p:txBody>
        </p:sp>
        <p:pic>
          <p:nvPicPr>
            <p:cNvPr id="84" name="Picture 2" descr="C:\Users\user\AppData\Local\Microsoft\Windows\Temporary Internet Files\Content.Outlook\827V9O8I\000_Ica_h32bit_256.png"/>
            <p:cNvPicPr>
              <a:picLocks noChangeAspect="1" noChangeArrowheads="1"/>
            </p:cNvPicPr>
            <p:nvPr/>
          </p:nvPicPr>
          <p:blipFill>
            <a:blip r:embed="rId17" cstate="screen"/>
            <a:stretch>
              <a:fillRect/>
            </a:stretch>
          </p:blipFill>
          <p:spPr bwMode="auto">
            <a:xfrm>
              <a:off x="649942" y="1801505"/>
              <a:ext cx="714862" cy="714862"/>
            </a:xfrm>
            <a:prstGeom prst="rect">
              <a:avLst/>
            </a:prstGeom>
            <a:noFill/>
            <a:ln>
              <a:noFill/>
            </a:ln>
          </p:spPr>
        </p:pic>
      </p:grpSp>
      <p:grpSp>
        <p:nvGrpSpPr>
          <p:cNvPr id="22" name="Group 89"/>
          <p:cNvGrpSpPr/>
          <p:nvPr/>
        </p:nvGrpSpPr>
        <p:grpSpPr>
          <a:xfrm>
            <a:off x="9240863" y="1633728"/>
            <a:ext cx="2749471" cy="882082"/>
            <a:chOff x="9240861" y="1633728"/>
            <a:chExt cx="2749471" cy="882082"/>
          </a:xfrm>
        </p:grpSpPr>
        <p:sp>
          <p:nvSpPr>
            <p:cNvPr id="66" name="TextBox 34"/>
            <p:cNvSpPr txBox="1">
              <a:spLocks noChangeArrowheads="1"/>
            </p:cNvSpPr>
            <p:nvPr/>
          </p:nvSpPr>
          <p:spPr bwMode="auto">
            <a:xfrm>
              <a:off x="9240861" y="2177256"/>
              <a:ext cx="2749471" cy="338554"/>
            </a:xfrm>
            <a:prstGeom prst="rect">
              <a:avLst/>
            </a:prstGeom>
            <a:noFill/>
            <a:ln w="9525">
              <a:noFill/>
              <a:miter lim="800000"/>
              <a:headEnd/>
              <a:tailEnd/>
            </a:ln>
            <a:effectLst>
              <a:outerShdw blurRad="50800" dist="38100" dir="5400000" algn="t" rotWithShape="0">
                <a:prstClr val="black">
                  <a:alpha val="40000"/>
                </a:prstClr>
              </a:outerShdw>
            </a:effectLst>
          </p:spPr>
          <p:txBody>
            <a:bodyPr wrap="none">
              <a:spAutoFit/>
            </a:bodyPr>
            <a:lstStyle/>
            <a:p>
              <a:pPr algn="ctr" rtl="0" fontAlgn="base">
                <a:spcBef>
                  <a:spcPct val="0"/>
                </a:spcBef>
                <a:spcAft>
                  <a:spcPct val="0"/>
                </a:spcAft>
              </a:pPr>
              <a:r>
                <a:rPr lang="en-US" sz="1600" kern="1200" dirty="0">
                  <a:latin typeface="Arial" charset="0"/>
                  <a:ea typeface="+mn-ea"/>
                  <a:cs typeface="Arial" charset="0"/>
                </a:rPr>
                <a:t>Citrix Essentials for Hyper-V</a:t>
              </a:r>
            </a:p>
          </p:txBody>
        </p:sp>
        <p:pic>
          <p:nvPicPr>
            <p:cNvPr id="1030" name="Picture 6"/>
            <p:cNvPicPr>
              <a:picLocks noChangeAspect="1" noChangeArrowheads="1"/>
            </p:cNvPicPr>
            <p:nvPr/>
          </p:nvPicPr>
          <p:blipFill>
            <a:blip r:embed="rId21" cstate="print"/>
            <a:srcRect l="3293" t="5589" r="1588" b="5888"/>
            <a:stretch>
              <a:fillRect/>
            </a:stretch>
          </p:blipFill>
          <p:spPr bwMode="auto">
            <a:xfrm>
              <a:off x="9814560" y="1633728"/>
              <a:ext cx="1501346" cy="548640"/>
            </a:xfrm>
            <a:prstGeom prst="rect">
              <a:avLst/>
            </a:prstGeom>
            <a:noFill/>
            <a:ln w="9525">
              <a:noFill/>
              <a:miter lim="800000"/>
              <a:headEnd/>
              <a:tailEnd/>
            </a:ln>
            <a:effectLst/>
          </p:spPr>
        </p:pic>
      </p:grpSp>
      <p:sp>
        <p:nvSpPr>
          <p:cNvPr id="75" name="Title 74"/>
          <p:cNvSpPr>
            <a:spLocks noGrp="1"/>
          </p:cNvSpPr>
          <p:nvPr>
            <p:ph type="title"/>
          </p:nvPr>
        </p:nvSpPr>
        <p:spPr>
          <a:xfrm>
            <a:off x="507868" y="228601"/>
            <a:ext cx="11680957" cy="664797"/>
          </a:xfrm>
        </p:spPr>
        <p:txBody>
          <a:bodyPr/>
          <a:lstStyle/>
          <a:p>
            <a:r>
              <a:rPr lang="en-US" sz="4800" dirty="0" smtClean="0"/>
              <a:t>Microsoft Virtualization with Citrix</a:t>
            </a:r>
            <a:endParaRPr lang="en-US" sz="4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23" presetClass="entr" presetSubtype="16" fill="hold" nodeType="withEffect">
                                  <p:stCondLst>
                                    <p:cond delay="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50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500"/>
                                  </p:stCondLst>
                                  <p:childTnLst>
                                    <p:set>
                                      <p:cBhvr>
                                        <p:cTn id="51" dur="1" fill="hold">
                                          <p:stCondLst>
                                            <p:cond delay="0"/>
                                          </p:stCondLst>
                                        </p:cTn>
                                        <p:tgtEl>
                                          <p:spTgt spid="15"/>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nodeType="afterEffect">
                                  <p:stCondLst>
                                    <p:cond delay="500"/>
                                  </p:stCondLst>
                                  <p:childTnLst>
                                    <p:set>
                                      <p:cBhvr>
                                        <p:cTn id="54" dur="1" fill="hold">
                                          <p:stCondLst>
                                            <p:cond delay="0"/>
                                          </p:stCondLst>
                                        </p:cTn>
                                        <p:tgtEl>
                                          <p:spTgt spid="17"/>
                                        </p:tgtEl>
                                        <p:attrNameLst>
                                          <p:attrName>style.visibility</p:attrName>
                                        </p:attrNameLst>
                                      </p:cBhvr>
                                      <p:to>
                                        <p:strVal val="visible"/>
                                      </p:to>
                                    </p:set>
                                  </p:childTnLst>
                                </p:cTn>
                              </p:par>
                            </p:childTnLst>
                          </p:cTn>
                        </p:par>
                        <p:par>
                          <p:cTn id="55" fill="hold">
                            <p:stCondLst>
                              <p:cond delay="1500"/>
                            </p:stCondLst>
                            <p:childTnLst>
                              <p:par>
                                <p:cTn id="56" presetID="1" presetClass="entr" presetSubtype="0" fill="hold" nodeType="afterEffect">
                                  <p:stCondLst>
                                    <p:cond delay="50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chemeClr val="bg1"/>
                </a:solidFill>
              </a:rPr>
              <a:t>CMVP</a:t>
            </a:r>
            <a:endParaRPr lang="en-US" dirty="0">
              <a:solidFill>
                <a:schemeClr val="bg1"/>
              </a:solidFill>
            </a:endParaRP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78731330"/>
      </p:ext>
    </p:extLst>
  </p:cSld>
  <p:clrMapOvr>
    <a:masterClrMapping/>
  </p:clrMapOvr>
  <p:transition xmlns:p14="http://schemas.microsoft.com/office/powerpoint/2010/mai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64797"/>
          </a:xfrm>
        </p:spPr>
        <p:txBody>
          <a:bodyPr/>
          <a:lstStyle/>
          <a:p>
            <a:r>
              <a:rPr dirty="0" smtClean="0">
                <a:solidFill>
                  <a:schemeClr val="bg1"/>
                </a:solidFill>
              </a:rPr>
              <a:t>Why Microsoft and Citrix?</a:t>
            </a:r>
            <a:endParaRPr lang="en-US" dirty="0">
              <a:solidFill>
                <a:schemeClr val="bg1"/>
              </a:solidFill>
            </a:endParaRPr>
          </a:p>
        </p:txBody>
      </p:sp>
      <p:sp>
        <p:nvSpPr>
          <p:cNvPr id="8" name="Slide Number Placeholder 7"/>
          <p:cNvSpPr>
            <a:spLocks noGrp="1"/>
          </p:cNvSpPr>
          <p:nvPr>
            <p:ph type="sldNum" sz="quarter" idx="4294967295"/>
          </p:nvPr>
        </p:nvSpPr>
        <p:spPr>
          <a:xfrm>
            <a:off x="0" y="6492876"/>
            <a:ext cx="2844059" cy="365125"/>
          </a:xfrm>
          <a:prstGeom prst="rect">
            <a:avLst/>
          </a:prstGeom>
        </p:spPr>
        <p:txBody>
          <a:bodyPr/>
          <a:lstStyle/>
          <a:p>
            <a:fld id="{D9D2DBB5-E186-452A-AACB-510C4763E45A}" type="slidenum">
              <a:rPr lang="en-US" smtClean="0"/>
              <a:pPr/>
              <a:t>51</a:t>
            </a:fld>
            <a:endParaRPr lang="en-US" dirty="0"/>
          </a:p>
        </p:txBody>
      </p:sp>
      <p:grpSp>
        <p:nvGrpSpPr>
          <p:cNvPr id="3" name="Group 9"/>
          <p:cNvGrpSpPr/>
          <p:nvPr/>
        </p:nvGrpSpPr>
        <p:grpSpPr>
          <a:xfrm>
            <a:off x="283190" y="1145317"/>
            <a:ext cx="5491115" cy="5283198"/>
            <a:chOff x="3158399" y="2453609"/>
            <a:chExt cx="2635807" cy="3718590"/>
          </a:xfrm>
        </p:grpSpPr>
        <p:sp>
          <p:nvSpPr>
            <p:cNvPr id="11" name="Rounded Rectangle 10"/>
            <p:cNvSpPr/>
            <p:nvPr/>
          </p:nvSpPr>
          <p:spPr>
            <a:xfrm>
              <a:off x="3158399" y="2453609"/>
              <a:ext cx="2635807" cy="3718590"/>
            </a:xfrm>
            <a:prstGeom prst="roundRect">
              <a:avLst>
                <a:gd name="adj" fmla="val 4377"/>
              </a:avLst>
            </a:prstGeom>
            <a:solidFill>
              <a:schemeClr val="accent4">
                <a:lumMod val="75000"/>
              </a:schemeClr>
            </a:solidFill>
            <a:ln w="22225">
              <a:solidFill>
                <a:schemeClr val="accent4">
                  <a:alpha val="60000"/>
                </a:schemeClr>
              </a:solidFill>
              <a:headEnd type="none" w="med" len="med"/>
              <a:tailEnd type="none" w="med" len="med"/>
            </a:ln>
            <a:effectLst>
              <a:outerShdw blurRad="63500" dist="38100" dir="5400000" rotWithShape="0">
                <a:schemeClr val="accent4">
                  <a:lumMod val="50000"/>
                  <a:alpha val="45000"/>
                </a:schemeClr>
              </a:outerShdw>
            </a:effectLst>
            <a:scene3d>
              <a:camera prst="orthographicFront">
                <a:rot lat="0" lon="0" rev="0"/>
              </a:camera>
              <a:lightRig rig="threePt" dir="t"/>
            </a:scene3d>
            <a:sp3d prstMaterial="matte">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548640" rIns="91436" bIns="45718" numCol="1" rtlCol="0" anchor="t" anchorCtr="0" compatLnSpc="1">
              <a:prstTxWarp prst="textNoShape">
                <a:avLst/>
              </a:prstTxWarp>
            </a:bodyPr>
            <a:lstStyle/>
            <a:p>
              <a:pPr marL="225425" lvl="0" indent="-225425" defTabSz="914363">
                <a:lnSpc>
                  <a:spcPct val="90000"/>
                </a:lnSpc>
                <a:spcBef>
                  <a:spcPts val="300"/>
                </a:spcBef>
                <a:buBlip>
                  <a:blip r:embed="rId3"/>
                </a:buBlip>
              </a:pPr>
              <a:r>
                <a:rPr lang="en-US" sz="1800" spc="-50" dirty="0" smtClean="0">
                  <a:solidFill>
                    <a:prstClr val="white"/>
                  </a:solidFill>
                  <a:latin typeface="+mj-lt"/>
                </a:rPr>
                <a:t>20+ year relationship</a:t>
              </a:r>
            </a:p>
            <a:p>
              <a:pPr marL="225425" lvl="0" indent="-225425" defTabSz="914363">
                <a:lnSpc>
                  <a:spcPct val="90000"/>
                </a:lnSpc>
                <a:spcBef>
                  <a:spcPts val="300"/>
                </a:spcBef>
                <a:buBlip>
                  <a:blip r:embed="rId3"/>
                </a:buBlip>
              </a:pPr>
              <a:r>
                <a:rPr lang="en-US" sz="1800" spc="-50" dirty="0" smtClean="0">
                  <a:solidFill>
                    <a:prstClr val="white"/>
                  </a:solidFill>
                  <a:latin typeface="+mj-lt"/>
                </a:rPr>
                <a:t>Customers</a:t>
              </a:r>
            </a:p>
            <a:p>
              <a:pPr marL="604838" lvl="1" indent="-225425" defTabSz="914363">
                <a:lnSpc>
                  <a:spcPct val="85000"/>
                </a:lnSpc>
                <a:spcBef>
                  <a:spcPts val="300"/>
                </a:spcBef>
                <a:buFont typeface="Wingdings" pitchFamily="2" charset="2"/>
                <a:buChar char="§"/>
              </a:pPr>
              <a:r>
                <a:rPr lang="en-US" sz="1600" spc="-50" dirty="0" smtClean="0">
                  <a:solidFill>
                    <a:prstClr val="white"/>
                  </a:solidFill>
                  <a:latin typeface="+mj-lt"/>
                </a:rPr>
                <a:t>215,000 joint customers </a:t>
              </a:r>
            </a:p>
            <a:p>
              <a:pPr marL="604838" lvl="1" indent="-225425" defTabSz="914363">
                <a:lnSpc>
                  <a:spcPct val="85000"/>
                </a:lnSpc>
                <a:spcBef>
                  <a:spcPts val="300"/>
                </a:spcBef>
                <a:buFont typeface="Wingdings" pitchFamily="2" charset="2"/>
                <a:buChar char="§"/>
              </a:pPr>
              <a:r>
                <a:rPr lang="en-US" sz="1600" spc="-50" dirty="0" smtClean="0">
                  <a:solidFill>
                    <a:prstClr val="white"/>
                  </a:solidFill>
                  <a:latin typeface="+mj-lt"/>
                </a:rPr>
                <a:t>99% of Fortune 1000</a:t>
              </a:r>
            </a:p>
            <a:p>
              <a:pPr marL="604838" lvl="1" indent="-225425" defTabSz="914363">
                <a:lnSpc>
                  <a:spcPct val="85000"/>
                </a:lnSpc>
                <a:spcBef>
                  <a:spcPts val="300"/>
                </a:spcBef>
                <a:buFont typeface="Wingdings" pitchFamily="2" charset="2"/>
                <a:buChar char="§"/>
              </a:pPr>
              <a:r>
                <a:rPr lang="en-US" sz="1600" spc="-50" dirty="0" smtClean="0">
                  <a:solidFill>
                    <a:prstClr val="white"/>
                  </a:solidFill>
                  <a:latin typeface="+mj-lt"/>
                </a:rPr>
                <a:t>1M+ servers delivering apps to 100M users</a:t>
              </a:r>
            </a:p>
            <a:p>
              <a:pPr marL="225425" lvl="0" indent="-225425" defTabSz="914363">
                <a:lnSpc>
                  <a:spcPct val="90000"/>
                </a:lnSpc>
                <a:spcBef>
                  <a:spcPts val="300"/>
                </a:spcBef>
                <a:buBlip>
                  <a:blip r:embed="rId3"/>
                </a:buBlip>
              </a:pPr>
              <a:r>
                <a:rPr lang="en-US" sz="1800" spc="-50" dirty="0" smtClean="0">
                  <a:solidFill>
                    <a:prstClr val="white"/>
                  </a:solidFill>
                  <a:latin typeface="+mj-lt"/>
                </a:rPr>
                <a:t>10,000+ joint partners in over 100 countries</a:t>
              </a:r>
            </a:p>
            <a:p>
              <a:pPr marL="225425" lvl="0" indent="-225425" defTabSz="914363">
                <a:lnSpc>
                  <a:spcPct val="90000"/>
                </a:lnSpc>
                <a:spcBef>
                  <a:spcPts val="300"/>
                </a:spcBef>
                <a:buBlip>
                  <a:blip r:embed="rId3"/>
                </a:buBlip>
              </a:pPr>
              <a:r>
                <a:rPr lang="en-US" sz="1800" spc="-50" dirty="0" smtClean="0">
                  <a:solidFill>
                    <a:prstClr val="white"/>
                  </a:solidFill>
                  <a:latin typeface="+mj-lt"/>
                </a:rPr>
                <a:t>Joint technical collaboration and patent agreements</a:t>
              </a:r>
            </a:p>
            <a:p>
              <a:pPr marL="225425" lvl="0" indent="-225425" defTabSz="914363">
                <a:lnSpc>
                  <a:spcPct val="90000"/>
                </a:lnSpc>
                <a:spcBef>
                  <a:spcPts val="300"/>
                </a:spcBef>
                <a:buBlip>
                  <a:blip r:embed="rId3"/>
                </a:buBlip>
              </a:pPr>
              <a:r>
                <a:rPr lang="en-US" sz="1800" spc="-50" dirty="0" smtClean="0">
                  <a:solidFill>
                    <a:prstClr val="white"/>
                  </a:solidFill>
                  <a:latin typeface="+mj-lt"/>
                </a:rPr>
                <a:t>Proven track record of delivering successful joint solutions</a:t>
              </a:r>
            </a:p>
            <a:p>
              <a:pPr marL="604838" lvl="1" indent="-225425" defTabSz="914363">
                <a:lnSpc>
                  <a:spcPct val="85000"/>
                </a:lnSpc>
                <a:spcBef>
                  <a:spcPts val="300"/>
                </a:spcBef>
                <a:buFont typeface="Wingdings" pitchFamily="2" charset="2"/>
                <a:buChar char="§"/>
              </a:pPr>
              <a:r>
                <a:rPr lang="en-US" sz="1600" spc="-50" dirty="0" smtClean="0">
                  <a:solidFill>
                    <a:prstClr val="white"/>
                  </a:solidFill>
                  <a:latin typeface="+mj-lt"/>
                </a:rPr>
                <a:t>Microsoft Windows 7 &amp; Citrix XenDesktop</a:t>
              </a:r>
            </a:p>
            <a:p>
              <a:pPr marL="604838" lvl="1" indent="-225425" defTabSz="914363">
                <a:lnSpc>
                  <a:spcPct val="85000"/>
                </a:lnSpc>
                <a:spcBef>
                  <a:spcPts val="300"/>
                </a:spcBef>
                <a:buFont typeface="Wingdings" pitchFamily="2" charset="2"/>
                <a:buChar char="§"/>
              </a:pPr>
              <a:r>
                <a:rPr lang="en-US" sz="1600" spc="-50" dirty="0" smtClean="0">
                  <a:solidFill>
                    <a:prstClr val="white"/>
                  </a:solidFill>
                  <a:latin typeface="+mj-lt"/>
                </a:rPr>
                <a:t>Citrix Essentials for Hyper-V</a:t>
              </a:r>
            </a:p>
            <a:p>
              <a:pPr marL="604838" lvl="1" indent="-225425" defTabSz="914363">
                <a:lnSpc>
                  <a:spcPct val="85000"/>
                </a:lnSpc>
                <a:spcBef>
                  <a:spcPts val="300"/>
                </a:spcBef>
                <a:buFont typeface="Wingdings" pitchFamily="2" charset="2"/>
                <a:buChar char="§"/>
              </a:pPr>
              <a:r>
                <a:rPr lang="en-US" sz="1600" spc="-50" dirty="0" smtClean="0">
                  <a:solidFill>
                    <a:prstClr val="white"/>
                  </a:solidFill>
                  <a:latin typeface="+mj-lt"/>
                </a:rPr>
                <a:t>Citrix Branch Repeater with Windows Server </a:t>
              </a:r>
            </a:p>
            <a:p>
              <a:pPr marL="604838" lvl="1" indent="-225425" defTabSz="914363">
                <a:lnSpc>
                  <a:spcPct val="85000"/>
                </a:lnSpc>
                <a:spcBef>
                  <a:spcPts val="300"/>
                </a:spcBef>
                <a:buFont typeface="Wingdings" pitchFamily="2" charset="2"/>
                <a:buChar char="§"/>
              </a:pPr>
              <a:r>
                <a:rPr lang="en-US" sz="1600" spc="-50" dirty="0" smtClean="0">
                  <a:solidFill>
                    <a:prstClr val="white"/>
                  </a:solidFill>
                  <a:latin typeface="+mj-lt"/>
                </a:rPr>
                <a:t>Microsoft RDS/Application Virtualization &amp; Citrix </a:t>
              </a:r>
              <a:r>
                <a:rPr lang="en-US" sz="1600" spc="-50" dirty="0" err="1" smtClean="0">
                  <a:solidFill>
                    <a:prstClr val="white"/>
                  </a:solidFill>
                  <a:latin typeface="+mj-lt"/>
                </a:rPr>
                <a:t>XenApp</a:t>
              </a:r>
              <a:endParaRPr lang="en-US" sz="1600" spc="-50" dirty="0" smtClean="0">
                <a:solidFill>
                  <a:prstClr val="white"/>
                </a:solidFill>
                <a:latin typeface="+mj-lt"/>
              </a:endParaRPr>
            </a:p>
          </p:txBody>
        </p:sp>
        <p:sp>
          <p:nvSpPr>
            <p:cNvPr id="12" name="&quot;GLASS&quot;; Black to Transparent"/>
            <p:cNvSpPr/>
            <p:nvPr/>
          </p:nvSpPr>
          <p:spPr bwMode="auto">
            <a:xfrm rot="5400000">
              <a:off x="4273110" y="1368405"/>
              <a:ext cx="364972" cy="2535382"/>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defRPr/>
              </a:pPr>
              <a:r>
                <a:rPr lang="en-US" sz="2000" b="1" dirty="0" smtClean="0">
                  <a:solidFill>
                    <a:schemeClr val="tx1"/>
                  </a:solidFill>
                  <a:latin typeface="+mj-lt"/>
                  <a:ea typeface="Calibri" pitchFamily="34" charset="0"/>
                  <a:cs typeface="Times New Roman" pitchFamily="18" charset="0"/>
                </a:rPr>
                <a:t>Microsoft and Citrix</a:t>
              </a:r>
            </a:p>
          </p:txBody>
        </p:sp>
      </p:grpSp>
      <p:sp>
        <p:nvSpPr>
          <p:cNvPr id="13" name="Rectangle 12"/>
          <p:cNvSpPr/>
          <p:nvPr/>
        </p:nvSpPr>
        <p:spPr>
          <a:xfrm>
            <a:off x="6379570" y="1018383"/>
            <a:ext cx="5496892" cy="646331"/>
          </a:xfrm>
          <a:prstGeom prst="rect">
            <a:avLst/>
          </a:prstGeom>
        </p:spPr>
        <p:txBody>
          <a:bodyPr wrap="square">
            <a:spAutoFit/>
          </a:bodyPr>
          <a:lstStyle/>
          <a:p>
            <a:r>
              <a:rPr lang="en-US" sz="1800" b="1" dirty="0" smtClean="0">
                <a:solidFill>
                  <a:schemeClr val="tx1"/>
                </a:solidFill>
                <a:ea typeface="Calibri" pitchFamily="34" charset="0"/>
                <a:cs typeface="Times New Roman" pitchFamily="18" charset="0"/>
              </a:rPr>
              <a:t>Deep collaboration on virtualization solutions from the data center to the desktop</a:t>
            </a:r>
            <a:endParaRPr lang="en-US" sz="1800" dirty="0"/>
          </a:p>
        </p:txBody>
      </p:sp>
      <p:sp>
        <p:nvSpPr>
          <p:cNvPr id="15" name="Rectangle 14"/>
          <p:cNvSpPr/>
          <p:nvPr/>
        </p:nvSpPr>
        <p:spPr>
          <a:xfrm>
            <a:off x="6417581" y="4100612"/>
            <a:ext cx="5496892" cy="369332"/>
          </a:xfrm>
          <a:prstGeom prst="rect">
            <a:avLst/>
          </a:prstGeom>
        </p:spPr>
        <p:txBody>
          <a:bodyPr wrap="square">
            <a:spAutoFit/>
          </a:bodyPr>
          <a:lstStyle/>
          <a:p>
            <a:r>
              <a:rPr lang="en-US" sz="1800" b="1" dirty="0" smtClean="0">
                <a:solidFill>
                  <a:schemeClr val="tx1"/>
                </a:solidFill>
                <a:ea typeface="Calibri" pitchFamily="34" charset="0"/>
                <a:cs typeface="Times New Roman" pitchFamily="18" charset="0"/>
              </a:rPr>
              <a:t>Joint VDI support – before and after the sale</a:t>
            </a:r>
            <a:endParaRPr lang="en-US" sz="1800" dirty="0"/>
          </a:p>
        </p:txBody>
      </p:sp>
      <p:sp>
        <p:nvSpPr>
          <p:cNvPr id="16" name="Rectangle 15"/>
          <p:cNvSpPr/>
          <p:nvPr/>
        </p:nvSpPr>
        <p:spPr>
          <a:xfrm>
            <a:off x="6543790" y="4664351"/>
            <a:ext cx="5337236" cy="1541961"/>
          </a:xfrm>
          <a:prstGeom prst="rect">
            <a:avLst/>
          </a:prstGeom>
        </p:spPr>
        <p:txBody>
          <a:bodyPr wrap="square">
            <a:spAutoFit/>
          </a:bodyPr>
          <a:lstStyle/>
          <a:p>
            <a:pPr marL="339725" lvl="0" indent="-339725" defTabSz="914363" fontAlgn="auto">
              <a:lnSpc>
                <a:spcPct val="90000"/>
              </a:lnSpc>
              <a:spcBef>
                <a:spcPct val="20000"/>
              </a:spcBef>
              <a:spcAft>
                <a:spcPts val="600"/>
              </a:spcAft>
              <a:buBlip>
                <a:blip r:embed="rId3"/>
              </a:buBlip>
            </a:pPr>
            <a:r>
              <a:rPr lang="en-US" sz="1400" dirty="0" smtClean="0">
                <a:solidFill>
                  <a:prstClr val="white"/>
                </a:solidFill>
              </a:rPr>
              <a:t>VDI showcases in MTCs</a:t>
            </a:r>
          </a:p>
          <a:p>
            <a:pPr marL="339725" lvl="0" indent="-339725" defTabSz="914363" fontAlgn="auto">
              <a:lnSpc>
                <a:spcPct val="90000"/>
              </a:lnSpc>
              <a:spcBef>
                <a:spcPct val="20000"/>
              </a:spcBef>
              <a:spcAft>
                <a:spcPts val="600"/>
              </a:spcAft>
              <a:buBlip>
                <a:blip r:embed="rId3"/>
              </a:buBlip>
            </a:pPr>
            <a:r>
              <a:rPr lang="en-US" sz="1400" dirty="0" smtClean="0">
                <a:solidFill>
                  <a:prstClr val="white"/>
                </a:solidFill>
              </a:rPr>
              <a:t>Joint Proof-of-Concept program</a:t>
            </a:r>
          </a:p>
          <a:p>
            <a:pPr marL="339725" lvl="0" indent="-339725" defTabSz="914363" fontAlgn="auto">
              <a:lnSpc>
                <a:spcPct val="90000"/>
              </a:lnSpc>
              <a:spcBef>
                <a:spcPct val="20000"/>
              </a:spcBef>
              <a:spcAft>
                <a:spcPts val="600"/>
              </a:spcAft>
              <a:buBlip>
                <a:blip r:embed="rId3"/>
              </a:buBlip>
            </a:pPr>
            <a:r>
              <a:rPr lang="en-US" sz="1400" dirty="0" smtClean="0">
                <a:solidFill>
                  <a:prstClr val="white"/>
                </a:solidFill>
              </a:rPr>
              <a:t>Cross-training for field teams</a:t>
            </a:r>
          </a:p>
          <a:p>
            <a:pPr marL="339725" indent="-339725" defTabSz="914363" fontAlgn="auto">
              <a:lnSpc>
                <a:spcPct val="90000"/>
              </a:lnSpc>
              <a:spcBef>
                <a:spcPct val="20000"/>
              </a:spcBef>
              <a:spcAft>
                <a:spcPts val="600"/>
              </a:spcAft>
              <a:buBlip>
                <a:blip r:embed="rId3"/>
              </a:buBlip>
            </a:pPr>
            <a:r>
              <a:rPr lang="en-US" sz="1400" dirty="0" smtClean="0">
                <a:solidFill>
                  <a:prstClr val="white"/>
                </a:solidFill>
              </a:rPr>
              <a:t>Joint VDI Partner ecosystem</a:t>
            </a:r>
          </a:p>
          <a:p>
            <a:pPr marL="339725" indent="-339725" defTabSz="914363" fontAlgn="auto">
              <a:lnSpc>
                <a:spcPct val="90000"/>
              </a:lnSpc>
              <a:spcBef>
                <a:spcPct val="20000"/>
              </a:spcBef>
              <a:spcAft>
                <a:spcPts val="600"/>
              </a:spcAft>
              <a:buBlip>
                <a:blip r:embed="rId3"/>
              </a:buBlip>
            </a:pPr>
            <a:r>
              <a:rPr lang="en-US" sz="1400" dirty="0" smtClean="0">
                <a:solidFill>
                  <a:prstClr val="white"/>
                </a:solidFill>
              </a:rPr>
              <a:t>Coordinated product management/ product marketing</a:t>
            </a:r>
          </a:p>
        </p:txBody>
      </p:sp>
      <p:sp>
        <p:nvSpPr>
          <p:cNvPr id="23" name="Right Arrow 22"/>
          <p:cNvSpPr/>
          <p:nvPr/>
        </p:nvSpPr>
        <p:spPr>
          <a:xfrm>
            <a:off x="5773397" y="1346095"/>
            <a:ext cx="491747" cy="4906931"/>
          </a:xfrm>
          <a:prstGeom prst="rightArrow">
            <a:avLst>
              <a:gd name="adj1" fmla="val 100000"/>
              <a:gd name="adj2" fmla="val 94615"/>
            </a:avLst>
          </a:prstGeom>
          <a:gradFill flip="none" rotWithShape="1">
            <a:gsLst>
              <a:gs pos="0">
                <a:sysClr val="window" lastClr="FFFFFF">
                  <a:lumMod val="65000"/>
                </a:sysClr>
              </a:gs>
              <a:gs pos="50000">
                <a:sysClr val="window" lastClr="FFFFFF">
                  <a:lumMod val="75000"/>
                </a:sysClr>
              </a:gs>
              <a:gs pos="100000">
                <a:sysClr val="window" lastClr="FFFFFF">
                  <a:lumMod val="85000"/>
                  <a:alpha val="0"/>
                </a:sysClr>
              </a:gs>
            </a:gsLst>
            <a:lin ang="10800000" scaled="1"/>
            <a:tileRect/>
          </a:gradFill>
          <a:ln>
            <a:noFill/>
          </a:ln>
          <a:effectLst>
            <a:outerShdw blurRad="50800" dist="12700" dir="5400000" algn="ctr" rotWithShape="0">
              <a:srgbClr xmlns:mc="http://schemas.openxmlformats.org/markup-compatibility/2006" xmlns:a14="http://schemas.microsoft.com/office/drawing/2010/main" val="000000" mc:Ignorable="">
                <a:alpha val="40000"/>
              </a:srgbClr>
            </a:outerShdw>
          </a:effectLst>
        </p:spPr>
        <p:txBody>
          <a:bodyPr wrap="square" lIns="91440" tIns="0" bIns="36576" anchor="ctr">
            <a:noAutofit/>
          </a:bodyPr>
          <a:lstStyle/>
          <a:p>
            <a:pPr marL="0" marR="0" lvl="0" indent="-1588" algn="ctr" defTabSz="914363" eaLnBrk="1" fontAlgn="base" latinLnBrk="0" hangingPunct="1">
              <a:lnSpc>
                <a:spcPct val="100000"/>
              </a:lnSpc>
              <a:spcBef>
                <a:spcPct val="20000"/>
              </a:spcBef>
              <a:spcAft>
                <a:spcPts val="100"/>
              </a:spcAft>
              <a:buClr>
                <a:prstClr val="black"/>
              </a:buClr>
              <a:buSzPct val="90000"/>
              <a:buFontTx/>
              <a:buNone/>
              <a:tabLst>
                <a:tab pos="4572000" algn="r"/>
              </a:tabLst>
              <a:defRPr/>
            </a:pPr>
            <a:endParaRPr kumimoji="0" lang="en-US" sz="2000" b="1" i="0" u="none" strike="noStrike" kern="0" cap="none" spc="0" normalizeH="0" baseline="0" noProof="0" dirty="0" smtClean="0">
              <a:ln>
                <a:solidFill>
                  <a:prstClr val="white">
                    <a:lumMod val="50000"/>
                    <a:alpha val="3000"/>
                  </a:prstClr>
                </a:solid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Segoe Condensed" pitchFamily="34" charset="0"/>
              <a:ea typeface="+mn-ea"/>
              <a:cs typeface="+mn-cs"/>
            </a:endParaRPr>
          </a:p>
        </p:txBody>
      </p:sp>
      <p:pic>
        <p:nvPicPr>
          <p:cNvPr id="1028" name="Picture 4"/>
          <p:cNvPicPr>
            <a:picLocks noChangeAspect="1" noChangeArrowheads="1"/>
          </p:cNvPicPr>
          <p:nvPr/>
        </p:nvPicPr>
        <p:blipFill>
          <a:blip r:embed="rId4" cstate="print"/>
          <a:srcRect l="2205" t="16435" r="1352" b="13357"/>
          <a:stretch>
            <a:fillRect/>
          </a:stretch>
        </p:blipFill>
        <p:spPr bwMode="auto">
          <a:xfrm>
            <a:off x="6552228" y="1930399"/>
            <a:ext cx="5051191" cy="2068946"/>
          </a:xfrm>
          <a:prstGeom prst="rect">
            <a:avLst/>
          </a:prstGeom>
          <a:noFill/>
          <a:ln w="9525">
            <a:noFill/>
            <a:miter lim="800000"/>
            <a:headEnd/>
            <a:tailEnd/>
          </a:ln>
        </p:spPr>
      </p:pic>
    </p:spTree>
    <p:extLst>
      <p:ext uri="{BB962C8B-B14F-4D97-AF65-F5344CB8AC3E}">
        <p14:creationId xmlns:p14="http://schemas.microsoft.com/office/powerpoint/2010/main" val="21608130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CMVP Program</a:t>
            </a:r>
            <a:endParaRPr lang="en-US" dirty="0">
              <a:solidFill>
                <a:schemeClr val="bg1"/>
              </a:solidFill>
            </a:endParaRPr>
          </a:p>
        </p:txBody>
      </p:sp>
      <p:sp>
        <p:nvSpPr>
          <p:cNvPr id="4" name="Text Placeholder 3"/>
          <p:cNvSpPr>
            <a:spLocks noGrp="1"/>
          </p:cNvSpPr>
          <p:nvPr>
            <p:ph type="body" idx="1"/>
          </p:nvPr>
        </p:nvSpPr>
        <p:spPr>
          <a:xfrm>
            <a:off x="507868" y="1757802"/>
            <a:ext cx="5484971" cy="1731243"/>
          </a:xfrm>
        </p:spPr>
        <p:txBody>
          <a:bodyPr/>
          <a:lstStyle/>
          <a:p>
            <a:r>
              <a:rPr lang="en-US" dirty="0" smtClean="0">
                <a:solidFill>
                  <a:schemeClr val="bg1"/>
                </a:solidFill>
              </a:rPr>
              <a:t>Jointly funded program (Windows Server, Window Client, Citrix) to drive account team engagement and generate wins</a:t>
            </a:r>
          </a:p>
          <a:p>
            <a:endParaRPr lang="en-US" dirty="0">
              <a:solidFill>
                <a:schemeClr val="bg1"/>
              </a:solidFill>
            </a:endParaRPr>
          </a:p>
        </p:txBody>
      </p:sp>
      <p:sp>
        <p:nvSpPr>
          <p:cNvPr id="6" name="Text Placeholder 5"/>
          <p:cNvSpPr>
            <a:spLocks noGrp="1"/>
          </p:cNvSpPr>
          <p:nvPr>
            <p:ph type="body" sz="quarter" idx="3"/>
          </p:nvPr>
        </p:nvSpPr>
        <p:spPr>
          <a:xfrm>
            <a:off x="6193030" y="1069922"/>
            <a:ext cx="5487929" cy="692497"/>
          </a:xfrm>
        </p:spPr>
        <p:txBody>
          <a:bodyPr/>
          <a:lstStyle/>
          <a:p>
            <a:r>
              <a:rPr lang="en-US" dirty="0" smtClean="0">
                <a:solidFill>
                  <a:schemeClr val="bg1"/>
                </a:solidFill>
              </a:rPr>
              <a:t>VDI </a:t>
            </a:r>
            <a:r>
              <a:rPr lang="en-US" dirty="0" err="1" smtClean="0">
                <a:solidFill>
                  <a:schemeClr val="bg1"/>
                </a:solidFill>
              </a:rPr>
              <a:t>PoC</a:t>
            </a:r>
            <a:r>
              <a:rPr lang="en-US" dirty="0" smtClean="0">
                <a:solidFill>
                  <a:schemeClr val="bg1"/>
                </a:solidFill>
              </a:rPr>
              <a:t> Nomination Guidance</a:t>
            </a:r>
          </a:p>
          <a:p>
            <a:endParaRPr lang="en-US" dirty="0">
              <a:solidFill>
                <a:schemeClr val="bg1"/>
              </a:solidFill>
            </a:endParaRPr>
          </a:p>
        </p:txBody>
      </p:sp>
      <p:sp>
        <p:nvSpPr>
          <p:cNvPr id="7" name="Content Placeholder 6"/>
          <p:cNvSpPr>
            <a:spLocks noGrp="1"/>
          </p:cNvSpPr>
          <p:nvPr>
            <p:ph sz="quarter" idx="4"/>
          </p:nvPr>
        </p:nvSpPr>
        <p:spPr>
          <a:xfrm>
            <a:off x="6191755" y="2174875"/>
            <a:ext cx="5489202" cy="2771528"/>
          </a:xfrm>
        </p:spPr>
        <p:txBody>
          <a:bodyPr/>
          <a:lstStyle/>
          <a:p>
            <a:r>
              <a:rPr lang="en-US" sz="1600" dirty="0" smtClean="0">
                <a:solidFill>
                  <a:schemeClr val="bg1"/>
                </a:solidFill>
              </a:rPr>
              <a:t>US enterprise accounts with min. 500 potential VDI seats (non-US accounts by exception)</a:t>
            </a:r>
          </a:p>
          <a:p>
            <a:r>
              <a:rPr lang="en-US" sz="1600" dirty="0" smtClean="0">
                <a:solidFill>
                  <a:schemeClr val="bg1"/>
                </a:solidFill>
              </a:rPr>
              <a:t>Joint VDI offering</a:t>
            </a:r>
          </a:p>
          <a:p>
            <a:pPr lvl="1">
              <a:buFont typeface="Wingdings" pitchFamily="2" charset="2"/>
              <a:buChar char="§"/>
            </a:pPr>
            <a:r>
              <a:rPr lang="en-US" sz="1400" dirty="0" smtClean="0">
                <a:solidFill>
                  <a:schemeClr val="bg1"/>
                </a:solidFill>
              </a:rPr>
              <a:t>MS: VDI Suite, Hyper-V, SCVMM, App-V</a:t>
            </a:r>
          </a:p>
          <a:p>
            <a:pPr lvl="1">
              <a:buFont typeface="Wingdings" pitchFamily="2" charset="2"/>
              <a:buChar char="§"/>
            </a:pPr>
            <a:r>
              <a:rPr lang="en-US" sz="1400" dirty="0" smtClean="0">
                <a:solidFill>
                  <a:schemeClr val="bg1"/>
                </a:solidFill>
              </a:rPr>
              <a:t>Citrix: XD on Hyper-V, Citrix Essentials on Hyper-V </a:t>
            </a:r>
          </a:p>
          <a:p>
            <a:pPr lvl="1">
              <a:buFont typeface="Wingdings" pitchFamily="2" charset="2"/>
              <a:buChar char="§"/>
            </a:pPr>
            <a:r>
              <a:rPr lang="en-US" sz="1400" dirty="0" smtClean="0">
                <a:solidFill>
                  <a:schemeClr val="bg1"/>
                </a:solidFill>
              </a:rPr>
              <a:t>Cannot be positioning any other hypervisor (e.g., ESX, </a:t>
            </a:r>
            <a:r>
              <a:rPr lang="en-US" sz="1400" dirty="0" err="1" smtClean="0">
                <a:solidFill>
                  <a:schemeClr val="bg1"/>
                </a:solidFill>
              </a:rPr>
              <a:t>XenServer</a:t>
            </a:r>
            <a:r>
              <a:rPr lang="en-US" sz="1400" dirty="0" smtClean="0">
                <a:solidFill>
                  <a:schemeClr val="bg1"/>
                </a:solidFill>
              </a:rPr>
              <a:t>, etc.)</a:t>
            </a:r>
          </a:p>
          <a:p>
            <a:r>
              <a:rPr lang="en-US" sz="1600" dirty="0" smtClean="0">
                <a:solidFill>
                  <a:schemeClr val="bg1"/>
                </a:solidFill>
              </a:rPr>
              <a:t>Preference to customers willing to provide evidence and VMware compete deals </a:t>
            </a:r>
          </a:p>
          <a:p>
            <a:r>
              <a:rPr lang="en-US" sz="1600" dirty="0" smtClean="0">
                <a:solidFill>
                  <a:schemeClr val="bg1"/>
                </a:solidFill>
              </a:rPr>
              <a:t>Purchase decision based primarily outcome of </a:t>
            </a:r>
            <a:r>
              <a:rPr lang="en-US" sz="1600" dirty="0" err="1" smtClean="0">
                <a:solidFill>
                  <a:schemeClr val="bg1"/>
                </a:solidFill>
              </a:rPr>
              <a:t>PoC</a:t>
            </a:r>
            <a:r>
              <a:rPr lang="en-US" sz="1600" dirty="0" smtClean="0">
                <a:solidFill>
                  <a:schemeClr val="bg1"/>
                </a:solidFill>
              </a:rPr>
              <a:t>/pilot</a:t>
            </a:r>
          </a:p>
          <a:p>
            <a:endParaRPr lang="en-US" dirty="0">
              <a:solidFill>
                <a:schemeClr val="bg1"/>
              </a:solidFill>
            </a:endParaRPr>
          </a:p>
        </p:txBody>
      </p:sp>
      <p:sp>
        <p:nvSpPr>
          <p:cNvPr id="3" name="Slide Number Placeholder 2"/>
          <p:cNvSpPr>
            <a:spLocks noGrp="1"/>
          </p:cNvSpPr>
          <p:nvPr>
            <p:ph type="sldNum" sz="quarter" idx="4294967295"/>
          </p:nvPr>
        </p:nvSpPr>
        <p:spPr>
          <a:xfrm>
            <a:off x="0" y="6492876"/>
            <a:ext cx="2844059" cy="365125"/>
          </a:xfrm>
          <a:prstGeom prst="rect">
            <a:avLst/>
          </a:prstGeom>
        </p:spPr>
        <p:txBody>
          <a:bodyPr/>
          <a:lstStyle/>
          <a:p>
            <a:fld id="{D9D2DBB5-E186-452A-AACB-510C4763E45A}" type="slidenum">
              <a:rPr lang="en-US" smtClean="0"/>
              <a:pPr/>
              <a:t>52</a:t>
            </a:fld>
            <a:endParaRPr lang="en-US"/>
          </a:p>
        </p:txBody>
      </p:sp>
      <p:sp>
        <p:nvSpPr>
          <p:cNvPr id="8" name="Content Placeholder 7"/>
          <p:cNvSpPr>
            <a:spLocks noGrp="1"/>
          </p:cNvSpPr>
          <p:nvPr>
            <p:ph sz="half" idx="2"/>
          </p:nvPr>
        </p:nvSpPr>
        <p:spPr bwMode="auto">
          <a:xfrm>
            <a:off x="548075" y="4304609"/>
            <a:ext cx="5484971" cy="934831"/>
          </a:xfrm>
          <a:prstGeom prst="ellipse">
            <a:avLst/>
          </a:prstGeom>
          <a:gradFill>
            <a:gsLst>
              <a:gs pos="0">
                <a:schemeClr val="accent2"/>
              </a:gs>
              <a:gs pos="27000">
                <a:schemeClr val="accent2"/>
              </a:gs>
              <a:gs pos="100000">
                <a:schemeClr val="accent2">
                  <a:lumMod val="60000"/>
                  <a:lumOff val="40000"/>
                </a:schemeClr>
              </a:gs>
            </a:gsLst>
            <a:lin ang="16200000" scaled="0"/>
          </a:gradFill>
          <a:ln w="9525">
            <a:solidFill>
              <a:schemeClr val="accent2">
                <a:shade val="95000"/>
                <a:satMod val="105000"/>
              </a:schemeClr>
            </a:solidFill>
          </a:ln>
          <a:effectLst>
            <a:outerShdw blurRad="50800" dist="12700" dir="5400000" algn="ctr" rotWithShape="0">
              <a:srgbClr xmlns:mc="http://schemas.openxmlformats.org/markup-compatibility/2006" xmlns:a14="http://schemas.microsoft.com/office/drawing/2010/main" val="000000" mc:Ignorabl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lvl="1" indent="-1588" algn="ctr" fontAlgn="base">
              <a:lnSpc>
                <a:spcPct val="90000"/>
              </a:lnSpc>
              <a:spcBef>
                <a:spcPct val="0"/>
              </a:spcBef>
              <a:buClr>
                <a:srgbClr xmlns:mc="http://schemas.openxmlformats.org/markup-compatibility/2006" xmlns:a14="http://schemas.microsoft.com/office/drawing/2010/main" val="003366" mc:Ignorable=""/>
              </a:buClr>
              <a:buSzPct val="100000"/>
              <a:tabLst>
                <a:tab pos="4572000" algn="r"/>
              </a:tabLst>
              <a:defRPr/>
            </a:pPr>
            <a:r>
              <a:rPr lang="en-US" sz="1600" b="1" dirty="0" smtClean="0">
                <a:ln>
                  <a:solidFill>
                    <a:prstClr val="white">
                      <a:lumMod val="50000"/>
                      <a:alpha val="3000"/>
                    </a:prstClr>
                  </a:solid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80 </a:t>
            </a:r>
            <a:r>
              <a:rPr lang="en-US" sz="1600" b="1" dirty="0" err="1" smtClean="0">
                <a:ln>
                  <a:solidFill>
                    <a:prstClr val="white">
                      <a:lumMod val="50000"/>
                      <a:alpha val="3000"/>
                    </a:prstClr>
                  </a:solid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PoCs</a:t>
            </a:r>
            <a:endParaRPr lang="en-US" sz="1600" b="1" dirty="0" smtClean="0">
              <a:ln>
                <a:solidFill>
                  <a:prstClr val="white">
                    <a:lumMod val="50000"/>
                    <a:alpha val="3000"/>
                  </a:prstClr>
                </a:solid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0" lvl="1" indent="-1588" algn="ctr" fontAlgn="base">
              <a:lnSpc>
                <a:spcPct val="90000"/>
              </a:lnSpc>
              <a:spcBef>
                <a:spcPct val="0"/>
              </a:spcBef>
              <a:buClr>
                <a:srgbClr xmlns:mc="http://schemas.openxmlformats.org/markup-compatibility/2006" xmlns:a14="http://schemas.microsoft.com/office/drawing/2010/main" val="003366" mc:Ignorable=""/>
              </a:buClr>
              <a:buSzPct val="100000"/>
              <a:tabLst>
                <a:tab pos="4572000" algn="r"/>
              </a:tabLst>
              <a:defRPr/>
            </a:pPr>
            <a:r>
              <a:rPr lang="en-US" sz="1600" b="1" dirty="0" smtClean="0">
                <a:ln>
                  <a:solidFill>
                    <a:prstClr val="white">
                      <a:lumMod val="50000"/>
                      <a:alpha val="3000"/>
                    </a:prstClr>
                  </a:solid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40 Wins</a:t>
            </a:r>
          </a:p>
          <a:p>
            <a:pPr marL="0" lvl="1" indent="-1588" algn="ctr" fontAlgn="base">
              <a:lnSpc>
                <a:spcPct val="90000"/>
              </a:lnSpc>
              <a:spcBef>
                <a:spcPct val="0"/>
              </a:spcBef>
              <a:buClr>
                <a:srgbClr xmlns:mc="http://schemas.openxmlformats.org/markup-compatibility/2006" xmlns:a14="http://schemas.microsoft.com/office/drawing/2010/main" val="003366" mc:Ignorable=""/>
              </a:buClr>
              <a:buSzPct val="100000"/>
              <a:tabLst>
                <a:tab pos="4572000" algn="r"/>
              </a:tabLst>
              <a:defRPr/>
            </a:pPr>
            <a:r>
              <a:rPr lang="en-US" sz="1600" b="1" dirty="0" smtClean="0">
                <a:ln>
                  <a:solidFill>
                    <a:prstClr val="white">
                      <a:lumMod val="50000"/>
                      <a:alpha val="3000"/>
                    </a:prstClr>
                  </a:solidFill>
                </a:ln>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6 Case Studies</a:t>
            </a:r>
          </a:p>
        </p:txBody>
      </p:sp>
    </p:spTree>
    <p:extLst>
      <p:ext uri="{BB962C8B-B14F-4D97-AF65-F5344CB8AC3E}">
        <p14:creationId xmlns:p14="http://schemas.microsoft.com/office/powerpoint/2010/main" val="34994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Citrix XenDesktop 4</a:t>
            </a:r>
            <a:endParaRPr lang="en-US" dirty="0"/>
          </a:p>
        </p:txBody>
      </p:sp>
      <p:sp>
        <p:nvSpPr>
          <p:cNvPr id="5" name="Text Placeholder 4"/>
          <p:cNvSpPr>
            <a:spLocks noGrp="1"/>
          </p:cNvSpPr>
          <p:nvPr>
            <p:ph type="body" idx="1"/>
          </p:nvPr>
        </p:nvSpPr>
        <p:spPr/>
        <p:txBody>
          <a:bodyPr/>
          <a:lstStyle/>
          <a:p>
            <a:r>
              <a:rPr lang="en-US" dirty="0" smtClean="0"/>
              <a:t>Conclusion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Microsoft VDI &amp; XenDesktop 4</a:t>
            </a:r>
            <a:br>
              <a:rPr lang="en-US" dirty="0" smtClean="0">
                <a:solidFill>
                  <a:schemeClr val="bg1"/>
                </a:solidFill>
              </a:rPr>
            </a:br>
            <a:r>
              <a:rPr lang="en-US" dirty="0" smtClean="0">
                <a:solidFill>
                  <a:schemeClr val="bg1"/>
                </a:solidFill>
              </a:rPr>
              <a:t>The Best Solution &amp; The Best Value</a:t>
            </a:r>
            <a:endParaRPr lang="en-US" dirty="0">
              <a:solidFill>
                <a:schemeClr val="bg1"/>
              </a:solidFill>
            </a:endParaRPr>
          </a:p>
        </p:txBody>
      </p:sp>
      <p:sp>
        <p:nvSpPr>
          <p:cNvPr id="2" name="Content Placeholder 1"/>
          <p:cNvSpPr>
            <a:spLocks noGrp="1"/>
          </p:cNvSpPr>
          <p:nvPr>
            <p:ph idx="4294967295"/>
          </p:nvPr>
        </p:nvSpPr>
        <p:spPr>
          <a:xfrm>
            <a:off x="4667957" y="2161648"/>
            <a:ext cx="7260186" cy="3215339"/>
          </a:xfrm>
          <a:prstGeom prst="rect">
            <a:avLst/>
          </a:prstGeom>
        </p:spPr>
        <p:txBody>
          <a:bodyPr lIns="91436" tIns="45719" rIns="91436" bIns="45719"/>
          <a:lstStyle/>
          <a:p>
            <a:pPr marL="225415" indent="-225415">
              <a:spcBef>
                <a:spcPts val="1600"/>
              </a:spcBef>
              <a:spcAft>
                <a:spcPts val="0"/>
              </a:spcAft>
              <a:buClr>
                <a:schemeClr val="bg1">
                  <a:lumMod val="50000"/>
                </a:schemeClr>
              </a:buClr>
              <a:buFont typeface="Arial"/>
              <a:buChar char="•"/>
            </a:pPr>
            <a:r>
              <a:rPr sz="3200" dirty="0" smtClean="0">
                <a:solidFill>
                  <a:schemeClr val="bg1"/>
                </a:solidFill>
                <a:latin typeface="+mj-lt"/>
              </a:rPr>
              <a:t>Single solution, ultimate flexibility</a:t>
            </a:r>
          </a:p>
          <a:p>
            <a:pPr marL="225415" indent="-225415">
              <a:spcBef>
                <a:spcPts val="1600"/>
              </a:spcBef>
              <a:spcAft>
                <a:spcPts val="0"/>
              </a:spcAft>
              <a:buClr>
                <a:schemeClr val="bg1">
                  <a:lumMod val="50000"/>
                </a:schemeClr>
              </a:buClr>
              <a:buFont typeface="Arial"/>
              <a:buChar char="•"/>
            </a:pPr>
            <a:r>
              <a:rPr sz="3200" dirty="0" smtClean="0">
                <a:solidFill>
                  <a:schemeClr val="bg1"/>
                </a:solidFill>
                <a:latin typeface="+mj-lt"/>
              </a:rPr>
              <a:t>Best desktop for every user</a:t>
            </a:r>
          </a:p>
          <a:p>
            <a:pPr marL="225415" indent="-225415">
              <a:spcBef>
                <a:spcPts val="1600"/>
              </a:spcBef>
              <a:spcAft>
                <a:spcPts val="0"/>
              </a:spcAft>
              <a:buClr>
                <a:schemeClr val="bg1">
                  <a:lumMod val="50000"/>
                </a:schemeClr>
              </a:buClr>
              <a:buFont typeface="Arial"/>
              <a:buChar char="•"/>
            </a:pPr>
            <a:r>
              <a:rPr sz="3200" dirty="0" smtClean="0">
                <a:solidFill>
                  <a:schemeClr val="bg1"/>
                </a:solidFill>
                <a:latin typeface="+mj-lt"/>
              </a:rPr>
              <a:t>Investment leverage</a:t>
            </a:r>
          </a:p>
          <a:p>
            <a:pPr marL="225415" indent="-225415">
              <a:spcBef>
                <a:spcPts val="1600"/>
              </a:spcBef>
              <a:spcAft>
                <a:spcPts val="0"/>
              </a:spcAft>
              <a:buClr>
                <a:schemeClr val="bg1">
                  <a:lumMod val="50000"/>
                </a:schemeClr>
              </a:buClr>
              <a:buFont typeface="Arial"/>
              <a:buChar char="•"/>
            </a:pPr>
            <a:r>
              <a:rPr sz="3200" dirty="0" smtClean="0">
                <a:solidFill>
                  <a:schemeClr val="bg1"/>
                </a:solidFill>
                <a:latin typeface="+mj-lt"/>
              </a:rPr>
              <a:t>End-to-end desktop virtualization</a:t>
            </a:r>
          </a:p>
          <a:p>
            <a:pPr marL="225415" indent="-225415">
              <a:spcBef>
                <a:spcPts val="1600"/>
              </a:spcBef>
              <a:spcAft>
                <a:spcPts val="0"/>
              </a:spcAft>
              <a:buClr>
                <a:schemeClr val="bg1">
                  <a:lumMod val="50000"/>
                </a:schemeClr>
              </a:buClr>
              <a:buFont typeface="Arial"/>
              <a:buChar char="•"/>
            </a:pPr>
            <a:r>
              <a:rPr lang="en-US" sz="3200" dirty="0" smtClean="0">
                <a:solidFill>
                  <a:schemeClr val="bg1"/>
                </a:solidFill>
                <a:latin typeface="+mj-lt"/>
              </a:rPr>
              <a:t>Best of Microsoft &amp; Citrix Technologies</a:t>
            </a:r>
          </a:p>
        </p:txBody>
      </p:sp>
      <p:grpSp>
        <p:nvGrpSpPr>
          <p:cNvPr id="3" name="Group 6"/>
          <p:cNvGrpSpPr/>
          <p:nvPr/>
        </p:nvGrpSpPr>
        <p:grpSpPr>
          <a:xfrm>
            <a:off x="804630" y="2457026"/>
            <a:ext cx="2939382" cy="2624583"/>
            <a:chOff x="1502514" y="1997123"/>
            <a:chExt cx="2939383" cy="2624582"/>
          </a:xfrm>
          <a:effectLst>
            <a:glow rad="190500">
              <a:schemeClr val="bg1">
                <a:alpha val="28000"/>
              </a:schemeClr>
            </a:glow>
          </a:effectLst>
        </p:grpSpPr>
        <p:pic>
          <p:nvPicPr>
            <p:cNvPr id="12" name="Picture 11" descr="Black Box [by MT].png"/>
            <p:cNvPicPr>
              <a:picLocks noChangeAspect="1"/>
            </p:cNvPicPr>
            <p:nvPr/>
          </p:nvPicPr>
          <p:blipFill>
            <a:blip r:embed="rId3" cstate="email"/>
            <a:stretch>
              <a:fillRect/>
            </a:stretch>
          </p:blipFill>
          <p:spPr>
            <a:xfrm>
              <a:off x="1502514" y="1997123"/>
              <a:ext cx="2939383" cy="2624582"/>
            </a:xfrm>
            <a:prstGeom prst="rect">
              <a:avLst/>
            </a:prstGeom>
          </p:spPr>
        </p:pic>
        <p:pic>
          <p:nvPicPr>
            <p:cNvPr id="1034" name="Picture 10" descr="C:\Users\williamha\AppData\Local\Microsoft\Windows\Temporary Internet Files\Content.IE5\WW15RAQD\MCj04421440000[1].png"/>
            <p:cNvPicPr>
              <a:picLocks noChangeAspect="1" noChangeArrowheads="1"/>
            </p:cNvPicPr>
            <p:nvPr/>
          </p:nvPicPr>
          <p:blipFill>
            <a:blip r:embed="rId4" cstate="email"/>
            <a:srcRect/>
            <a:stretch>
              <a:fillRect/>
            </a:stretch>
          </p:blipFill>
          <p:spPr bwMode="auto">
            <a:xfrm rot="19585481">
              <a:off x="1933995" y="2253264"/>
              <a:ext cx="2090032" cy="2160167"/>
            </a:xfrm>
            <a:prstGeom prst="rect">
              <a:avLst/>
            </a:prstGeom>
            <a:noFill/>
          </p:spPr>
        </p:pic>
      </p:gr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6" descr="citrix_corp"/>
          <p:cNvPicPr>
            <a:picLocks noChangeAspect="1" noChangeArrowheads="1"/>
          </p:cNvPicPr>
          <p:nvPr/>
        </p:nvPicPr>
        <p:blipFill>
          <a:blip r:embed="rId3"/>
          <a:srcRect/>
          <a:stretch>
            <a:fillRect/>
          </a:stretch>
        </p:blipFill>
        <p:spPr bwMode="invGray">
          <a:xfrm>
            <a:off x="4265613" y="2362200"/>
            <a:ext cx="3429000" cy="2120900"/>
          </a:xfrm>
          <a:prstGeom prst="rect">
            <a:avLst/>
          </a:prstGeom>
          <a:noFill/>
          <a:effectLst>
            <a:outerShdw blurRad="50800" dist="38100" dir="5400000" algn="t" rotWithShape="0">
              <a:prstClr val="black">
                <a:alpha val="40000"/>
              </a:prst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Desktop Virtualization Vision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020700" y="2834189"/>
            <a:ext cx="10183813" cy="1137304"/>
          </a:xfrm>
        </p:spPr>
        <p:txBody>
          <a:bodyPr/>
          <a:lstStyle/>
          <a:p>
            <a:r>
              <a:rPr lang="en-US" dirty="0" smtClean="0"/>
              <a:t>Redefine the Desktop</a:t>
            </a:r>
            <a:endParaRPr lang="en-US" dirty="0"/>
          </a:p>
        </p:txBody>
      </p:sp>
      <p:sp>
        <p:nvSpPr>
          <p:cNvPr id="6" name="Text Placeholder 5"/>
          <p:cNvSpPr>
            <a:spLocks noGrp="1"/>
          </p:cNvSpPr>
          <p:nvPr>
            <p:ph type="body" sz="quarter" idx="12"/>
          </p:nvPr>
        </p:nvSpPr>
        <p:spPr>
          <a:xfrm>
            <a:off x="-259727" y="3896498"/>
            <a:ext cx="12053358" cy="1084263"/>
          </a:xfrm>
        </p:spPr>
        <p:txBody>
          <a:bodyPr/>
          <a:lstStyle/>
          <a:p>
            <a:r>
              <a:rPr lang="en-US" dirty="0" smtClean="0"/>
              <a:t>Device + OS + Apps + Profile</a:t>
            </a:r>
          </a:p>
        </p:txBody>
      </p:sp>
      <p:grpSp>
        <p:nvGrpSpPr>
          <p:cNvPr id="2" name="Group 72"/>
          <p:cNvGrpSpPr/>
          <p:nvPr/>
        </p:nvGrpSpPr>
        <p:grpSpPr>
          <a:xfrm>
            <a:off x="4398054" y="4653749"/>
            <a:ext cx="3738993" cy="755916"/>
            <a:chOff x="3558683" y="3575575"/>
            <a:chExt cx="2804975" cy="755916"/>
          </a:xfrm>
        </p:grpSpPr>
        <p:sp>
          <p:nvSpPr>
            <p:cNvPr id="7" name="Rounded Rectangle 6"/>
            <p:cNvSpPr>
              <a:spLocks noChangeAspect="1"/>
            </p:cNvSpPr>
            <p:nvPr/>
          </p:nvSpPr>
          <p:spPr bwMode="auto">
            <a:xfrm>
              <a:off x="3625366" y="3575575"/>
              <a:ext cx="2738292" cy="755916"/>
            </a:xfrm>
            <a:prstGeom prst="roundRect">
              <a:avLst/>
            </a:prstGeom>
            <a:solidFill>
              <a:srgbClr xmlns:mc="http://schemas.openxmlformats.org/markup-compatibility/2006" xmlns:a14="http://schemas.microsoft.com/office/drawing/2010/main" val="408054" mc:Ignorable=""/>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146267" bIns="0" numCol="1" rtlCol="0" anchor="ctr" anchorCtr="0" compatLnSpc="1">
              <a:prstTxWarp prst="textNoShape">
                <a:avLst/>
              </a:prstTxWarp>
            </a:bodyPr>
            <a:lstStyle/>
            <a:p>
              <a:pPr marL="236793" marR="0" lvl="0" indent="-236793" algn="l" defTabSz="912777" rtl="0" eaLnBrk="0" fontAlgn="base" latinLnBrk="0" hangingPunct="0">
                <a:lnSpc>
                  <a:spcPct val="90000"/>
                </a:lnSpc>
                <a:spcBef>
                  <a:spcPct val="30000"/>
                </a:spcBef>
                <a:spcAft>
                  <a:spcPct val="0"/>
                </a:spcAft>
                <a:buClr>
                  <a:srgbClr xmlns:mc="http://schemas.openxmlformats.org/markup-compatibility/2006" xmlns:a14="http://schemas.microsoft.com/office/drawing/2010/main" val="DEF5FA" mc:Ignorable=""/>
                </a:buClr>
                <a:buSzPct val="95000"/>
                <a:buFontTx/>
                <a:buNone/>
                <a:tabLst>
                  <a:tab pos="424590" algn="l"/>
                </a:tabLst>
                <a:defRPr/>
              </a:pPr>
              <a:endParaRPr kumimoji="0" lang="en-US" sz="1000" b="0" i="0" u="none" strike="noStrike" kern="1200" cap="none" spc="0" normalizeH="0" baseline="0" noProof="0" dirty="0">
                <a:ln>
                  <a:noFill/>
                </a:ln>
                <a:solidFill>
                  <a:srgbClr xmlns:mc="http://schemas.openxmlformats.org/markup-compatibility/2006" xmlns:a14="http://schemas.microsoft.com/office/drawing/2010/main" val="DEF5FA" mc:Ignorable=""/>
                </a:solidFill>
                <a:effectLst/>
                <a:uLnTx/>
                <a:uFillTx/>
                <a:latin typeface="Segoe"/>
                <a:ea typeface="+mn-ea"/>
                <a:cs typeface="+mn-cs"/>
              </a:endParaRPr>
            </a:p>
          </p:txBody>
        </p:sp>
        <p:grpSp>
          <p:nvGrpSpPr>
            <p:cNvPr id="3" name="Group 44"/>
            <p:cNvGrpSpPr>
              <a:grpSpLocks noChangeAspect="1"/>
            </p:cNvGrpSpPr>
            <p:nvPr/>
          </p:nvGrpSpPr>
          <p:grpSpPr bwMode="auto">
            <a:xfrm>
              <a:off x="3558683" y="3614192"/>
              <a:ext cx="809444" cy="712698"/>
              <a:chOff x="4006" y="2646"/>
              <a:chExt cx="505" cy="429"/>
            </a:xfrm>
            <a:effectLst>
              <a:outerShdw blurRad="50800" dist="38100" dir="2700000" algn="tl" rotWithShape="0">
                <a:prstClr val="black">
                  <a:alpha val="40000"/>
                </a:prstClr>
              </a:outerShdw>
            </a:effectLst>
          </p:grpSpPr>
          <p:pic>
            <p:nvPicPr>
              <p:cNvPr id="10" name="Picture 45"/>
              <p:cNvPicPr>
                <a:picLocks noChangeAspect="1" noChangeArrowheads="1"/>
              </p:cNvPicPr>
              <p:nvPr/>
            </p:nvPicPr>
            <p:blipFill>
              <a:blip r:embed="rId3" cstate="print">
                <a:clrChange>
                  <a:clrFrom>
                    <a:srgbClr xmlns:mc="http://schemas.openxmlformats.org/markup-compatibility/2006" xmlns:a14="http://schemas.microsoft.com/office/drawing/2010/main" val="004040" mc:Ignorable=""/>
                  </a:clrFrom>
                  <a:clrTo>
                    <a:srgbClr xmlns:mc="http://schemas.openxmlformats.org/markup-compatibility/2006" xmlns:a14="http://schemas.microsoft.com/office/drawing/2010/main" val="004040" mc:Ignorable="">
                      <a:alpha val="0"/>
                    </a:srgbClr>
                  </a:clrTo>
                </a:clrChange>
              </a:blip>
              <a:srcRect/>
              <a:stretch>
                <a:fillRect/>
              </a:stretch>
            </p:blipFill>
            <p:spPr bwMode="auto">
              <a:xfrm>
                <a:off x="4006" y="2719"/>
                <a:ext cx="384" cy="300"/>
              </a:xfrm>
              <a:prstGeom prst="rect">
                <a:avLst/>
              </a:prstGeom>
              <a:noFill/>
              <a:ln w="9525">
                <a:noFill/>
                <a:miter lim="800000"/>
                <a:headEnd/>
                <a:tailEnd/>
              </a:ln>
              <a:effectLst/>
            </p:spPr>
          </p:pic>
          <p:pic>
            <p:nvPicPr>
              <p:cNvPr id="11" name="Picture 46"/>
              <p:cNvPicPr>
                <a:picLocks noChangeAspect="1" noChangeArrowheads="1"/>
              </p:cNvPicPr>
              <p:nvPr/>
            </p:nvPicPr>
            <p:blipFill>
              <a:blip r:embed="rId3" cstate="print">
                <a:clrChange>
                  <a:clrFrom>
                    <a:srgbClr xmlns:mc="http://schemas.openxmlformats.org/markup-compatibility/2006" xmlns:a14="http://schemas.microsoft.com/office/drawing/2010/main" val="004040" mc:Ignorable=""/>
                  </a:clrFrom>
                  <a:clrTo>
                    <a:srgbClr xmlns:mc="http://schemas.openxmlformats.org/markup-compatibility/2006" xmlns:a14="http://schemas.microsoft.com/office/drawing/2010/main" val="004040" mc:Ignorable="">
                      <a:alpha val="0"/>
                    </a:srgbClr>
                  </a:clrTo>
                </a:clrChange>
              </a:blip>
              <a:srcRect/>
              <a:stretch>
                <a:fillRect/>
              </a:stretch>
            </p:blipFill>
            <p:spPr bwMode="auto">
              <a:xfrm>
                <a:off x="4127" y="2775"/>
                <a:ext cx="384" cy="300"/>
              </a:xfrm>
              <a:prstGeom prst="rect">
                <a:avLst/>
              </a:prstGeom>
              <a:noFill/>
              <a:ln w="9525">
                <a:noFill/>
                <a:miter lim="800000"/>
                <a:headEnd/>
                <a:tailEnd/>
              </a:ln>
              <a:effectLst/>
            </p:spPr>
          </p:pic>
          <p:pic>
            <p:nvPicPr>
              <p:cNvPr id="12" name="Picture 47"/>
              <p:cNvPicPr>
                <a:picLocks noChangeAspect="1" noChangeArrowheads="1"/>
              </p:cNvPicPr>
              <p:nvPr/>
            </p:nvPicPr>
            <p:blipFill>
              <a:blip r:embed="rId3" cstate="print">
                <a:clrChange>
                  <a:clrFrom>
                    <a:srgbClr xmlns:mc="http://schemas.openxmlformats.org/markup-compatibility/2006" xmlns:a14="http://schemas.microsoft.com/office/drawing/2010/main" val="004040" mc:Ignorable=""/>
                  </a:clrFrom>
                  <a:clrTo>
                    <a:srgbClr xmlns:mc="http://schemas.openxmlformats.org/markup-compatibility/2006" xmlns:a14="http://schemas.microsoft.com/office/drawing/2010/main" val="004040" mc:Ignorable="">
                      <a:alpha val="0"/>
                    </a:srgbClr>
                  </a:clrTo>
                </a:clrChange>
              </a:blip>
              <a:srcRect/>
              <a:stretch>
                <a:fillRect/>
              </a:stretch>
            </p:blipFill>
            <p:spPr bwMode="auto">
              <a:xfrm>
                <a:off x="4087" y="2646"/>
                <a:ext cx="384" cy="300"/>
              </a:xfrm>
              <a:prstGeom prst="rect">
                <a:avLst/>
              </a:prstGeom>
              <a:noFill/>
              <a:ln w="9525">
                <a:noFill/>
                <a:miter lim="800000"/>
                <a:headEnd/>
                <a:tailEnd/>
              </a:ln>
              <a:effectLst/>
            </p:spPr>
          </p:pic>
        </p:grpSp>
        <p:sp>
          <p:nvSpPr>
            <p:cNvPr id="9" name="TextBox 8"/>
            <p:cNvSpPr txBox="1"/>
            <p:nvPr/>
          </p:nvSpPr>
          <p:spPr>
            <a:xfrm>
              <a:off x="4242816" y="3755136"/>
              <a:ext cx="1816790" cy="400110"/>
            </a:xfrm>
            <a:prstGeom prst="rect">
              <a:avLst/>
            </a:prstGeom>
            <a:noFill/>
          </p:spPr>
          <p:txBody>
            <a:bodyPr wrap="square" rtlCol="0">
              <a:spAutoFit/>
            </a:bodyPr>
            <a:lstStyle/>
            <a:p>
              <a:r>
                <a:rPr lang="en-US" b="1" dirty="0" smtClean="0"/>
                <a:t>Applications</a:t>
              </a:r>
              <a:endParaRPr lang="en-US" sz="2000" b="1" dirty="0" smtClean="0"/>
            </a:p>
          </p:txBody>
        </p:sp>
      </p:grpSp>
      <p:grpSp>
        <p:nvGrpSpPr>
          <p:cNvPr id="4" name="Group 89"/>
          <p:cNvGrpSpPr/>
          <p:nvPr/>
        </p:nvGrpSpPr>
        <p:grpSpPr>
          <a:xfrm>
            <a:off x="8460448" y="4659192"/>
            <a:ext cx="4055837" cy="755916"/>
            <a:chOff x="3658380" y="2490903"/>
            <a:chExt cx="3042670" cy="755916"/>
          </a:xfrm>
        </p:grpSpPr>
        <p:sp>
          <p:nvSpPr>
            <p:cNvPr id="14" name="Rounded Rectangle 13"/>
            <p:cNvSpPr>
              <a:spLocks noChangeAspect="1"/>
            </p:cNvSpPr>
            <p:nvPr/>
          </p:nvSpPr>
          <p:spPr bwMode="auto">
            <a:xfrm>
              <a:off x="3658380" y="2490903"/>
              <a:ext cx="2738292" cy="755916"/>
            </a:xfrm>
            <a:prstGeom prst="roundRect">
              <a:avLst/>
            </a:prstGeom>
            <a:solidFill>
              <a:srgbClr xmlns:mc="http://schemas.openxmlformats.org/markup-compatibility/2006" xmlns:a14="http://schemas.microsoft.com/office/drawing/2010/main" val="39639D" mc:Ignorable=""/>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146267" bIns="0" numCol="1" rtlCol="0" anchor="ctr" anchorCtr="0" compatLnSpc="1">
              <a:prstTxWarp prst="textNoShape">
                <a:avLst/>
              </a:prstTxWarp>
            </a:bodyPr>
            <a:lstStyle/>
            <a:p>
              <a:pPr marL="0" marR="0" lvl="0" indent="0" algn="l" defTabSz="912777" rtl="0" eaLnBrk="0" fontAlgn="base" latinLnBrk="0" hangingPunct="0">
                <a:lnSpc>
                  <a:spcPct val="90000"/>
                </a:lnSpc>
                <a:spcBef>
                  <a:spcPct val="30000"/>
                </a:spcBef>
                <a:spcAft>
                  <a:spcPct val="0"/>
                </a:spcAft>
                <a:buClr>
                  <a:srgbClr xmlns:mc="http://schemas.openxmlformats.org/markup-compatibility/2006" xmlns:a14="http://schemas.microsoft.com/office/drawing/2010/main" val="DEF5FA" mc:Ignorable=""/>
                </a:buClr>
                <a:buSzPct val="95000"/>
                <a:buFontTx/>
                <a:buNone/>
                <a:tabLst/>
                <a:defRPr/>
              </a:pPr>
              <a:endParaRPr kumimoji="0" lang="en-US" sz="1000" b="0" i="0" u="none" strike="noStrike" kern="1200" cap="none" spc="0" normalizeH="0" baseline="0" noProof="0" dirty="0">
                <a:ln>
                  <a:noFill/>
                </a:ln>
                <a:solidFill>
                  <a:srgbClr xmlns:mc="http://schemas.openxmlformats.org/markup-compatibility/2006" xmlns:a14="http://schemas.microsoft.com/office/drawing/2010/main" val="DEF5FA" mc:Ignorable=""/>
                </a:solidFill>
                <a:effectLst/>
                <a:uLnTx/>
                <a:uFillTx/>
                <a:latin typeface="Segoe"/>
                <a:ea typeface="+mn-ea"/>
                <a:cs typeface="+mn-cs"/>
              </a:endParaRPr>
            </a:p>
          </p:txBody>
        </p:sp>
        <p:grpSp>
          <p:nvGrpSpPr>
            <p:cNvPr id="8" name="Group 38"/>
            <p:cNvGrpSpPr>
              <a:grpSpLocks noChangeAspect="1"/>
            </p:cNvGrpSpPr>
            <p:nvPr/>
          </p:nvGrpSpPr>
          <p:grpSpPr>
            <a:xfrm flipH="1">
              <a:off x="3741756" y="2552985"/>
              <a:ext cx="552331" cy="610474"/>
              <a:chOff x="5867401" y="3973597"/>
              <a:chExt cx="1230504" cy="1322303"/>
            </a:xfrm>
            <a:effectLst>
              <a:outerShdw blurRad="50800" dist="38100" dir="2700000" algn="tl" rotWithShape="0">
                <a:prstClr val="black">
                  <a:alpha val="40000"/>
                </a:prstClr>
              </a:outerShdw>
            </a:effectLst>
          </p:grpSpPr>
          <p:sp>
            <p:nvSpPr>
              <p:cNvPr id="17" name="Freeform 16"/>
              <p:cNvSpPr/>
              <p:nvPr/>
            </p:nvSpPr>
            <p:spPr bwMode="auto">
              <a:xfrm>
                <a:off x="5867401" y="4505325"/>
                <a:ext cx="1219200" cy="714375"/>
              </a:xfrm>
              <a:custGeom>
                <a:avLst/>
                <a:gdLst>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573383"/>
                  <a:gd name="connsiteY0" fmla="*/ 714375 h 714375"/>
                  <a:gd name="connsiteX1" fmla="*/ 0 w 1573383"/>
                  <a:gd name="connsiteY1" fmla="*/ 266700 h 714375"/>
                  <a:gd name="connsiteX2" fmla="*/ 542925 w 1573383"/>
                  <a:gd name="connsiteY2" fmla="*/ 0 h 714375"/>
                  <a:gd name="connsiteX3" fmla="*/ 1285875 w 1573383"/>
                  <a:gd name="connsiteY3" fmla="*/ 438150 h 714375"/>
                  <a:gd name="connsiteX4" fmla="*/ 647700 w 1573383"/>
                  <a:gd name="connsiteY4" fmla="*/ 714375 h 714375"/>
                  <a:gd name="connsiteX0" fmla="*/ 647700 w 1285875"/>
                  <a:gd name="connsiteY0" fmla="*/ 714375 h 714375"/>
                  <a:gd name="connsiteX1" fmla="*/ 0 w 1285875"/>
                  <a:gd name="connsiteY1" fmla="*/ 266700 h 714375"/>
                  <a:gd name="connsiteX2" fmla="*/ 542925 w 1285875"/>
                  <a:gd name="connsiteY2" fmla="*/ 0 h 714375"/>
                  <a:gd name="connsiteX3" fmla="*/ 1285875 w 1285875"/>
                  <a:gd name="connsiteY3" fmla="*/ 438150 h 714375"/>
                  <a:gd name="connsiteX4" fmla="*/ 647700 w 1285875"/>
                  <a:gd name="connsiteY4" fmla="*/ 714375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5" h="714375">
                    <a:moveTo>
                      <a:pt x="647700" y="714375"/>
                    </a:moveTo>
                    <a:lnTo>
                      <a:pt x="0" y="266700"/>
                    </a:lnTo>
                    <a:lnTo>
                      <a:pt x="542925" y="0"/>
                    </a:lnTo>
                    <a:lnTo>
                      <a:pt x="1285875" y="438150"/>
                    </a:lnTo>
                    <a:lnTo>
                      <a:pt x="647700" y="714375"/>
                    </a:lnTo>
                    <a:close/>
                  </a:path>
                </a:pathLst>
              </a:custGeom>
              <a:gradFill flip="none" rotWithShape="1">
                <a:gsLst>
                  <a:gs pos="27000">
                    <a:srgbClr xmlns:mc="http://schemas.openxmlformats.org/markup-compatibility/2006" xmlns:a14="http://schemas.microsoft.com/office/drawing/2010/main" val="FFFFFF" mc:Ignorable="">
                      <a:alpha val="11000"/>
                    </a:srgbClr>
                  </a:gs>
                  <a:gs pos="50000">
                    <a:srgbClr xmlns:mc="http://schemas.openxmlformats.org/markup-compatibility/2006" xmlns:a14="http://schemas.microsoft.com/office/drawing/2010/main" val="FFFFFF" mc:Ignorable="">
                      <a:lumMod val="50000"/>
                      <a:alpha val="7000"/>
                    </a:srgbClr>
                  </a:gs>
                  <a:gs pos="100000">
                    <a:srgbClr xmlns:mc="http://schemas.openxmlformats.org/markup-compatibility/2006" xmlns:a14="http://schemas.microsoft.com/office/drawing/2010/main" val="FFFFFF" mc:Ignorable="">
                      <a:lumMod val="50000"/>
                      <a:alpha val="50000"/>
                    </a:srgbClr>
                  </a:gs>
                </a:gsLst>
                <a:lin ang="2700000" scaled="1"/>
                <a:tileRect/>
              </a:gradFill>
              <a:ln w="9525" cap="flat" cmpd="sng" algn="ctr">
                <a:noFill/>
                <a:prstDash val="solid"/>
                <a:round/>
                <a:headEnd type="none" w="med" len="med"/>
                <a:tailEnd type="none" w="med" len="med"/>
              </a:ln>
              <a:effectLst>
                <a:outerShdw blurRad="63500" sx="102000" sy="102000" algn="ctr" rotWithShape="0">
                  <a:srgbClr xmlns:mc="http://schemas.openxmlformats.org/markup-compatibility/2006" xmlns:a14="http://schemas.microsoft.com/office/drawing/2010/main" val="FFFFFF" mc:Ignorable="">
                    <a:alpha val="40000"/>
                  </a:srgbClr>
                </a:outerShdw>
              </a:effectLst>
            </p:spPr>
            <p:txBody>
              <a:bodyPr vert="horz" wrap="square" lIns="91440" tIns="45720" rIns="91440" bIns="45720" numCol="1" rtlCol="0" anchor="t" anchorCtr="0" compatLnSpc="1">
                <a:prstTxWarp prst="textNoShape">
                  <a:avLst/>
                </a:prstTxWarp>
              </a:bodyPr>
              <a:lstStyle/>
              <a:p>
                <a:pPr marL="114265" algn="ctr" defTabSz="-57135" eaLnBrk="0" hangingPunct="0">
                  <a:spcBef>
                    <a:spcPts val="200"/>
                  </a:spcBef>
                  <a:spcAft>
                    <a:spcPts val="900"/>
                  </a:spcAft>
                  <a:buClr>
                    <a:srgbClr xmlns:mc="http://schemas.openxmlformats.org/markup-compatibility/2006" xmlns:a14="http://schemas.microsoft.com/office/drawing/2010/main" val="FFB601" mc:Ignorable=""/>
                  </a:buClr>
                  <a:buSzPct val="95000"/>
                  <a:defRPr/>
                </a:pPr>
                <a:endParaRPr lang="en-US" sz="2000" dirty="0">
                  <a:ln>
                    <a:solidFill>
                      <a:srgbClr xmlns:mc="http://schemas.openxmlformats.org/markup-compatibility/2006" xmlns:a14="http://schemas.microsoft.com/office/drawing/2010/main" val="FFFFFF" mc:Ignorable="">
                        <a:lumMod val="50000"/>
                        <a:alpha val="5000"/>
                      </a:srgbClr>
                    </a:solidFill>
                  </a:ln>
                  <a:solidFill>
                    <a:srgbClr xmlns:mc="http://schemas.openxmlformats.org/markup-compatibility/2006" xmlns:a14="http://schemas.microsoft.com/office/drawing/2010/main" val="FFFFFF" mc:Ignorable=""/>
                  </a:solidFill>
                  <a:effectLst>
                    <a:outerShdw blurRad="50800" dist="38100" dir="5400000" algn="t" rotWithShape="0">
                      <a:prstClr val="black">
                        <a:alpha val="40000"/>
                      </a:prstClr>
                    </a:outerShdw>
                  </a:effectLst>
                  <a:latin typeface="Segoe"/>
                </a:endParaRPr>
              </a:p>
            </p:txBody>
          </p:sp>
          <p:pic>
            <p:nvPicPr>
              <p:cNvPr id="18" name="Picture 3" descr="C:\Documents and Settings\james\Desktop\TAG Documents\JIm\1010101.png"/>
              <p:cNvPicPr>
                <a:picLocks noChangeAspect="1" noChangeArrowheads="1"/>
              </p:cNvPicPr>
              <p:nvPr/>
            </p:nvPicPr>
            <p:blipFill>
              <a:blip r:embed="rId4" cstate="print"/>
              <a:stretch>
                <a:fillRect/>
              </a:stretch>
            </p:blipFill>
            <p:spPr bwMode="auto">
              <a:xfrm>
                <a:off x="6407150" y="3973597"/>
                <a:ext cx="690755" cy="1322303"/>
              </a:xfrm>
              <a:prstGeom prst="rect">
                <a:avLst/>
              </a:prstGeom>
              <a:noFill/>
              <a:effectLst/>
            </p:spPr>
          </p:pic>
        </p:grpSp>
        <p:sp>
          <p:nvSpPr>
            <p:cNvPr id="16" name="TextBox 15"/>
            <p:cNvSpPr txBox="1"/>
            <p:nvPr/>
          </p:nvSpPr>
          <p:spPr>
            <a:xfrm>
              <a:off x="4230623" y="2532112"/>
              <a:ext cx="2470427" cy="646331"/>
            </a:xfrm>
            <a:prstGeom prst="rect">
              <a:avLst/>
            </a:prstGeom>
            <a:noFill/>
          </p:spPr>
          <p:txBody>
            <a:bodyPr wrap="square" rtlCol="0">
              <a:spAutoFit/>
            </a:bodyPr>
            <a:lstStyle/>
            <a:p>
              <a:r>
                <a:rPr lang="en-US" b="1" dirty="0" smtClean="0"/>
                <a:t>User data, </a:t>
              </a:r>
            </a:p>
            <a:p>
              <a:r>
                <a:rPr lang="en-US" b="1" dirty="0" smtClean="0"/>
                <a:t>settings</a:t>
              </a:r>
              <a:endParaRPr lang="en-US" b="1" dirty="0"/>
            </a:p>
          </p:txBody>
        </p:sp>
      </p:grpSp>
      <p:grpSp>
        <p:nvGrpSpPr>
          <p:cNvPr id="13" name="Group 140"/>
          <p:cNvGrpSpPr/>
          <p:nvPr/>
        </p:nvGrpSpPr>
        <p:grpSpPr>
          <a:xfrm>
            <a:off x="588696" y="4654536"/>
            <a:ext cx="3650105" cy="755916"/>
            <a:chOff x="3624984" y="4703486"/>
            <a:chExt cx="2738292" cy="755916"/>
          </a:xfrm>
        </p:grpSpPr>
        <p:sp>
          <p:nvSpPr>
            <p:cNvPr id="20" name="Rounded Rectangle 19"/>
            <p:cNvSpPr>
              <a:spLocks noChangeAspect="1"/>
            </p:cNvSpPr>
            <p:nvPr/>
          </p:nvSpPr>
          <p:spPr bwMode="auto">
            <a:xfrm>
              <a:off x="3624984" y="4703486"/>
              <a:ext cx="2738292" cy="755916"/>
            </a:xfrm>
            <a:prstGeom prst="roundRect">
              <a:avLst/>
            </a:prstGeom>
            <a:solidFill>
              <a:srgbClr xmlns:mc="http://schemas.openxmlformats.org/markup-compatibility/2006" xmlns:a14="http://schemas.microsoft.com/office/drawing/2010/main" val="EABD00" mc:Ignorable=""/>
            </a:solidFill>
            <a:ln w="9525" cap="flat" cmpd="sng" algn="ctr">
              <a:noFill/>
              <a:prstDash val="solid"/>
              <a:round/>
              <a:headEnd/>
              <a:tailEnd/>
            </a:ln>
            <a:effectLst/>
            <a:scene3d>
              <a:camera prst="orthographicFront">
                <a:rot lat="0" lon="0" rev="0"/>
              </a:camera>
              <a:lightRig rig="brightRoom" dir="t"/>
            </a:scene3d>
            <a:sp3d prstMaterial="clear">
              <a:bevelT h="63500"/>
            </a:sp3d>
          </p:spPr>
          <p:txBody>
            <a:bodyPr vert="horz" wrap="square" lIns="1097280" tIns="0" rIns="91440" bIns="0" numCol="1" rtlCol="0" anchor="ctr" anchorCtr="0" compatLnSpc="1">
              <a:prstTxWarp prst="textNoShape">
                <a:avLst/>
              </a:prstTxWarp>
            </a:bodyPr>
            <a:lstStyle/>
            <a:p>
              <a:pPr marL="236793" marR="0" lvl="0" indent="-236793" algn="l" defTabSz="912777" rtl="0" eaLnBrk="0" fontAlgn="base" latinLnBrk="0" hangingPunct="0">
                <a:lnSpc>
                  <a:spcPct val="90000"/>
                </a:lnSpc>
                <a:spcBef>
                  <a:spcPct val="30000"/>
                </a:spcBef>
                <a:spcAft>
                  <a:spcPct val="0"/>
                </a:spcAft>
                <a:buClr>
                  <a:srgbClr xmlns:mc="http://schemas.openxmlformats.org/markup-compatibility/2006" xmlns:a14="http://schemas.microsoft.com/office/drawing/2010/main" val="DEF5FA" mc:Ignorable=""/>
                </a:buClr>
                <a:buSzPct val="95000"/>
                <a:buFontTx/>
                <a:buNone/>
                <a:tabLst>
                  <a:tab pos="424590" algn="l"/>
                </a:tabLst>
                <a:defRPr/>
              </a:pPr>
              <a:endParaRPr kumimoji="0" lang="en-US" sz="1000" b="0" i="0" u="none" strike="noStrike" kern="1200" cap="none" spc="0" normalizeH="0" baseline="0" noProof="0" dirty="0">
                <a:ln>
                  <a:noFill/>
                </a:ln>
                <a:solidFill>
                  <a:srgbClr xmlns:mc="http://schemas.openxmlformats.org/markup-compatibility/2006" xmlns:a14="http://schemas.microsoft.com/office/drawing/2010/main" val="DEF5FA" mc:Ignorable=""/>
                </a:solidFill>
                <a:effectLst/>
                <a:uLnTx/>
                <a:uFillTx/>
                <a:latin typeface="Segoe"/>
                <a:ea typeface="+mn-ea"/>
                <a:cs typeface="+mn-cs"/>
              </a:endParaRPr>
            </a:p>
          </p:txBody>
        </p:sp>
        <p:pic>
          <p:nvPicPr>
            <p:cNvPr id="21"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cstate="email"/>
            <a:srcRect/>
            <a:stretch>
              <a:fillRect/>
            </a:stretch>
          </p:blipFill>
          <p:spPr bwMode="auto">
            <a:xfrm>
              <a:off x="3629649" y="4733424"/>
              <a:ext cx="601586" cy="601585"/>
            </a:xfrm>
            <a:prstGeom prst="rect">
              <a:avLst/>
            </a:prstGeom>
            <a:noFill/>
            <a:effectLst>
              <a:outerShdw blurRad="50800" dist="38100" dir="2700000" algn="tl" rotWithShape="0">
                <a:prstClr val="black">
                  <a:alpha val="40000"/>
                </a:prstClr>
              </a:outerShdw>
            </a:effectLst>
          </p:spPr>
        </p:pic>
        <p:sp>
          <p:nvSpPr>
            <p:cNvPr id="22" name="TextBox 21"/>
            <p:cNvSpPr txBox="1"/>
            <p:nvPr/>
          </p:nvSpPr>
          <p:spPr>
            <a:xfrm>
              <a:off x="4230624" y="4864608"/>
              <a:ext cx="1597152" cy="400110"/>
            </a:xfrm>
            <a:prstGeom prst="rect">
              <a:avLst/>
            </a:prstGeom>
            <a:noFill/>
          </p:spPr>
          <p:txBody>
            <a:bodyPr wrap="square" rtlCol="0">
              <a:spAutoFit/>
            </a:bodyPr>
            <a:lstStyle/>
            <a:p>
              <a:r>
                <a:rPr lang="en-US" b="1" dirty="0" smtClean="0"/>
                <a:t>OS</a:t>
              </a:r>
              <a:endParaRPr lang="en-US" sz="2000" b="1" dirty="0" smtClean="0"/>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G:\box2.png"/>
          <p:cNvPicPr>
            <a:picLocks noChangeAspect="1" noChangeArrowheads="1"/>
          </p:cNvPicPr>
          <p:nvPr/>
        </p:nvPicPr>
        <p:blipFill>
          <a:blip r:embed="rId3"/>
          <a:srcRect/>
          <a:stretch>
            <a:fillRect/>
          </a:stretch>
        </p:blipFill>
        <p:spPr bwMode="auto">
          <a:xfrm>
            <a:off x="8103985" y="1864429"/>
            <a:ext cx="2326090" cy="4061809"/>
          </a:xfrm>
          <a:prstGeom prst="rect">
            <a:avLst/>
          </a:prstGeom>
          <a:noFill/>
        </p:spPr>
      </p:pic>
      <p:sp>
        <p:nvSpPr>
          <p:cNvPr id="29" name="TextBox 28"/>
          <p:cNvSpPr txBox="1"/>
          <p:nvPr/>
        </p:nvSpPr>
        <p:spPr>
          <a:xfrm>
            <a:off x="7421155" y="797511"/>
            <a:ext cx="3711740"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effectLst/>
                <a:uLnTx/>
                <a:uFillTx/>
                <a:latin typeface="Arial"/>
              </a:rPr>
              <a:t>Traditional Management Tools &amp; Processes</a:t>
            </a:r>
            <a:endParaRPr kumimoji="0" lang="en-US" sz="2400" b="1" i="0" u="none" strike="noStrike" kern="0" cap="none" spc="0" normalizeH="0" baseline="0" noProof="0" dirty="0">
              <a:ln>
                <a:noFill/>
              </a:ln>
              <a:effectLst/>
              <a:uLnTx/>
              <a:uFillTx/>
              <a:latin typeface="Arial"/>
            </a:endParaRPr>
          </a:p>
        </p:txBody>
      </p:sp>
      <p:grpSp>
        <p:nvGrpSpPr>
          <p:cNvPr id="2" name="Group 29"/>
          <p:cNvGrpSpPr/>
          <p:nvPr/>
        </p:nvGrpSpPr>
        <p:grpSpPr>
          <a:xfrm>
            <a:off x="560297" y="797511"/>
            <a:ext cx="3238170" cy="4632109"/>
            <a:chOff x="1332457" y="797511"/>
            <a:chExt cx="3238170" cy="4632109"/>
          </a:xfrm>
        </p:grpSpPr>
        <p:sp>
          <p:nvSpPr>
            <p:cNvPr id="31" name="TextBox 30"/>
            <p:cNvSpPr txBox="1"/>
            <p:nvPr/>
          </p:nvSpPr>
          <p:spPr>
            <a:xfrm>
              <a:off x="1332457" y="797511"/>
              <a:ext cx="3238170"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effectLst/>
                  <a:uLnTx/>
                  <a:uFillTx/>
                  <a:latin typeface="Arial"/>
                </a:rPr>
                <a:t>Tightly Coupled &amp; Locally Installed</a:t>
              </a:r>
              <a:endParaRPr kumimoji="0" lang="en-US" sz="2400" b="1" i="0" u="none" strike="noStrike" kern="0" cap="none" spc="0" normalizeH="0" baseline="0" noProof="0" dirty="0">
                <a:ln>
                  <a:noFill/>
                </a:ln>
                <a:effectLst/>
                <a:uLnTx/>
                <a:uFillTx/>
                <a:latin typeface="Arial"/>
              </a:endParaRPr>
            </a:p>
          </p:txBody>
        </p:sp>
        <p:sp>
          <p:nvSpPr>
            <p:cNvPr id="32" name="AutoShape 31"/>
            <p:cNvSpPr>
              <a:spLocks noChangeArrowheads="1"/>
            </p:cNvSpPr>
            <p:nvPr/>
          </p:nvSpPr>
          <p:spPr bwMode="auto">
            <a:xfrm>
              <a:off x="1881051" y="3472121"/>
              <a:ext cx="2158138" cy="617680"/>
            </a:xfrm>
            <a:prstGeom prst="roundRect">
              <a:avLst>
                <a:gd name="adj" fmla="val 16667"/>
              </a:avLst>
            </a:prstGeom>
            <a:gradFill rotWithShape="1">
              <a:gsLst>
                <a:gs pos="0">
                  <a:srgbClr xmlns:mc="http://schemas.openxmlformats.org/markup-compatibility/2006" xmlns:a14="http://schemas.microsoft.com/office/drawing/2010/main" val="CE8E00" mc:Ignorable="">
                    <a:lumMod val="60000"/>
                    <a:lumOff val="40000"/>
                  </a:srgbClr>
                </a:gs>
                <a:gs pos="50000">
                  <a:srgbClr xmlns:mc="http://schemas.openxmlformats.org/markup-compatibility/2006" xmlns:a14="http://schemas.microsoft.com/office/drawing/2010/main" val="CE8E00" mc:Ignorable=""/>
                </a:gs>
                <a:gs pos="51000">
                  <a:srgbClr xmlns:mc="http://schemas.openxmlformats.org/markup-compatibility/2006" xmlns:a14="http://schemas.microsoft.com/office/drawing/2010/main" val="CE8E00" mc:Ignorable="">
                    <a:lumMod val="75000"/>
                  </a:srgbClr>
                </a:gs>
                <a:gs pos="100000">
                  <a:srgbClr xmlns:mc="http://schemas.openxmlformats.org/markup-compatibility/2006" xmlns:a14="http://schemas.microsoft.com/office/drawing/2010/main" val="CE8E00" mc:Ignorable="">
                    <a:lumMod val="50000"/>
                  </a:srgbClr>
                </a:gs>
              </a:gsLst>
              <a:lin ang="5400000" scaled="0"/>
            </a:gradFill>
            <a:ln w="25400" cap="flat" cmpd="sng" algn="ctr">
              <a:solidFill>
                <a:srgbClr xmlns:mc="http://schemas.openxmlformats.org/markup-compatibility/2006" xmlns:a14="http://schemas.microsoft.com/office/drawing/2010/main" val="CE8E0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Apps</a:t>
              </a:r>
              <a:endParaRPr kumimoji="0" lang="en-US" sz="16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33" name="AutoShape 39"/>
            <p:cNvSpPr>
              <a:spLocks noChangeArrowheads="1"/>
            </p:cNvSpPr>
            <p:nvPr/>
          </p:nvSpPr>
          <p:spPr bwMode="auto">
            <a:xfrm>
              <a:off x="1881051" y="4142031"/>
              <a:ext cx="2158138" cy="617680"/>
            </a:xfrm>
            <a:prstGeom prst="roundRect">
              <a:avLst>
                <a:gd name="adj" fmla="val 16667"/>
              </a:avLst>
            </a:prstGeom>
            <a:gradFill rotWithShape="1">
              <a:gsLst>
                <a:gs pos="0">
                  <a:srgbClr xmlns:mc="http://schemas.openxmlformats.org/markup-compatibility/2006" xmlns:a14="http://schemas.microsoft.com/office/drawing/2010/main" val="0175B0" mc:Ignorable="">
                    <a:lumMod val="60000"/>
                    <a:lumOff val="40000"/>
                  </a:srgbClr>
                </a:gs>
                <a:gs pos="50000">
                  <a:srgbClr xmlns:mc="http://schemas.openxmlformats.org/markup-compatibility/2006" xmlns:a14="http://schemas.microsoft.com/office/drawing/2010/main" val="0175B0" mc:Ignorable=""/>
                </a:gs>
                <a:gs pos="51000">
                  <a:srgbClr xmlns:mc="http://schemas.openxmlformats.org/markup-compatibility/2006" xmlns:a14="http://schemas.microsoft.com/office/drawing/2010/main" val="0040A8" mc:Ignorable=""/>
                </a:gs>
                <a:gs pos="100000">
                  <a:srgbClr xmlns:mc="http://schemas.openxmlformats.org/markup-compatibility/2006" xmlns:a14="http://schemas.microsoft.com/office/drawing/2010/main" val="0040A8" mc:Ignorable="">
                    <a:lumMod val="75000"/>
                  </a:srgbClr>
                </a:gs>
              </a:gsLst>
              <a:lin ang="5400000" scaled="0"/>
            </a:gra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Desktop OS</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34" name="AutoShape 31"/>
            <p:cNvSpPr>
              <a:spLocks noChangeArrowheads="1"/>
            </p:cNvSpPr>
            <p:nvPr/>
          </p:nvSpPr>
          <p:spPr bwMode="auto">
            <a:xfrm>
              <a:off x="1881051" y="2802212"/>
              <a:ext cx="2158138" cy="617680"/>
            </a:xfrm>
            <a:prstGeom prst="roundRect">
              <a:avLst>
                <a:gd name="adj" fmla="val 16667"/>
              </a:avLst>
            </a:prstGeom>
            <a:gradFill rotWithShape="1">
              <a:gsLst>
                <a:gs pos="1000">
                  <a:srgbClr xmlns:mc="http://schemas.openxmlformats.org/markup-compatibility/2006" xmlns:a14="http://schemas.microsoft.com/office/drawing/2010/main" val="FFFFFF" mc:Ignorable="">
                    <a:lumMod val="75000"/>
                  </a:srgbClr>
                </a:gs>
                <a:gs pos="50000">
                  <a:srgbClr xmlns:mc="http://schemas.openxmlformats.org/markup-compatibility/2006" xmlns:a14="http://schemas.microsoft.com/office/drawing/2010/main" val="3E4554" mc:Ignorable=""/>
                </a:gs>
                <a:gs pos="51000">
                  <a:srgbClr xmlns:mc="http://schemas.openxmlformats.org/markup-compatibility/2006" xmlns:a14="http://schemas.microsoft.com/office/drawing/2010/main" val="3E4554" mc:Ignorable="">
                    <a:lumMod val="75000"/>
                  </a:srgbClr>
                </a:gs>
                <a:gs pos="100000">
                  <a:srgbClr xmlns:mc="http://schemas.openxmlformats.org/markup-compatibility/2006" xmlns:a14="http://schemas.microsoft.com/office/drawing/2010/main" val="3E4554" mc:Ignorable="">
                    <a:lumMod val="50000"/>
                  </a:srgbClr>
                </a:gs>
              </a:gsLst>
              <a:lin ang="5400000" scaled="0"/>
            </a:gradFill>
            <a:ln w="25400" cap="flat" cmpd="sng" algn="ctr">
              <a:solidFill>
                <a:srgbClr xmlns:mc="http://schemas.openxmlformats.org/markup-compatibility/2006" xmlns:a14="http://schemas.microsoft.com/office/drawing/2010/main" val="3E4554"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Profile</a:t>
              </a:r>
              <a:endParaRPr kumimoji="0" lang="en-US" sz="1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35" name="AutoShape 39"/>
            <p:cNvSpPr>
              <a:spLocks noChangeArrowheads="1"/>
            </p:cNvSpPr>
            <p:nvPr/>
          </p:nvSpPr>
          <p:spPr bwMode="auto">
            <a:xfrm>
              <a:off x="1881051" y="4811940"/>
              <a:ext cx="2158138" cy="617680"/>
            </a:xfrm>
            <a:prstGeom prst="roundRect">
              <a:avLst>
                <a:gd name="adj" fmla="val 16667"/>
              </a:avLst>
            </a:prstGeom>
            <a:solidFill>
              <a:srgbClr xmlns:mc="http://schemas.openxmlformats.org/markup-compatibility/2006" xmlns:a14="http://schemas.microsoft.com/office/drawing/2010/main" val="080808" mc:Ignorable=""/>
            </a:soli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Client</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36" name="AutoShape 39"/>
            <p:cNvSpPr>
              <a:spLocks noChangeArrowheads="1"/>
            </p:cNvSpPr>
            <p:nvPr/>
          </p:nvSpPr>
          <p:spPr bwMode="auto">
            <a:xfrm>
              <a:off x="1881051" y="2132302"/>
              <a:ext cx="2158138" cy="617680"/>
            </a:xfrm>
            <a:prstGeom prst="roundRect">
              <a:avLst>
                <a:gd name="adj" fmla="val 16667"/>
              </a:avLst>
            </a:prstGeom>
            <a:solidFill>
              <a:srgbClr xmlns:mc="http://schemas.openxmlformats.org/markup-compatibility/2006" xmlns:a14="http://schemas.microsoft.com/office/drawing/2010/main" val="080808" mc:Ignorable=""/>
            </a:soli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User</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grpSp>
      <p:pic>
        <p:nvPicPr>
          <p:cNvPr id="37" name="Picture 3" descr="G:\arrowS.png"/>
          <p:cNvPicPr>
            <a:picLocks noChangeAspect="1" noChangeArrowheads="1"/>
          </p:cNvPicPr>
          <p:nvPr/>
        </p:nvPicPr>
        <p:blipFill>
          <a:blip r:embed="rId4"/>
          <a:srcRect/>
          <a:stretch>
            <a:fillRect/>
          </a:stretch>
        </p:blipFill>
        <p:spPr bwMode="auto">
          <a:xfrm>
            <a:off x="7980323" y="2627453"/>
            <a:ext cx="351081" cy="550461"/>
          </a:xfrm>
          <a:prstGeom prst="rect">
            <a:avLst/>
          </a:prstGeom>
          <a:noFill/>
        </p:spPr>
      </p:pic>
      <p:pic>
        <p:nvPicPr>
          <p:cNvPr id="38" name="Picture 3" descr="G:\arrowS.png"/>
          <p:cNvPicPr>
            <a:picLocks noChangeAspect="1" noChangeArrowheads="1"/>
          </p:cNvPicPr>
          <p:nvPr/>
        </p:nvPicPr>
        <p:blipFill>
          <a:blip r:embed="rId4"/>
          <a:srcRect/>
          <a:stretch>
            <a:fillRect/>
          </a:stretch>
        </p:blipFill>
        <p:spPr bwMode="auto">
          <a:xfrm>
            <a:off x="7980323" y="4444679"/>
            <a:ext cx="351081" cy="550461"/>
          </a:xfrm>
          <a:prstGeom prst="rect">
            <a:avLst/>
          </a:prstGeom>
          <a:noFill/>
        </p:spPr>
      </p:pic>
      <p:pic>
        <p:nvPicPr>
          <p:cNvPr id="39" name="Picture 3" descr="G:\arrowS.png"/>
          <p:cNvPicPr>
            <a:picLocks noChangeAspect="1" noChangeArrowheads="1"/>
          </p:cNvPicPr>
          <p:nvPr/>
        </p:nvPicPr>
        <p:blipFill>
          <a:blip r:embed="rId4"/>
          <a:srcRect/>
          <a:stretch>
            <a:fillRect/>
          </a:stretch>
        </p:blipFill>
        <p:spPr bwMode="auto">
          <a:xfrm rot="10800000">
            <a:off x="10214237" y="4629874"/>
            <a:ext cx="351081" cy="550461"/>
          </a:xfrm>
          <a:prstGeom prst="rect">
            <a:avLst/>
          </a:prstGeom>
          <a:noFill/>
        </p:spPr>
      </p:pic>
      <p:pic>
        <p:nvPicPr>
          <p:cNvPr id="40" name="Picture 3" descr="G:\arrowS.png"/>
          <p:cNvPicPr>
            <a:picLocks noChangeAspect="1" noChangeArrowheads="1"/>
          </p:cNvPicPr>
          <p:nvPr/>
        </p:nvPicPr>
        <p:blipFill>
          <a:blip r:embed="rId4"/>
          <a:srcRect/>
          <a:stretch>
            <a:fillRect/>
          </a:stretch>
        </p:blipFill>
        <p:spPr bwMode="auto">
          <a:xfrm rot="10800000">
            <a:off x="10214237" y="3703900"/>
            <a:ext cx="351081" cy="550461"/>
          </a:xfrm>
          <a:prstGeom prst="rect">
            <a:avLst/>
          </a:prstGeom>
          <a:noFill/>
        </p:spPr>
      </p:pic>
      <p:pic>
        <p:nvPicPr>
          <p:cNvPr id="41" name="Picture 3" descr="G:\arrowS.png"/>
          <p:cNvPicPr>
            <a:picLocks noChangeAspect="1" noChangeArrowheads="1"/>
          </p:cNvPicPr>
          <p:nvPr/>
        </p:nvPicPr>
        <p:blipFill>
          <a:blip r:embed="rId4"/>
          <a:srcRect/>
          <a:stretch>
            <a:fillRect/>
          </a:stretch>
        </p:blipFill>
        <p:spPr bwMode="auto">
          <a:xfrm rot="10800000">
            <a:off x="10214237" y="2743201"/>
            <a:ext cx="351081" cy="550461"/>
          </a:xfrm>
          <a:prstGeom prst="rect">
            <a:avLst/>
          </a:prstGeom>
          <a:noFill/>
        </p:spPr>
      </p:pic>
      <p:pic>
        <p:nvPicPr>
          <p:cNvPr id="42" name="Picture 3" descr="G:\arrowS.png"/>
          <p:cNvPicPr>
            <a:picLocks noChangeAspect="1" noChangeArrowheads="1"/>
          </p:cNvPicPr>
          <p:nvPr/>
        </p:nvPicPr>
        <p:blipFill>
          <a:blip r:embed="rId4"/>
          <a:srcRect/>
          <a:stretch>
            <a:fillRect/>
          </a:stretch>
        </p:blipFill>
        <p:spPr bwMode="auto">
          <a:xfrm>
            <a:off x="7980323" y="3565002"/>
            <a:ext cx="351081" cy="550461"/>
          </a:xfrm>
          <a:prstGeom prst="rect">
            <a:avLst/>
          </a:prstGeom>
          <a:noFill/>
        </p:spPr>
      </p:pic>
      <p:sp>
        <p:nvSpPr>
          <p:cNvPr id="43" name="Rounded Rectangle 42"/>
          <p:cNvSpPr/>
          <p:nvPr/>
        </p:nvSpPr>
        <p:spPr>
          <a:xfrm>
            <a:off x="7449630" y="2272061"/>
            <a:ext cx="1463040"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non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1. Procure</a:t>
            </a:r>
            <a:endParaRPr kumimoji="0" lang="en-US" sz="1800" b="0" i="0" u="none" strike="noStrike" kern="0" cap="none" spc="0" normalizeH="0" baseline="0" noProof="0" dirty="0">
              <a:ln>
                <a:noFill/>
              </a:ln>
              <a:solidFill>
                <a:schemeClr val="bg1"/>
              </a:solidFill>
              <a:effectLst/>
              <a:uLnTx/>
              <a:uFillTx/>
            </a:endParaRPr>
          </a:p>
        </p:txBody>
      </p:sp>
      <p:sp>
        <p:nvSpPr>
          <p:cNvPr id="44" name="Rounded Rectangle 43"/>
          <p:cNvSpPr/>
          <p:nvPr/>
        </p:nvSpPr>
        <p:spPr>
          <a:xfrm>
            <a:off x="7414888" y="3232760"/>
            <a:ext cx="1463040"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2. Image</a:t>
            </a:r>
            <a:endParaRPr kumimoji="0" lang="en-US" sz="1800" b="0" i="0" u="none" strike="noStrike" kern="0" cap="none" spc="0" normalizeH="0" baseline="0" noProof="0" dirty="0">
              <a:ln>
                <a:noFill/>
              </a:ln>
              <a:solidFill>
                <a:schemeClr val="bg1"/>
              </a:solidFill>
              <a:effectLst/>
              <a:uLnTx/>
              <a:uFillTx/>
            </a:endParaRPr>
          </a:p>
        </p:txBody>
      </p:sp>
      <p:sp>
        <p:nvSpPr>
          <p:cNvPr id="45" name="Rounded Rectangle 44"/>
          <p:cNvSpPr/>
          <p:nvPr/>
        </p:nvSpPr>
        <p:spPr>
          <a:xfrm>
            <a:off x="7414888" y="4158734"/>
            <a:ext cx="1463040"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3. Secure</a:t>
            </a:r>
            <a:endParaRPr kumimoji="0" lang="en-US" sz="1800" b="0" i="0" u="none" strike="noStrike" kern="0" cap="none" spc="0" normalizeH="0" baseline="0" noProof="0" dirty="0">
              <a:ln>
                <a:noFill/>
              </a:ln>
              <a:solidFill>
                <a:schemeClr val="bg1"/>
              </a:solidFill>
              <a:effectLst/>
              <a:uLnTx/>
              <a:uFillTx/>
            </a:endParaRPr>
          </a:p>
        </p:txBody>
      </p:sp>
      <p:sp>
        <p:nvSpPr>
          <p:cNvPr id="46" name="Rounded Rectangle 45"/>
          <p:cNvSpPr/>
          <p:nvPr/>
        </p:nvSpPr>
        <p:spPr>
          <a:xfrm>
            <a:off x="7414889" y="5084708"/>
            <a:ext cx="1463040"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4. Deploy</a:t>
            </a:r>
            <a:endParaRPr kumimoji="0" lang="en-US" sz="1800" b="0" i="0" u="none" strike="noStrike" kern="0" cap="none" spc="0" normalizeH="0" baseline="0" noProof="0" dirty="0">
              <a:ln>
                <a:noFill/>
              </a:ln>
              <a:solidFill>
                <a:schemeClr val="bg1"/>
              </a:solidFill>
              <a:effectLst/>
              <a:uLnTx/>
              <a:uFillTx/>
            </a:endParaRPr>
          </a:p>
        </p:txBody>
      </p:sp>
      <p:sp>
        <p:nvSpPr>
          <p:cNvPr id="47" name="Rounded Rectangle 46"/>
          <p:cNvSpPr/>
          <p:nvPr/>
        </p:nvSpPr>
        <p:spPr>
          <a:xfrm>
            <a:off x="9671950" y="2272061"/>
            <a:ext cx="1463040"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8. Retire</a:t>
            </a:r>
            <a:endParaRPr kumimoji="0" lang="en-US" sz="1800" b="0" i="0" u="none" strike="noStrike" kern="0" cap="none" spc="0" normalizeH="0" baseline="0" noProof="0" dirty="0">
              <a:ln>
                <a:noFill/>
              </a:ln>
              <a:solidFill>
                <a:schemeClr val="bg1"/>
              </a:solidFill>
              <a:effectLst/>
              <a:uLnTx/>
              <a:uFillTx/>
            </a:endParaRPr>
          </a:p>
        </p:txBody>
      </p:sp>
      <p:sp>
        <p:nvSpPr>
          <p:cNvPr id="48" name="Rounded Rectangle 47"/>
          <p:cNvSpPr/>
          <p:nvPr/>
        </p:nvSpPr>
        <p:spPr>
          <a:xfrm>
            <a:off x="9671951" y="3232760"/>
            <a:ext cx="1463040"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7. Back-up</a:t>
            </a:r>
            <a:endParaRPr kumimoji="0" lang="en-US" sz="1800" b="0" i="0" u="none" strike="noStrike" kern="0" cap="none" spc="0" normalizeH="0" baseline="0" noProof="0" dirty="0">
              <a:ln>
                <a:noFill/>
              </a:ln>
              <a:solidFill>
                <a:schemeClr val="bg1"/>
              </a:solidFill>
              <a:effectLst/>
              <a:uLnTx/>
              <a:uFillTx/>
            </a:endParaRPr>
          </a:p>
        </p:txBody>
      </p:sp>
      <p:sp>
        <p:nvSpPr>
          <p:cNvPr id="49" name="Rounded Rectangle 48"/>
          <p:cNvSpPr/>
          <p:nvPr/>
        </p:nvSpPr>
        <p:spPr>
          <a:xfrm>
            <a:off x="9671951" y="4158734"/>
            <a:ext cx="1463040"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6. Maintain</a:t>
            </a:r>
            <a:endParaRPr kumimoji="0" lang="en-US" sz="1800" b="0" i="0" u="none" strike="noStrike" kern="0" cap="none" spc="0" normalizeH="0" baseline="0" noProof="0" dirty="0">
              <a:ln>
                <a:noFill/>
              </a:ln>
              <a:solidFill>
                <a:schemeClr val="bg1"/>
              </a:solidFill>
              <a:effectLst/>
              <a:uLnTx/>
              <a:uFillTx/>
            </a:endParaRPr>
          </a:p>
        </p:txBody>
      </p:sp>
      <p:sp>
        <p:nvSpPr>
          <p:cNvPr id="50" name="Rounded Rectangle 49"/>
          <p:cNvSpPr/>
          <p:nvPr/>
        </p:nvSpPr>
        <p:spPr>
          <a:xfrm>
            <a:off x="9671951" y="5084708"/>
            <a:ext cx="1463040"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5. Monitor</a:t>
            </a:r>
            <a:endParaRPr kumimoji="0" lang="en-US" sz="1800" b="0" i="0" u="none" strike="noStrike" kern="0" cap="none" spc="0" normalizeH="0" baseline="0" noProof="0" dirty="0">
              <a:ln>
                <a:noFill/>
              </a:ln>
              <a:solidFill>
                <a:schemeClr val="bg1"/>
              </a:solidFill>
              <a:effectLst/>
              <a:uLnTx/>
              <a:uFillTx/>
            </a:endParaRPr>
          </a:p>
        </p:txBody>
      </p:sp>
      <p:grpSp>
        <p:nvGrpSpPr>
          <p:cNvPr id="3" name="Group 28"/>
          <p:cNvGrpSpPr/>
          <p:nvPr/>
        </p:nvGrpSpPr>
        <p:grpSpPr>
          <a:xfrm>
            <a:off x="3808820" y="3117962"/>
            <a:ext cx="3364140" cy="956516"/>
            <a:chOff x="4316820" y="3117962"/>
            <a:chExt cx="3364140" cy="956516"/>
          </a:xfrm>
        </p:grpSpPr>
        <p:pic>
          <p:nvPicPr>
            <p:cNvPr id="52" name="Picture 4" descr="G:\single-small.png"/>
            <p:cNvPicPr>
              <a:picLocks noChangeAspect="1" noChangeArrowheads="1"/>
            </p:cNvPicPr>
            <p:nvPr/>
          </p:nvPicPr>
          <p:blipFill>
            <a:blip r:embed="rId5"/>
            <a:srcRect/>
            <a:stretch>
              <a:fillRect/>
            </a:stretch>
          </p:blipFill>
          <p:spPr bwMode="auto">
            <a:xfrm>
              <a:off x="4316820" y="3409849"/>
              <a:ext cx="3364140" cy="664629"/>
            </a:xfrm>
            <a:prstGeom prst="rect">
              <a:avLst/>
            </a:prstGeom>
            <a:noFill/>
          </p:spPr>
        </p:pic>
        <p:sp>
          <p:nvSpPr>
            <p:cNvPr id="53" name="TextBox 52"/>
            <p:cNvSpPr txBox="1"/>
            <p:nvPr/>
          </p:nvSpPr>
          <p:spPr>
            <a:xfrm>
              <a:off x="4744996" y="3117962"/>
              <a:ext cx="244663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effectLst/>
                  <a:uLnTx/>
                  <a:uFillTx/>
                </a:rPr>
                <a:t>Deploy</a:t>
              </a:r>
              <a:endParaRPr kumimoji="0" lang="en-US" sz="2800" b="0" i="0" u="none" strike="noStrike" kern="0" cap="none" spc="0" normalizeH="0" baseline="0" noProof="0" dirty="0">
                <a:ln>
                  <a:noFill/>
                </a:ln>
                <a:effectLst/>
                <a:uLnTx/>
                <a:uFillTx/>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p:nvPr/>
        </p:nvGrpSpPr>
        <p:grpSpPr>
          <a:xfrm>
            <a:off x="7922888" y="797511"/>
            <a:ext cx="3718007" cy="5128727"/>
            <a:chOff x="7922888" y="797511"/>
            <a:chExt cx="3718007" cy="5128727"/>
          </a:xfrm>
        </p:grpSpPr>
        <p:pic>
          <p:nvPicPr>
            <p:cNvPr id="39" name="Picture 2" descr="G:\box2.png"/>
            <p:cNvPicPr>
              <a:picLocks noChangeAspect="1" noChangeArrowheads="1"/>
            </p:cNvPicPr>
            <p:nvPr/>
          </p:nvPicPr>
          <p:blipFill>
            <a:blip r:embed="rId3"/>
            <a:srcRect/>
            <a:stretch>
              <a:fillRect/>
            </a:stretch>
          </p:blipFill>
          <p:spPr bwMode="auto">
            <a:xfrm>
              <a:off x="8611985" y="1864429"/>
              <a:ext cx="2326090" cy="4061809"/>
            </a:xfrm>
            <a:prstGeom prst="rect">
              <a:avLst/>
            </a:prstGeom>
            <a:noFill/>
          </p:spPr>
        </p:pic>
        <p:sp>
          <p:nvSpPr>
            <p:cNvPr id="40" name="TextBox 39"/>
            <p:cNvSpPr txBox="1"/>
            <p:nvPr/>
          </p:nvSpPr>
          <p:spPr>
            <a:xfrm>
              <a:off x="7929155" y="797511"/>
              <a:ext cx="3711740" cy="46166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effectLst/>
                <a:uLnTx/>
                <a:uFillTx/>
                <a:latin typeface="Arial"/>
              </a:endParaRPr>
            </a:p>
          </p:txBody>
        </p:sp>
        <p:pic>
          <p:nvPicPr>
            <p:cNvPr id="41" name="Picture 3" descr="G:\arrowS.png"/>
            <p:cNvPicPr>
              <a:picLocks noChangeAspect="1" noChangeArrowheads="1"/>
            </p:cNvPicPr>
            <p:nvPr/>
          </p:nvPicPr>
          <p:blipFill>
            <a:blip r:embed="rId4"/>
            <a:srcRect/>
            <a:stretch>
              <a:fillRect/>
            </a:stretch>
          </p:blipFill>
          <p:spPr bwMode="auto">
            <a:xfrm>
              <a:off x="8488323" y="2627453"/>
              <a:ext cx="351081" cy="550461"/>
            </a:xfrm>
            <a:prstGeom prst="rect">
              <a:avLst/>
            </a:prstGeom>
            <a:noFill/>
          </p:spPr>
        </p:pic>
        <p:pic>
          <p:nvPicPr>
            <p:cNvPr id="42" name="Picture 3" descr="G:\arrowS.png"/>
            <p:cNvPicPr>
              <a:picLocks noChangeAspect="1" noChangeArrowheads="1"/>
            </p:cNvPicPr>
            <p:nvPr/>
          </p:nvPicPr>
          <p:blipFill>
            <a:blip r:embed="rId4"/>
            <a:srcRect/>
            <a:stretch>
              <a:fillRect/>
            </a:stretch>
          </p:blipFill>
          <p:spPr bwMode="auto">
            <a:xfrm>
              <a:off x="8488323" y="4444679"/>
              <a:ext cx="351081" cy="550461"/>
            </a:xfrm>
            <a:prstGeom prst="rect">
              <a:avLst/>
            </a:prstGeom>
            <a:noFill/>
          </p:spPr>
        </p:pic>
        <p:pic>
          <p:nvPicPr>
            <p:cNvPr id="43" name="Picture 3" descr="G:\arrowS.png"/>
            <p:cNvPicPr>
              <a:picLocks noChangeAspect="1" noChangeArrowheads="1"/>
            </p:cNvPicPr>
            <p:nvPr/>
          </p:nvPicPr>
          <p:blipFill>
            <a:blip r:embed="rId4"/>
            <a:srcRect/>
            <a:stretch>
              <a:fillRect/>
            </a:stretch>
          </p:blipFill>
          <p:spPr bwMode="auto">
            <a:xfrm rot="10800000">
              <a:off x="10722237" y="4629874"/>
              <a:ext cx="351081" cy="550461"/>
            </a:xfrm>
            <a:prstGeom prst="rect">
              <a:avLst/>
            </a:prstGeom>
            <a:noFill/>
          </p:spPr>
        </p:pic>
        <p:pic>
          <p:nvPicPr>
            <p:cNvPr id="44" name="Picture 3" descr="G:\arrowS.png"/>
            <p:cNvPicPr>
              <a:picLocks noChangeAspect="1" noChangeArrowheads="1"/>
            </p:cNvPicPr>
            <p:nvPr/>
          </p:nvPicPr>
          <p:blipFill>
            <a:blip r:embed="rId4"/>
            <a:srcRect/>
            <a:stretch>
              <a:fillRect/>
            </a:stretch>
          </p:blipFill>
          <p:spPr bwMode="auto">
            <a:xfrm rot="10800000">
              <a:off x="10722237" y="3703900"/>
              <a:ext cx="351081" cy="550461"/>
            </a:xfrm>
            <a:prstGeom prst="rect">
              <a:avLst/>
            </a:prstGeom>
            <a:noFill/>
          </p:spPr>
        </p:pic>
        <p:pic>
          <p:nvPicPr>
            <p:cNvPr id="45" name="Picture 3" descr="G:\arrowS.png"/>
            <p:cNvPicPr>
              <a:picLocks noChangeAspect="1" noChangeArrowheads="1"/>
            </p:cNvPicPr>
            <p:nvPr/>
          </p:nvPicPr>
          <p:blipFill>
            <a:blip r:embed="rId4"/>
            <a:srcRect/>
            <a:stretch>
              <a:fillRect/>
            </a:stretch>
          </p:blipFill>
          <p:spPr bwMode="auto">
            <a:xfrm rot="10800000">
              <a:off x="10722237" y="2743201"/>
              <a:ext cx="351081" cy="550461"/>
            </a:xfrm>
            <a:prstGeom prst="rect">
              <a:avLst/>
            </a:prstGeom>
            <a:noFill/>
          </p:spPr>
        </p:pic>
        <p:pic>
          <p:nvPicPr>
            <p:cNvPr id="46" name="Picture 3" descr="G:\arrowS.png"/>
            <p:cNvPicPr>
              <a:picLocks noChangeAspect="1" noChangeArrowheads="1"/>
            </p:cNvPicPr>
            <p:nvPr/>
          </p:nvPicPr>
          <p:blipFill>
            <a:blip r:embed="rId4"/>
            <a:srcRect/>
            <a:stretch>
              <a:fillRect/>
            </a:stretch>
          </p:blipFill>
          <p:spPr bwMode="auto">
            <a:xfrm>
              <a:off x="8488323" y="3565002"/>
              <a:ext cx="351081" cy="550461"/>
            </a:xfrm>
            <a:prstGeom prst="rect">
              <a:avLst/>
            </a:prstGeom>
            <a:noFill/>
          </p:spPr>
        </p:pic>
        <p:sp>
          <p:nvSpPr>
            <p:cNvPr id="47" name="Rounded Rectangle 46"/>
            <p:cNvSpPr/>
            <p:nvPr/>
          </p:nvSpPr>
          <p:spPr>
            <a:xfrm>
              <a:off x="8038628" y="2272061"/>
              <a:ext cx="1285300"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1. Procure</a:t>
              </a:r>
              <a:endParaRPr kumimoji="0" lang="en-US" sz="1800" b="0" i="0" u="none" strike="noStrike" kern="0" cap="none" spc="0" normalizeH="0" baseline="0" noProof="0" dirty="0">
                <a:ln>
                  <a:noFill/>
                </a:ln>
                <a:solidFill>
                  <a:schemeClr val="bg1"/>
                </a:solidFill>
                <a:effectLst/>
                <a:uLnTx/>
                <a:uFillTx/>
              </a:endParaRPr>
            </a:p>
          </p:txBody>
        </p:sp>
        <p:sp>
          <p:nvSpPr>
            <p:cNvPr id="48" name="Rounded Rectangle 47"/>
            <p:cNvSpPr/>
            <p:nvPr/>
          </p:nvSpPr>
          <p:spPr>
            <a:xfrm>
              <a:off x="7922888" y="3232760"/>
              <a:ext cx="1417881"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2. Image</a:t>
              </a:r>
              <a:endParaRPr kumimoji="0" lang="en-US" sz="1800" b="0" i="0" u="none" strike="noStrike" kern="0" cap="none" spc="0" normalizeH="0" baseline="0" noProof="0" dirty="0">
                <a:ln>
                  <a:noFill/>
                </a:ln>
                <a:solidFill>
                  <a:schemeClr val="bg1"/>
                </a:solidFill>
                <a:effectLst/>
                <a:uLnTx/>
                <a:uFillTx/>
              </a:endParaRPr>
            </a:p>
          </p:txBody>
        </p:sp>
        <p:sp>
          <p:nvSpPr>
            <p:cNvPr id="49" name="Rounded Rectangle 48"/>
            <p:cNvSpPr/>
            <p:nvPr/>
          </p:nvSpPr>
          <p:spPr>
            <a:xfrm>
              <a:off x="7922888" y="4158734"/>
              <a:ext cx="1429455"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3. Secure</a:t>
              </a:r>
              <a:endParaRPr kumimoji="0" lang="en-US" sz="1800" b="0" i="0" u="none" strike="noStrike" kern="0" cap="none" spc="0" normalizeH="0" baseline="0" noProof="0" dirty="0">
                <a:ln>
                  <a:noFill/>
                </a:ln>
                <a:solidFill>
                  <a:schemeClr val="bg1"/>
                </a:solidFill>
                <a:effectLst/>
                <a:uLnTx/>
                <a:uFillTx/>
              </a:endParaRPr>
            </a:p>
          </p:txBody>
        </p:sp>
        <p:sp>
          <p:nvSpPr>
            <p:cNvPr id="50" name="Rounded Rectangle 49"/>
            <p:cNvSpPr/>
            <p:nvPr/>
          </p:nvSpPr>
          <p:spPr>
            <a:xfrm>
              <a:off x="7922889" y="5084708"/>
              <a:ext cx="1452605"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4. Deploy</a:t>
              </a:r>
              <a:endParaRPr kumimoji="0" lang="en-US" sz="1800" b="0" i="0" u="none" strike="noStrike" kern="0" cap="none" spc="0" normalizeH="0" baseline="0" noProof="0" dirty="0">
                <a:ln>
                  <a:noFill/>
                </a:ln>
                <a:solidFill>
                  <a:schemeClr val="bg1"/>
                </a:solidFill>
                <a:effectLst/>
                <a:uLnTx/>
                <a:uFillTx/>
              </a:endParaRPr>
            </a:p>
          </p:txBody>
        </p:sp>
        <p:sp>
          <p:nvSpPr>
            <p:cNvPr id="51" name="Rounded Rectangle 50"/>
            <p:cNvSpPr/>
            <p:nvPr/>
          </p:nvSpPr>
          <p:spPr>
            <a:xfrm>
              <a:off x="10179950" y="2272061"/>
              <a:ext cx="1383157"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8. Retire</a:t>
              </a:r>
              <a:endParaRPr kumimoji="0" lang="en-US" sz="1800" b="0" i="0" u="none" strike="noStrike" kern="0" cap="none" spc="0" normalizeH="0" baseline="0" noProof="0" dirty="0">
                <a:ln>
                  <a:noFill/>
                </a:ln>
                <a:solidFill>
                  <a:schemeClr val="bg1"/>
                </a:solidFill>
                <a:effectLst/>
                <a:uLnTx/>
                <a:uFillTx/>
              </a:endParaRPr>
            </a:p>
          </p:txBody>
        </p:sp>
        <p:sp>
          <p:nvSpPr>
            <p:cNvPr id="52" name="Rounded Rectangle 51"/>
            <p:cNvSpPr/>
            <p:nvPr/>
          </p:nvSpPr>
          <p:spPr>
            <a:xfrm>
              <a:off x="10179951" y="3232760"/>
              <a:ext cx="1394732"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7. Back-up</a:t>
              </a:r>
              <a:endParaRPr kumimoji="0" lang="en-US" sz="1800" b="0" i="0" u="none" strike="noStrike" kern="0" cap="none" spc="0" normalizeH="0" baseline="0" noProof="0" dirty="0">
                <a:ln>
                  <a:noFill/>
                </a:ln>
                <a:solidFill>
                  <a:schemeClr val="bg1"/>
                </a:solidFill>
                <a:effectLst/>
                <a:uLnTx/>
                <a:uFillTx/>
              </a:endParaRPr>
            </a:p>
          </p:txBody>
        </p:sp>
        <p:sp>
          <p:nvSpPr>
            <p:cNvPr id="53" name="Rounded Rectangle 52"/>
            <p:cNvSpPr/>
            <p:nvPr/>
          </p:nvSpPr>
          <p:spPr>
            <a:xfrm>
              <a:off x="10179951" y="4158734"/>
              <a:ext cx="1406306"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6. Maintain</a:t>
              </a:r>
              <a:endParaRPr kumimoji="0" lang="en-US" sz="1800" b="0" i="0" u="none" strike="noStrike" kern="0" cap="none" spc="0" normalizeH="0" baseline="0" noProof="0" dirty="0">
                <a:ln>
                  <a:noFill/>
                </a:ln>
                <a:solidFill>
                  <a:schemeClr val="bg1"/>
                </a:solidFill>
                <a:effectLst/>
                <a:uLnTx/>
                <a:uFillTx/>
              </a:endParaRPr>
            </a:p>
          </p:txBody>
        </p:sp>
        <p:sp>
          <p:nvSpPr>
            <p:cNvPr id="54" name="Rounded Rectangle 53"/>
            <p:cNvSpPr/>
            <p:nvPr/>
          </p:nvSpPr>
          <p:spPr>
            <a:xfrm>
              <a:off x="10179951" y="5084708"/>
              <a:ext cx="1394732" cy="408623"/>
            </a:xfrm>
            <a:prstGeom prst="roundRect">
              <a:avLst/>
            </a:prstGeom>
            <a:gradFill flip="none" rotWithShape="1">
              <a:gsLst>
                <a:gs pos="0">
                  <a:srgbClr xmlns:mc="http://schemas.openxmlformats.org/markup-compatibility/2006" xmlns:a14="http://schemas.microsoft.com/office/drawing/2010/main" val="3E4554" mc:Ignorable="">
                    <a:lumMod val="60000"/>
                    <a:lumOff val="40000"/>
                  </a:srgbClr>
                </a:gs>
                <a:gs pos="50000">
                  <a:srgbClr xmlns:mc="http://schemas.openxmlformats.org/markup-compatibility/2006" xmlns:a14="http://schemas.microsoft.com/office/drawing/2010/main" val="3E4554" mc:Ignorable="">
                    <a:lumMod val="75000"/>
                  </a:srgbClr>
                </a:gs>
              </a:gsLst>
              <a:lin ang="5400000" scaled="1"/>
              <a:tileRect/>
            </a:gradFill>
            <a:ln>
              <a:solidFill>
                <a:srgbClr xmlns:mc="http://schemas.openxmlformats.org/markup-compatibility/2006" xmlns:a14="http://schemas.microsoft.com/office/drawing/2010/main" val="FFFFFF" mc:Ignorable=""/>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cs typeface="Arial" charset="0"/>
                  <a:sym typeface="Gill Sans"/>
                </a:rPr>
                <a:t>5. Monitor</a:t>
              </a:r>
              <a:endParaRPr kumimoji="0" lang="en-US" sz="1800" b="0" i="0" u="none" strike="noStrike" kern="0" cap="none" spc="0" normalizeH="0" baseline="0" noProof="0" dirty="0">
                <a:ln>
                  <a:noFill/>
                </a:ln>
                <a:solidFill>
                  <a:schemeClr val="bg1"/>
                </a:solidFill>
                <a:effectLst/>
                <a:uLnTx/>
                <a:uFillTx/>
              </a:endParaRPr>
            </a:p>
          </p:txBody>
        </p:sp>
      </p:grpSp>
      <p:sp>
        <p:nvSpPr>
          <p:cNvPr id="55" name="TextBox 54"/>
          <p:cNvSpPr txBox="1"/>
          <p:nvPr/>
        </p:nvSpPr>
        <p:spPr>
          <a:xfrm>
            <a:off x="1332457" y="797511"/>
            <a:ext cx="3238170"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effectLst/>
                <a:uLnTx/>
                <a:uFillTx/>
                <a:latin typeface="Arial"/>
              </a:rPr>
              <a:t>Tightly Coupled &amp; Locally Installed</a:t>
            </a:r>
            <a:endParaRPr kumimoji="0" lang="en-US" sz="2400" b="1" i="0" u="none" strike="noStrike" kern="0" cap="none" spc="0" normalizeH="0" baseline="0" noProof="0" dirty="0">
              <a:ln>
                <a:noFill/>
              </a:ln>
              <a:effectLst/>
              <a:uLnTx/>
              <a:uFillTx/>
              <a:latin typeface="Arial"/>
            </a:endParaRPr>
          </a:p>
        </p:txBody>
      </p:sp>
      <p:sp>
        <p:nvSpPr>
          <p:cNvPr id="56" name="TextBox 55"/>
          <p:cNvSpPr txBox="1"/>
          <p:nvPr/>
        </p:nvSpPr>
        <p:spPr>
          <a:xfrm>
            <a:off x="8704162" y="857570"/>
            <a:ext cx="2797396" cy="2308324"/>
          </a:xfrm>
          <a:prstGeom prst="rect">
            <a:avLst/>
          </a:prstGeom>
          <a:noFill/>
        </p:spPr>
        <p:txBody>
          <a:bodyPr wrap="square">
            <a:spAutoFit/>
          </a:bodyPr>
          <a:lstStyle/>
          <a:p>
            <a:pPr algn="ctr" defTabSz="914400" fontAlgn="auto">
              <a:spcBef>
                <a:spcPts val="0"/>
              </a:spcBef>
              <a:spcAft>
                <a:spcPts val="0"/>
              </a:spcAft>
              <a:defRPr/>
            </a:pPr>
            <a:r>
              <a:rPr kumimoji="0" lang="en-US" sz="2400" b="0" i="0" u="none" strike="noStrike" kern="0" cap="none" spc="0" normalizeH="0" baseline="0" noProof="0" dirty="0" smtClean="0">
                <a:ln>
                  <a:noFill/>
                </a:ln>
                <a:effectLst/>
                <a:uLnTx/>
                <a:uFillTx/>
              </a:rPr>
              <a:t>Centralized single in</a:t>
            </a:r>
            <a:r>
              <a:rPr lang="en-US" sz="2400" b="1" kern="0" dirty="0" smtClean="0">
                <a:latin typeface="Arial"/>
              </a:rPr>
              <a:t>Traditional Management Tools &amp; Processes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rPr>
              <a:t>stance images</a:t>
            </a:r>
            <a:endParaRPr kumimoji="0" lang="en-US" sz="2400" b="0" i="0" u="none" strike="noStrike" kern="0" cap="none" spc="0" normalizeH="0" baseline="0" noProof="0" dirty="0">
              <a:ln>
                <a:noFill/>
              </a:ln>
              <a:effectLst/>
              <a:uLnTx/>
              <a:uFillTx/>
            </a:endParaRPr>
          </a:p>
        </p:txBody>
      </p:sp>
      <p:grpSp>
        <p:nvGrpSpPr>
          <p:cNvPr id="3" name="Group 60"/>
          <p:cNvGrpSpPr/>
          <p:nvPr/>
        </p:nvGrpSpPr>
        <p:grpSpPr>
          <a:xfrm>
            <a:off x="8669539" y="1995531"/>
            <a:ext cx="2733852" cy="3103753"/>
            <a:chOff x="8669539" y="1995531"/>
            <a:chExt cx="2733852" cy="3103753"/>
          </a:xfrm>
        </p:grpSpPr>
        <p:cxnSp>
          <p:nvCxnSpPr>
            <p:cNvPr id="58" name="Straight Connector 57"/>
            <p:cNvCxnSpPr/>
            <p:nvPr/>
          </p:nvCxnSpPr>
          <p:spPr>
            <a:xfrm flipV="1">
              <a:off x="8669539" y="2999407"/>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cxnSp>
          <p:nvCxnSpPr>
            <p:cNvPr id="59" name="Straight Connector 58"/>
            <p:cNvCxnSpPr/>
            <p:nvPr/>
          </p:nvCxnSpPr>
          <p:spPr>
            <a:xfrm flipV="1">
              <a:off x="8669539" y="4074288"/>
              <a:ext cx="2733852" cy="19677"/>
            </a:xfrm>
            <a:prstGeom prst="line">
              <a:avLst/>
            </a:prstGeom>
            <a:noFill/>
            <a:ln w="31750" cap="flat" cmpd="sng" algn="ctr">
              <a:gradFill flip="none" rotWithShape="1">
                <a:gsLst>
                  <a:gs pos="0">
                    <a:srgbClr xmlns:mc="http://schemas.openxmlformats.org/markup-compatibility/2006" xmlns:a14="http://schemas.microsoft.com/office/drawing/2010/main" val="FFFFFF" mc:Ignorable="">
                      <a:alpha val="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1"/>
                <a:tileRect/>
              </a:gradFill>
              <a:prstDash val="sysDash"/>
            </a:ln>
            <a:effectLst/>
          </p:spPr>
        </p:cxnSp>
        <p:grpSp>
          <p:nvGrpSpPr>
            <p:cNvPr id="4" name="Apps (big)"/>
            <p:cNvGrpSpPr>
              <a:grpSpLocks/>
            </p:cNvGrpSpPr>
            <p:nvPr/>
          </p:nvGrpSpPr>
          <p:grpSpPr bwMode="auto">
            <a:xfrm>
              <a:off x="8807635" y="3090208"/>
              <a:ext cx="2578817" cy="914400"/>
              <a:chOff x="8775865" y="3118414"/>
              <a:chExt cx="1556257" cy="646546"/>
            </a:xfrm>
          </p:grpSpPr>
          <p:sp>
            <p:nvSpPr>
              <p:cNvPr id="67" name="Rounded Rectangle 148"/>
              <p:cNvSpPr>
                <a:spLocks noChangeArrowheads="1"/>
              </p:cNvSpPr>
              <p:nvPr/>
            </p:nvSpPr>
            <p:spPr bwMode="auto">
              <a:xfrm>
                <a:off x="8775865" y="3118414"/>
                <a:ext cx="1556257" cy="646546"/>
              </a:xfrm>
              <a:prstGeom prst="roundRect">
                <a:avLst>
                  <a:gd name="adj" fmla="val 9167"/>
                </a:avLst>
              </a:prstGeom>
              <a:gradFill rotWithShape="1">
                <a:gsLst>
                  <a:gs pos="0">
                    <a:srgbClr xmlns:mc="http://schemas.openxmlformats.org/markup-compatibility/2006" xmlns:a14="http://schemas.microsoft.com/office/drawing/2010/main" val="CE8E00" mc:Ignorable="">
                      <a:lumMod val="60000"/>
                      <a:lumOff val="40000"/>
                    </a:srgbClr>
                  </a:gs>
                  <a:gs pos="50000">
                    <a:srgbClr xmlns:mc="http://schemas.openxmlformats.org/markup-compatibility/2006" xmlns:a14="http://schemas.microsoft.com/office/drawing/2010/main" val="CE8E00" mc:Ignorable=""/>
                  </a:gs>
                  <a:gs pos="51000">
                    <a:srgbClr xmlns:mc="http://schemas.openxmlformats.org/markup-compatibility/2006" xmlns:a14="http://schemas.microsoft.com/office/drawing/2010/main" val="CE8E00" mc:Ignorable="">
                      <a:lumMod val="75000"/>
                    </a:srgbClr>
                  </a:gs>
                  <a:gs pos="100000">
                    <a:srgbClr xmlns:mc="http://schemas.openxmlformats.org/markup-compatibility/2006" xmlns:a14="http://schemas.microsoft.com/office/drawing/2010/main" val="CE8E00" mc:Ignorable="">
                      <a:lumMod val="50000"/>
                    </a:srgbClr>
                  </a:gs>
                </a:gsLst>
                <a:lin ang="5400000" scaled="0"/>
              </a:gradFill>
              <a:ln w="25400" cap="flat" cmpd="sng" algn="ctr">
                <a:solidFill>
                  <a:srgbClr xmlns:mc="http://schemas.openxmlformats.org/markup-compatibility/2006" xmlns:a14="http://schemas.microsoft.com/office/drawing/2010/main" val="CE8E0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pitchFamily="34" charset="0"/>
                  <a:ea typeface="+mn-ea"/>
                  <a:cs typeface="Arial" charset="0"/>
                  <a:sym typeface="Gill Sans"/>
                </a:endParaRPr>
              </a:p>
            </p:txBody>
          </p:sp>
          <p:sp>
            <p:nvSpPr>
              <p:cNvPr id="68" name="TextBox 149"/>
              <p:cNvSpPr txBox="1">
                <a:spLocks noChangeArrowheads="1"/>
              </p:cNvSpPr>
              <p:nvPr/>
            </p:nvSpPr>
            <p:spPr bwMode="auto">
              <a:xfrm>
                <a:off x="8826277" y="3318890"/>
                <a:ext cx="1453836" cy="194526"/>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Apps</a:t>
                </a:r>
              </a:p>
            </p:txBody>
          </p:sp>
        </p:grpSp>
        <p:grpSp>
          <p:nvGrpSpPr>
            <p:cNvPr id="5" name="Profile (big)"/>
            <p:cNvGrpSpPr>
              <a:grpSpLocks/>
            </p:cNvGrpSpPr>
            <p:nvPr/>
          </p:nvGrpSpPr>
          <p:grpSpPr bwMode="auto">
            <a:xfrm>
              <a:off x="8807638" y="1995531"/>
              <a:ext cx="2578820" cy="914400"/>
              <a:chOff x="8775871" y="2377549"/>
              <a:chExt cx="1556258" cy="644679"/>
            </a:xfrm>
          </p:grpSpPr>
          <p:sp>
            <p:nvSpPr>
              <p:cNvPr id="65" name="Rounded Rectangle 155"/>
              <p:cNvSpPr>
                <a:spLocks noChangeArrowheads="1"/>
              </p:cNvSpPr>
              <p:nvPr/>
            </p:nvSpPr>
            <p:spPr bwMode="auto">
              <a:xfrm>
                <a:off x="8775871" y="2377549"/>
                <a:ext cx="1556258" cy="644679"/>
              </a:xfrm>
              <a:prstGeom prst="roundRect">
                <a:avLst>
                  <a:gd name="adj" fmla="val 9167"/>
                </a:avLst>
              </a:prstGeom>
              <a:gradFill rotWithShape="1">
                <a:gsLst>
                  <a:gs pos="1000">
                    <a:srgbClr xmlns:mc="http://schemas.openxmlformats.org/markup-compatibility/2006" xmlns:a14="http://schemas.microsoft.com/office/drawing/2010/main" val="FFFFFF" mc:Ignorable="">
                      <a:lumMod val="75000"/>
                    </a:srgbClr>
                  </a:gs>
                  <a:gs pos="50000">
                    <a:srgbClr xmlns:mc="http://schemas.openxmlformats.org/markup-compatibility/2006" xmlns:a14="http://schemas.microsoft.com/office/drawing/2010/main" val="3E4554" mc:Ignorable=""/>
                  </a:gs>
                  <a:gs pos="51000">
                    <a:srgbClr xmlns:mc="http://schemas.openxmlformats.org/markup-compatibility/2006" xmlns:a14="http://schemas.microsoft.com/office/drawing/2010/main" val="3E4554" mc:Ignorable="">
                      <a:lumMod val="75000"/>
                    </a:srgbClr>
                  </a:gs>
                  <a:gs pos="100000">
                    <a:srgbClr xmlns:mc="http://schemas.openxmlformats.org/markup-compatibility/2006" xmlns:a14="http://schemas.microsoft.com/office/drawing/2010/main" val="3E4554" mc:Ignorable="">
                      <a:lumMod val="50000"/>
                    </a:srgbClr>
                  </a:gs>
                </a:gsLst>
                <a:lin ang="5400000" scaled="0"/>
              </a:gradFill>
              <a:ln w="25400" cap="flat" cmpd="sng" algn="ctr">
                <a:solidFill>
                  <a:srgbClr xmlns:mc="http://schemas.openxmlformats.org/markup-compatibility/2006" xmlns:a14="http://schemas.microsoft.com/office/drawing/2010/main" val="3E4554"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66" name="TextBox 156"/>
              <p:cNvSpPr txBox="1">
                <a:spLocks noChangeArrowheads="1"/>
              </p:cNvSpPr>
              <p:nvPr/>
            </p:nvSpPr>
            <p:spPr bwMode="auto">
              <a:xfrm>
                <a:off x="8801949" y="2602507"/>
                <a:ext cx="1504864"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User Profile</a:t>
                </a:r>
                <a:endParaRPr kumimoji="0" lang="en-US" sz="2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grpSp>
        <p:grpSp>
          <p:nvGrpSpPr>
            <p:cNvPr id="6" name="Desktop (big)"/>
            <p:cNvGrpSpPr>
              <a:grpSpLocks/>
            </p:cNvGrpSpPr>
            <p:nvPr/>
          </p:nvGrpSpPr>
          <p:grpSpPr bwMode="auto">
            <a:xfrm>
              <a:off x="8813882" y="4184884"/>
              <a:ext cx="2578817" cy="914400"/>
              <a:chOff x="8775865" y="3780195"/>
              <a:chExt cx="1556257" cy="644680"/>
            </a:xfrm>
          </p:grpSpPr>
          <p:sp>
            <p:nvSpPr>
              <p:cNvPr id="63" name="Rounded Rectangle 163"/>
              <p:cNvSpPr>
                <a:spLocks noChangeArrowheads="1"/>
              </p:cNvSpPr>
              <p:nvPr/>
            </p:nvSpPr>
            <p:spPr bwMode="auto">
              <a:xfrm>
                <a:off x="8775865" y="3780195"/>
                <a:ext cx="1556257" cy="644680"/>
              </a:xfrm>
              <a:prstGeom prst="roundRect">
                <a:avLst>
                  <a:gd name="adj" fmla="val 9167"/>
                </a:avLst>
              </a:prstGeom>
              <a:gradFill rotWithShape="1">
                <a:gsLst>
                  <a:gs pos="0">
                    <a:srgbClr xmlns:mc="http://schemas.openxmlformats.org/markup-compatibility/2006" xmlns:a14="http://schemas.microsoft.com/office/drawing/2010/main" val="0175B0" mc:Ignorable="">
                      <a:lumMod val="60000"/>
                      <a:lumOff val="40000"/>
                    </a:srgbClr>
                  </a:gs>
                  <a:gs pos="50000">
                    <a:srgbClr xmlns:mc="http://schemas.openxmlformats.org/markup-compatibility/2006" xmlns:a14="http://schemas.microsoft.com/office/drawing/2010/main" val="0175B0" mc:Ignorable=""/>
                  </a:gs>
                  <a:gs pos="51000">
                    <a:srgbClr xmlns:mc="http://schemas.openxmlformats.org/markup-compatibility/2006" xmlns:a14="http://schemas.microsoft.com/office/drawing/2010/main" val="0040A8" mc:Ignorable=""/>
                  </a:gs>
                  <a:gs pos="100000">
                    <a:srgbClr xmlns:mc="http://schemas.openxmlformats.org/markup-compatibility/2006" xmlns:a14="http://schemas.microsoft.com/office/drawing/2010/main" val="0040A8" mc:Ignorable="">
                      <a:lumMod val="75000"/>
                    </a:srgbClr>
                  </a:gs>
                </a:gsLst>
                <a:lin ang="5400000" scaled="0"/>
              </a:gra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Calibri" pitchFamily="34" charset="0"/>
                  <a:ea typeface="+mn-ea"/>
                  <a:cs typeface="Arial" charset="0"/>
                  <a:sym typeface="Gill Sans"/>
                </a:endParaRPr>
              </a:p>
            </p:txBody>
          </p:sp>
          <p:sp>
            <p:nvSpPr>
              <p:cNvPr id="64" name="TextBox 164"/>
              <p:cNvSpPr txBox="1">
                <a:spLocks noChangeArrowheads="1"/>
              </p:cNvSpPr>
              <p:nvPr/>
            </p:nvSpPr>
            <p:spPr bwMode="auto">
              <a:xfrm>
                <a:off x="8795866" y="3994949"/>
                <a:ext cx="1514667"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Desktop OS</a:t>
                </a:r>
                <a:endParaRPr kumimoji="0" lang="en-US" sz="2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grpSp>
      </p:grpSp>
      <p:sp>
        <p:nvSpPr>
          <p:cNvPr id="69" name="Apps (small)"/>
          <p:cNvSpPr>
            <a:spLocks noChangeArrowheads="1"/>
          </p:cNvSpPr>
          <p:nvPr/>
        </p:nvSpPr>
        <p:spPr bwMode="auto">
          <a:xfrm>
            <a:off x="1881051" y="3472121"/>
            <a:ext cx="2158138" cy="617680"/>
          </a:xfrm>
          <a:prstGeom prst="roundRect">
            <a:avLst>
              <a:gd name="adj" fmla="val 16667"/>
            </a:avLst>
          </a:prstGeom>
          <a:gradFill rotWithShape="1">
            <a:gsLst>
              <a:gs pos="0">
                <a:srgbClr xmlns:mc="http://schemas.openxmlformats.org/markup-compatibility/2006" xmlns:a14="http://schemas.microsoft.com/office/drawing/2010/main" val="CE8E00" mc:Ignorable="">
                  <a:lumMod val="60000"/>
                  <a:lumOff val="40000"/>
                </a:srgbClr>
              </a:gs>
              <a:gs pos="50000">
                <a:srgbClr xmlns:mc="http://schemas.openxmlformats.org/markup-compatibility/2006" xmlns:a14="http://schemas.microsoft.com/office/drawing/2010/main" val="CE8E00" mc:Ignorable=""/>
              </a:gs>
              <a:gs pos="51000">
                <a:srgbClr xmlns:mc="http://schemas.openxmlformats.org/markup-compatibility/2006" xmlns:a14="http://schemas.microsoft.com/office/drawing/2010/main" val="CE8E00" mc:Ignorable="">
                  <a:lumMod val="75000"/>
                </a:srgbClr>
              </a:gs>
              <a:gs pos="100000">
                <a:srgbClr xmlns:mc="http://schemas.openxmlformats.org/markup-compatibility/2006" xmlns:a14="http://schemas.microsoft.com/office/drawing/2010/main" val="CE8E00" mc:Ignorable="">
                  <a:lumMod val="50000"/>
                </a:srgbClr>
              </a:gs>
            </a:gsLst>
            <a:lin ang="5400000" scaled="0"/>
          </a:gradFill>
          <a:ln w="25400" cap="flat" cmpd="sng" algn="ctr">
            <a:solidFill>
              <a:srgbClr xmlns:mc="http://schemas.openxmlformats.org/markup-compatibility/2006" xmlns:a14="http://schemas.microsoft.com/office/drawing/2010/main" val="CE8E0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Apps</a:t>
            </a:r>
            <a:endParaRPr kumimoji="0" lang="en-US" sz="16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70" name="Desktop (small)"/>
          <p:cNvSpPr>
            <a:spLocks noChangeArrowheads="1"/>
          </p:cNvSpPr>
          <p:nvPr/>
        </p:nvSpPr>
        <p:spPr bwMode="auto">
          <a:xfrm>
            <a:off x="1881051" y="4142031"/>
            <a:ext cx="2158138" cy="617680"/>
          </a:xfrm>
          <a:prstGeom prst="roundRect">
            <a:avLst>
              <a:gd name="adj" fmla="val 16667"/>
            </a:avLst>
          </a:prstGeom>
          <a:gradFill rotWithShape="1">
            <a:gsLst>
              <a:gs pos="0">
                <a:srgbClr xmlns:mc="http://schemas.openxmlformats.org/markup-compatibility/2006" xmlns:a14="http://schemas.microsoft.com/office/drawing/2010/main" val="0175B0" mc:Ignorable="">
                  <a:lumMod val="60000"/>
                  <a:lumOff val="40000"/>
                </a:srgbClr>
              </a:gs>
              <a:gs pos="50000">
                <a:srgbClr xmlns:mc="http://schemas.openxmlformats.org/markup-compatibility/2006" xmlns:a14="http://schemas.microsoft.com/office/drawing/2010/main" val="0175B0" mc:Ignorable=""/>
              </a:gs>
              <a:gs pos="51000">
                <a:srgbClr xmlns:mc="http://schemas.openxmlformats.org/markup-compatibility/2006" xmlns:a14="http://schemas.microsoft.com/office/drawing/2010/main" val="0040A8" mc:Ignorable=""/>
              </a:gs>
              <a:gs pos="100000">
                <a:srgbClr xmlns:mc="http://schemas.openxmlformats.org/markup-compatibility/2006" xmlns:a14="http://schemas.microsoft.com/office/drawing/2010/main" val="0040A8" mc:Ignorable="">
                  <a:lumMod val="75000"/>
                </a:srgbClr>
              </a:gs>
            </a:gsLst>
            <a:lin ang="5400000" scaled="0"/>
          </a:gra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Desktop OS</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71" name="Profile (small)"/>
          <p:cNvSpPr>
            <a:spLocks noChangeArrowheads="1"/>
          </p:cNvSpPr>
          <p:nvPr/>
        </p:nvSpPr>
        <p:spPr bwMode="auto">
          <a:xfrm>
            <a:off x="1881051" y="2802212"/>
            <a:ext cx="2158138" cy="617680"/>
          </a:xfrm>
          <a:prstGeom prst="roundRect">
            <a:avLst>
              <a:gd name="adj" fmla="val 16667"/>
            </a:avLst>
          </a:prstGeom>
          <a:gradFill rotWithShape="1">
            <a:gsLst>
              <a:gs pos="1000">
                <a:srgbClr xmlns:mc="http://schemas.openxmlformats.org/markup-compatibility/2006" xmlns:a14="http://schemas.microsoft.com/office/drawing/2010/main" val="FFFFFF" mc:Ignorable="">
                  <a:lumMod val="75000"/>
                </a:srgbClr>
              </a:gs>
              <a:gs pos="50000">
                <a:srgbClr xmlns:mc="http://schemas.openxmlformats.org/markup-compatibility/2006" xmlns:a14="http://schemas.microsoft.com/office/drawing/2010/main" val="3E4554" mc:Ignorable=""/>
              </a:gs>
              <a:gs pos="51000">
                <a:srgbClr xmlns:mc="http://schemas.openxmlformats.org/markup-compatibility/2006" xmlns:a14="http://schemas.microsoft.com/office/drawing/2010/main" val="3E4554" mc:Ignorable="">
                  <a:lumMod val="75000"/>
                </a:srgbClr>
              </a:gs>
              <a:gs pos="100000">
                <a:srgbClr xmlns:mc="http://schemas.openxmlformats.org/markup-compatibility/2006" xmlns:a14="http://schemas.microsoft.com/office/drawing/2010/main" val="3E4554" mc:Ignorable="">
                  <a:lumMod val="50000"/>
                </a:srgbClr>
              </a:gs>
            </a:gsLst>
            <a:lin ang="5400000" scaled="0"/>
          </a:gradFill>
          <a:ln w="25400" cap="flat" cmpd="sng" algn="ctr">
            <a:solidFill>
              <a:srgbClr xmlns:mc="http://schemas.openxmlformats.org/markup-compatibility/2006" xmlns:a14="http://schemas.microsoft.com/office/drawing/2010/main" val="3E4554"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Profile</a:t>
            </a:r>
            <a:endParaRPr kumimoji="0" lang="en-US" sz="14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72" name="AutoShape 39"/>
          <p:cNvSpPr>
            <a:spLocks noChangeArrowheads="1"/>
          </p:cNvSpPr>
          <p:nvPr/>
        </p:nvSpPr>
        <p:spPr bwMode="auto">
          <a:xfrm>
            <a:off x="1881051" y="4811940"/>
            <a:ext cx="2158138" cy="617680"/>
          </a:xfrm>
          <a:prstGeom prst="roundRect">
            <a:avLst>
              <a:gd name="adj" fmla="val 16667"/>
            </a:avLst>
          </a:prstGeom>
          <a:solidFill>
            <a:srgbClr xmlns:mc="http://schemas.openxmlformats.org/markup-compatibility/2006" xmlns:a14="http://schemas.microsoft.com/office/drawing/2010/main" val="080808" mc:Ignorable=""/>
          </a:soli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Client</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
        <p:nvSpPr>
          <p:cNvPr id="73" name="AutoShape 39"/>
          <p:cNvSpPr>
            <a:spLocks noChangeArrowheads="1"/>
          </p:cNvSpPr>
          <p:nvPr/>
        </p:nvSpPr>
        <p:spPr bwMode="auto">
          <a:xfrm>
            <a:off x="1881051" y="2132302"/>
            <a:ext cx="2158138" cy="617680"/>
          </a:xfrm>
          <a:prstGeom prst="roundRect">
            <a:avLst>
              <a:gd name="adj" fmla="val 16667"/>
            </a:avLst>
          </a:prstGeom>
          <a:solidFill>
            <a:srgbClr xmlns:mc="http://schemas.openxmlformats.org/markup-compatibility/2006" xmlns:a14="http://schemas.microsoft.com/office/drawing/2010/main" val="080808" mc:Ignorable=""/>
          </a:solidFill>
          <a:ln w="25400" cap="flat" cmpd="sng" algn="ctr">
            <a:solidFill>
              <a:srgbClr xmlns:mc="http://schemas.openxmlformats.org/markup-compatibility/2006" xmlns:a14="http://schemas.microsoft.com/office/drawing/2010/main" val="0175B0" mc:Ignorable="">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marL="0" marR="0" lvl="0" indent="0" algn="ctr" defTabSz="96678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rPr>
              <a:t>User</a:t>
            </a:r>
            <a:endParaRPr kumimoji="0" lang="en-US" sz="1800" b="0" i="0" u="none" strike="noStrike" kern="0" cap="none" spc="0" normalizeH="0" baseline="0" noProof="0" dirty="0">
              <a:ln>
                <a:noFill/>
              </a:ln>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Arial"/>
              <a:ea typeface="+mn-ea"/>
              <a:cs typeface="Arial" charset="0"/>
              <a:sym typeface="Gill San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par>
                          <p:cTn id="8" fill="hold">
                            <p:stCondLst>
                              <p:cond delay="1000"/>
                            </p:stCondLst>
                            <p:childTnLst>
                              <p:par>
                                <p:cTn id="9" presetID="0" presetClass="path" presetSubtype="0" accel="50000" decel="50000" fill="hold" grpId="0" nodeType="afterEffect">
                                  <p:stCondLst>
                                    <p:cond delay="0"/>
                                  </p:stCondLst>
                                  <p:childTnLst>
                                    <p:animMotion origin="layout" path="M -6.77524E-6 3.69686E-6 C 0.07986 -0.05892 0.15986 -0.11761 0.25758 -0.13309 C 0.3553 -0.14857 0.47074 -0.12107 0.58618 -0.09358 " pathEditMode="relative" ptsTypes="aaA">
                                      <p:cBhvr>
                                        <p:cTn id="10" dur="2000" fill="hold"/>
                                        <p:tgtEl>
                                          <p:spTgt spid="71"/>
                                        </p:tgtEl>
                                        <p:attrNameLst>
                                          <p:attrName>ppt_x</p:attrName>
                                          <p:attrName>ppt_y</p:attrName>
                                        </p:attrNameLst>
                                      </p:cBhvr>
                                    </p:animMotion>
                                  </p:childTnLst>
                                </p:cTn>
                              </p:par>
                              <p:par>
                                <p:cTn id="11" presetID="10" presetClass="exit" presetSubtype="0" fill="hold" grpId="1" nodeType="withEffect">
                                  <p:stCondLst>
                                    <p:cond delay="1100"/>
                                  </p:stCondLst>
                                  <p:childTnLst>
                                    <p:animEffect transition="out" filter="fade">
                                      <p:cBhvr>
                                        <p:cTn id="12" dur="1000"/>
                                        <p:tgtEl>
                                          <p:spTgt spid="71"/>
                                        </p:tgtEl>
                                      </p:cBhvr>
                                    </p:animEffect>
                                    <p:set>
                                      <p:cBhvr>
                                        <p:cTn id="13" dur="1" fill="hold">
                                          <p:stCondLst>
                                            <p:cond delay="999"/>
                                          </p:stCondLst>
                                        </p:cTn>
                                        <p:tgtEl>
                                          <p:spTgt spid="71"/>
                                        </p:tgtEl>
                                        <p:attrNameLst>
                                          <p:attrName>style.visibility</p:attrName>
                                        </p:attrNameLst>
                                      </p:cBhvr>
                                      <p:to>
                                        <p:strVal val="hidden"/>
                                      </p:to>
                                    </p:set>
                                  </p:childTnLst>
                                </p:cTn>
                              </p:par>
                              <p:par>
                                <p:cTn id="14" presetID="0" presetClass="path" presetSubtype="0" accel="50000" decel="50000" fill="hold" grpId="0" nodeType="withEffect">
                                  <p:stCondLst>
                                    <p:cond delay="0"/>
                                  </p:stCondLst>
                                  <p:childTnLst>
                                    <p:animMotion origin="layout" path="M 0.00053 0.00023 C 0.07908 -0.03959 0.15777 -0.07917 0.25613 -0.08727 C 0.35449 -0.09514 0.47252 -0.07222 0.59081 -0.04908 " pathEditMode="relative" rAng="0" ptsTypes="aaA">
                                      <p:cBhvr>
                                        <p:cTn id="15" dur="2000" fill="hold"/>
                                        <p:tgtEl>
                                          <p:spTgt spid="69"/>
                                        </p:tgtEl>
                                        <p:attrNameLst>
                                          <p:attrName>ppt_x</p:attrName>
                                          <p:attrName>ppt_y</p:attrName>
                                        </p:attrNameLst>
                                      </p:cBhvr>
                                      <p:rCtr x="29500" y="-4800"/>
                                    </p:animMotion>
                                  </p:childTnLst>
                                </p:cTn>
                              </p:par>
                              <p:par>
                                <p:cTn id="16" presetID="10" presetClass="exit" presetSubtype="0" fill="hold" grpId="1" nodeType="withEffect">
                                  <p:stCondLst>
                                    <p:cond delay="1000"/>
                                  </p:stCondLst>
                                  <p:childTnLst>
                                    <p:animEffect transition="out" filter="fade">
                                      <p:cBhvr>
                                        <p:cTn id="17" dur="1000"/>
                                        <p:tgtEl>
                                          <p:spTgt spid="69"/>
                                        </p:tgtEl>
                                      </p:cBhvr>
                                    </p:animEffect>
                                    <p:set>
                                      <p:cBhvr>
                                        <p:cTn id="18" dur="1" fill="hold">
                                          <p:stCondLst>
                                            <p:cond delay="999"/>
                                          </p:stCondLst>
                                        </p:cTn>
                                        <p:tgtEl>
                                          <p:spTgt spid="69"/>
                                        </p:tgtEl>
                                        <p:attrNameLst>
                                          <p:attrName>style.visibility</p:attrName>
                                        </p:attrNameLst>
                                      </p:cBhvr>
                                      <p:to>
                                        <p:strVal val="hidden"/>
                                      </p:to>
                                    </p:set>
                                  </p:childTnLst>
                                </p:cTn>
                              </p:par>
                              <p:par>
                                <p:cTn id="19" presetID="0" presetClass="path" presetSubtype="0" accel="50000" decel="50000" fill="hold" grpId="0" nodeType="withEffect">
                                  <p:stCondLst>
                                    <p:cond delay="0"/>
                                  </p:stCondLst>
                                  <p:childTnLst>
                                    <p:animMotion origin="layout" path="M -1.17264E-6 4.19593E-6 C 0.07856 -0.02172 0.15726 -0.04321 0.25563 -0.03974 C 0.354 -0.03628 0.47205 -0.00739 0.59023 0.02149 " pathEditMode="relative" ptsTypes="aaA">
                                      <p:cBhvr>
                                        <p:cTn id="20" dur="2000" fill="hold"/>
                                        <p:tgtEl>
                                          <p:spTgt spid="70"/>
                                        </p:tgtEl>
                                        <p:attrNameLst>
                                          <p:attrName>ppt_x</p:attrName>
                                          <p:attrName>ppt_y</p:attrName>
                                        </p:attrNameLst>
                                      </p:cBhvr>
                                    </p:animMotion>
                                  </p:childTnLst>
                                </p:cTn>
                              </p:par>
                              <p:par>
                                <p:cTn id="21" presetID="10" presetClass="exit" presetSubtype="0" fill="hold" grpId="1" nodeType="withEffect">
                                  <p:stCondLst>
                                    <p:cond delay="1100"/>
                                  </p:stCondLst>
                                  <p:childTnLst>
                                    <p:animEffect transition="out" filter="fade">
                                      <p:cBhvr>
                                        <p:cTn id="22" dur="1000"/>
                                        <p:tgtEl>
                                          <p:spTgt spid="70"/>
                                        </p:tgtEl>
                                      </p:cBhvr>
                                    </p:animEffect>
                                    <p:set>
                                      <p:cBhvr>
                                        <p:cTn id="23" dur="1" fill="hold">
                                          <p:stCondLst>
                                            <p:cond delay="999"/>
                                          </p:stCondLst>
                                        </p:cTn>
                                        <p:tgtEl>
                                          <p:spTgt spid="70"/>
                                        </p:tgtEl>
                                        <p:attrNameLst>
                                          <p:attrName>style.visibility</p:attrName>
                                        </p:attrNameLst>
                                      </p:cBhvr>
                                      <p:to>
                                        <p:strVal val="hidden"/>
                                      </p:to>
                                    </p:set>
                                  </p:childTnLst>
                                </p:cTn>
                              </p:par>
                              <p:par>
                                <p:cTn id="24" presetID="10" presetClass="entr" presetSubtype="0" fill="hold" nodeType="withEffect">
                                  <p:stCondLst>
                                    <p:cond delay="18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700"/>
                                        <p:tgtEl>
                                          <p:spTgt spid="3"/>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xit" presetSubtype="0" fill="hold" grpId="0" nodeType="withEffect">
                                  <p:stCondLst>
                                    <p:cond delay="0"/>
                                  </p:stCondLst>
                                  <p:childTnLst>
                                    <p:animEffect transition="out" filter="fade">
                                      <p:cBhvr>
                                        <p:cTn id="32" dur="500"/>
                                        <p:tgtEl>
                                          <p:spTgt spid="55"/>
                                        </p:tgtEl>
                                      </p:cBhvr>
                                    </p:animEffect>
                                    <p:set>
                                      <p:cBhvr>
                                        <p:cTn id="33"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9" grpId="0" animBg="1"/>
      <p:bldP spid="69" grpId="1" animBg="1"/>
      <p:bldP spid="70" grpId="0" animBg="1"/>
      <p:bldP spid="70" grpId="1" animBg="1"/>
      <p:bldP spid="71" grpId="0" animBg="1"/>
      <p:bldP spid="71" grpId="1" animBg="1"/>
    </p:bldLst>
  </p:timing>
</p:sld>
</file>

<file path=ppt/theme/theme1.xml><?xml version="1.0" encoding="utf-8"?>
<a:theme xmlns:a="http://schemas.openxmlformats.org/drawingml/2006/main" name="citrix_iforum">
  <a:themeElements>
    <a:clrScheme name="Synergy">
      <a:dk1>
        <a:srgbClr xmlns:mc="http://schemas.openxmlformats.org/markup-compatibility/2006" xmlns:a14="http://schemas.microsoft.com/office/drawing/2010/main" val="939CB3"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529B" mc:Ignorable=""/>
      </a:dk2>
      <a:lt2>
        <a:srgbClr xmlns:mc="http://schemas.openxmlformats.org/markup-compatibility/2006" xmlns:a14="http://schemas.microsoft.com/office/drawing/2010/main" val="4791FF" mc:Ignorable=""/>
      </a:lt2>
      <a:accent1>
        <a:srgbClr xmlns:mc="http://schemas.openxmlformats.org/markup-compatibility/2006" xmlns:a14="http://schemas.microsoft.com/office/drawing/2010/main" val="0074DE" mc:Ignorable=""/>
      </a:accent1>
      <a:accent2>
        <a:srgbClr xmlns:mc="http://schemas.openxmlformats.org/markup-compatibility/2006" xmlns:a14="http://schemas.microsoft.com/office/drawing/2010/main" val="F58220" mc:Ignorable=""/>
      </a:accent2>
      <a:accent3>
        <a:srgbClr xmlns:mc="http://schemas.openxmlformats.org/markup-compatibility/2006" xmlns:a14="http://schemas.microsoft.com/office/drawing/2010/main" val="F9C401" mc:Ignorable=""/>
      </a:accent3>
      <a:accent4>
        <a:srgbClr xmlns:mc="http://schemas.openxmlformats.org/markup-compatibility/2006" xmlns:a14="http://schemas.microsoft.com/office/drawing/2010/main" val="ACB1C4" mc:Ignorable=""/>
      </a:accent4>
      <a:accent5>
        <a:srgbClr xmlns:mc="http://schemas.openxmlformats.org/markup-compatibility/2006" xmlns:a14="http://schemas.microsoft.com/office/drawing/2010/main" val="F9A362" mc:Ignorable=""/>
      </a:accent5>
      <a:accent6>
        <a:srgbClr xmlns:mc="http://schemas.openxmlformats.org/markup-compatibility/2006" xmlns:a14="http://schemas.microsoft.com/office/drawing/2010/main" val="FFD469" mc:Ignorable=""/>
      </a:accent6>
      <a:hlink>
        <a:srgbClr xmlns:mc="http://schemas.openxmlformats.org/markup-compatibility/2006" xmlns:a14="http://schemas.microsoft.com/office/drawing/2010/main" val="70A426" mc:Ignorable=""/>
      </a:hlink>
      <a:folHlink>
        <a:srgbClr xmlns:mc="http://schemas.openxmlformats.org/markup-compatibility/2006" xmlns:a14="http://schemas.microsoft.com/office/drawing/2010/main" val="6D7A93" mc:Ignorable=""/>
      </a:folHlink>
    </a:clrScheme>
    <a:fontScheme name="citrix_ifor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solidFill>
          <a:schemeClr val="tx2"/>
        </a:solidFill>
        <a:ln w="12700" cap="flat" cmpd="sng" algn="ctr">
          <a:solidFill>
            <a:schemeClr val="accent1"/>
          </a:solidFill>
          <a:prstDash val="solid"/>
          <a:round/>
          <a:headEnd type="none" w="med" len="med"/>
          <a:tailEnd type="none" w="med" len="med"/>
        </a:ln>
        <a:effectLst/>
      </a:spPr>
      <a:bodyPr/>
      <a:lstStyle/>
    </a:lnDef>
  </a:objectDefaults>
  <a:extraClrSchemeLst>
    <a:extraClrScheme>
      <a:clrScheme name="citrix_iforum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1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1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19">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20">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21">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22">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23">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24">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25">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iforum 2007 template - PPT07">
  <a:themeElements>
    <a:clrScheme name="">
      <a:dk1>
        <a:srgbClr xmlns:mc="http://schemas.openxmlformats.org/markup-compatibility/2006" xmlns:a14="http://schemas.microsoft.com/office/drawing/2010/main" val="8993A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3285" mc:Ignorable=""/>
      </a:dk2>
      <a:lt2>
        <a:srgbClr xmlns:mc="http://schemas.openxmlformats.org/markup-compatibility/2006" xmlns:a14="http://schemas.microsoft.com/office/drawing/2010/main" val="75ACE2" mc:Ignorable=""/>
      </a:lt2>
      <a:accent1>
        <a:srgbClr xmlns:mc="http://schemas.openxmlformats.org/markup-compatibility/2006" xmlns:a14="http://schemas.microsoft.com/office/drawing/2010/main" val="0047B6" mc:Ignorable=""/>
      </a:accent1>
      <a:accent2>
        <a:srgbClr xmlns:mc="http://schemas.openxmlformats.org/markup-compatibility/2006" xmlns:a14="http://schemas.microsoft.com/office/drawing/2010/main" val="FFB400" mc:Ignorable=""/>
      </a:accent2>
      <a:accent3>
        <a:srgbClr xmlns:mc="http://schemas.openxmlformats.org/markup-compatibility/2006" xmlns:a14="http://schemas.microsoft.com/office/drawing/2010/main" val="AAADC2"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1D7" mc:Ignorable=""/>
      </a:accent5>
      <a:accent6>
        <a:srgbClr xmlns:mc="http://schemas.openxmlformats.org/markup-compatibility/2006" xmlns:a14="http://schemas.microsoft.com/office/drawing/2010/main" val="E7A300" mc:Ignorable=""/>
      </a:accent6>
      <a:hlink>
        <a:srgbClr xmlns:mc="http://schemas.openxmlformats.org/markup-compatibility/2006" xmlns:a14="http://schemas.microsoft.com/office/drawing/2010/main" val="70A426" mc:Ignorable=""/>
      </a:hlink>
      <a:folHlink>
        <a:srgbClr xmlns:mc="http://schemas.openxmlformats.org/markup-compatibility/2006" xmlns:a14="http://schemas.microsoft.com/office/drawing/2010/main" val="616C85" mc:Ignorable=""/>
      </a:folHlink>
    </a:clrScheme>
    <a:fontScheme name="citrix_ifor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itrix_iforum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1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1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19">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20">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21">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22">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23">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24">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25">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dinburgh_iForum_07_-_Template">
  <a:themeElements>
    <a:clrScheme name="">
      <a:dk1>
        <a:srgbClr xmlns:mc="http://schemas.openxmlformats.org/markup-compatibility/2006" xmlns:a14="http://schemas.microsoft.com/office/drawing/2010/main" val="4B4D6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AC5804" mc:Ignorable=""/>
      </a:accent1>
      <a:accent2>
        <a:srgbClr xmlns:mc="http://schemas.openxmlformats.org/markup-compatibility/2006" xmlns:a14="http://schemas.microsoft.com/office/drawing/2010/main" val="5D7E00"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D2B4AA" mc:Ignorable=""/>
      </a:accent5>
      <a:accent6>
        <a:srgbClr xmlns:mc="http://schemas.openxmlformats.org/markup-compatibility/2006" xmlns:a14="http://schemas.microsoft.com/office/drawing/2010/main" val="537200" mc:Ignorable=""/>
      </a:accent6>
      <a:hlink>
        <a:srgbClr xmlns:mc="http://schemas.openxmlformats.org/markup-compatibility/2006" xmlns:a14="http://schemas.microsoft.com/office/drawing/2010/main" val="0A4988" mc:Ignorable=""/>
      </a:hlink>
      <a:folHlink>
        <a:srgbClr xmlns:mc="http://schemas.openxmlformats.org/markup-compatibility/2006" xmlns:a14="http://schemas.microsoft.com/office/drawing/2010/main" val="831956" mc:Ignorable=""/>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ustom Design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ustom Design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ustom Design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ustom Design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ustom Design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ustom Design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ustom Design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ustom Design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ustom Design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ustom Design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ustom Design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MarkT Black v5">
  <a:themeElements>
    <a:clrScheme name="Citrix Keynote">
      <a:dk1>
        <a:srgbClr xmlns:mc="http://schemas.openxmlformats.org/markup-compatibility/2006" xmlns:a14="http://schemas.microsoft.com/office/drawing/2010/main" val="3E4554"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40A8" mc:Ignorable=""/>
      </a:dk2>
      <a:lt2>
        <a:srgbClr xmlns:mc="http://schemas.openxmlformats.org/markup-compatibility/2006" xmlns:a14="http://schemas.microsoft.com/office/drawing/2010/main" val="478DFF" mc:Ignorable=""/>
      </a:lt2>
      <a:accent1>
        <a:srgbClr xmlns:mc="http://schemas.openxmlformats.org/markup-compatibility/2006" xmlns:a14="http://schemas.microsoft.com/office/drawing/2010/main" val="0175B0" mc:Ignorable=""/>
      </a:accent1>
      <a:accent2>
        <a:srgbClr xmlns:mc="http://schemas.openxmlformats.org/markup-compatibility/2006" xmlns:a14="http://schemas.microsoft.com/office/drawing/2010/main" val="772432" mc:Ignorable=""/>
      </a:accent2>
      <a:accent3>
        <a:srgbClr xmlns:mc="http://schemas.openxmlformats.org/markup-compatibility/2006" xmlns:a14="http://schemas.microsoft.com/office/drawing/2010/main" val="CE8E00" mc:Ignorable=""/>
      </a:accent3>
      <a:accent4>
        <a:srgbClr xmlns:mc="http://schemas.openxmlformats.org/markup-compatibility/2006" xmlns:a14="http://schemas.microsoft.com/office/drawing/2010/main" val="007934" mc:Ignorable=""/>
      </a:accent4>
      <a:accent5>
        <a:srgbClr xmlns:mc="http://schemas.openxmlformats.org/markup-compatibility/2006" xmlns:a14="http://schemas.microsoft.com/office/drawing/2010/main" val="008B95" mc:Ignorable=""/>
      </a:accent5>
      <a:accent6>
        <a:srgbClr xmlns:mc="http://schemas.openxmlformats.org/markup-compatibility/2006" xmlns:a14="http://schemas.microsoft.com/office/drawing/2010/main" val="E7A300" mc:Ignorable=""/>
      </a:accent6>
      <a:hlink>
        <a:srgbClr xmlns:mc="http://schemas.openxmlformats.org/markup-compatibility/2006" xmlns:a14="http://schemas.microsoft.com/office/drawing/2010/main" val="FFB001" mc:Ignorable=""/>
      </a:hlink>
      <a:folHlink>
        <a:srgbClr xmlns:mc="http://schemas.openxmlformats.org/markup-compatibility/2006" xmlns:a14="http://schemas.microsoft.com/office/drawing/2010/main" val="616C85" mc:Ignorabl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itrix_iforum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1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1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19">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20">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21">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22">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23">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24">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25">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itrix_Corporate_Template">
  <a:themeElements>
    <a:clrScheme name="Citrix Keynote Colors">
      <a:dk1>
        <a:srgbClr xmlns:mc="http://schemas.openxmlformats.org/markup-compatibility/2006" xmlns:a14="http://schemas.microsoft.com/office/drawing/2010/main" val="3E4554"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40A8" mc:Ignorable=""/>
      </a:dk2>
      <a:lt2>
        <a:srgbClr xmlns:mc="http://schemas.openxmlformats.org/markup-compatibility/2006" xmlns:a14="http://schemas.microsoft.com/office/drawing/2010/main" val="478DFF" mc:Ignorable=""/>
      </a:lt2>
      <a:accent1>
        <a:srgbClr xmlns:mc="http://schemas.openxmlformats.org/markup-compatibility/2006" xmlns:a14="http://schemas.microsoft.com/office/drawing/2010/main" val="0175B0" mc:Ignorable=""/>
      </a:accent1>
      <a:accent2>
        <a:srgbClr xmlns:mc="http://schemas.openxmlformats.org/markup-compatibility/2006" xmlns:a14="http://schemas.microsoft.com/office/drawing/2010/main" val="772432" mc:Ignorable=""/>
      </a:accent2>
      <a:accent3>
        <a:srgbClr xmlns:mc="http://schemas.openxmlformats.org/markup-compatibility/2006" xmlns:a14="http://schemas.microsoft.com/office/drawing/2010/main" val="CE8E00" mc:Ignorable=""/>
      </a:accent3>
      <a:accent4>
        <a:srgbClr xmlns:mc="http://schemas.openxmlformats.org/markup-compatibility/2006" xmlns:a14="http://schemas.microsoft.com/office/drawing/2010/main" val="007934" mc:Ignorable=""/>
      </a:accent4>
      <a:accent5>
        <a:srgbClr xmlns:mc="http://schemas.openxmlformats.org/markup-compatibility/2006" xmlns:a14="http://schemas.microsoft.com/office/drawing/2010/main" val="008B95" mc:Ignorable=""/>
      </a:accent5>
      <a:accent6>
        <a:srgbClr xmlns:mc="http://schemas.openxmlformats.org/markup-compatibility/2006" xmlns:a14="http://schemas.microsoft.com/office/drawing/2010/main" val="E7A300" mc:Ignorable=""/>
      </a:accent6>
      <a:hlink>
        <a:srgbClr xmlns:mc="http://schemas.openxmlformats.org/markup-compatibility/2006" xmlns:a14="http://schemas.microsoft.com/office/drawing/2010/main" val="FFB001" mc:Ignorable=""/>
      </a:hlink>
      <a:folHlink>
        <a:srgbClr xmlns:mc="http://schemas.openxmlformats.org/markup-compatibility/2006" xmlns:a14="http://schemas.microsoft.com/office/drawing/2010/main" val="616C85" mc:Ignorabl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xmlns:mc="http://schemas.openxmlformats.org/markup-compatibility/2006" xmlns:a14="http://schemas.microsoft.com/office/drawing/2010/main" val="008B95" mc:Ignorable=""/>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5400" algn="ctr">
          <a:solidFill>
            <a:srgbClr xmlns:mc="http://schemas.openxmlformats.org/markup-compatibility/2006" xmlns:a14="http://schemas.microsoft.com/office/drawing/2010/main" val="008B95" mc:Ignorable=""/>
          </a:solidFill>
          <a:round/>
          <a:headEnd/>
          <a:tailEnd type="triangle" w="lg" len="lg"/>
        </a:ln>
      </a:spPr>
      <a:bodyPr/>
      <a:lstStyle/>
    </a:lnDef>
    <a:txDef>
      <a:spPr>
        <a:noFill/>
      </a:spPr>
      <a:bodyPr wrap="square" rtlCol="0">
        <a:spAutoFit/>
      </a:bodyPr>
      <a:lstStyle>
        <a:defPPr>
          <a:defRPr dirty="0" smtClean="0">
            <a:latin typeface="+mn-lt"/>
          </a:defRPr>
        </a:defPPr>
      </a:lstStyle>
    </a:txDef>
  </a:objectDefaults>
  <a:extraClrSchemeLst>
    <a:extraClrScheme>
      <a:clrScheme name="Default Design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Default Design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Default Design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Default Design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Default Design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Default Design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Default Design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Default Design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Default Design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Default Design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Default Design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Default Design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Default Design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 Main Design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 Main Design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 Main Design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 Main Design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 Main Design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 Main Design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 Main Design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 Main Design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 Main Design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 Main Design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 Main Design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 Main Design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 Main Design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 Main Design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 Main Design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 Main Design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08_Launch_Wave_template_16x9">
  <a:themeElements>
    <a:clrScheme name="Launch Wave colors">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4D4D4D" mc:Ignorable=""/>
      </a:dk2>
      <a:lt2>
        <a:srgbClr xmlns:mc="http://schemas.openxmlformats.org/markup-compatibility/2006" xmlns:a14="http://schemas.microsoft.com/office/drawing/2010/main" val="CCCCCC" mc:Ignorable=""/>
      </a:lt2>
      <a:accent1>
        <a:srgbClr xmlns:mc="http://schemas.openxmlformats.org/markup-compatibility/2006" xmlns:a14="http://schemas.microsoft.com/office/drawing/2010/main" val="0099FF" mc:Ignorable=""/>
      </a:accent1>
      <a:accent2>
        <a:srgbClr xmlns:mc="http://schemas.openxmlformats.org/markup-compatibility/2006" xmlns:a14="http://schemas.microsoft.com/office/drawing/2010/main" val="FF3300" mc:Ignorable=""/>
      </a:accent2>
      <a:accent3>
        <a:srgbClr xmlns:mc="http://schemas.openxmlformats.org/markup-compatibility/2006" xmlns:a14="http://schemas.microsoft.com/office/drawing/2010/main" val="B0B3B2" mc:Ignorable=""/>
      </a:accent3>
      <a:accent4>
        <a:srgbClr xmlns:mc="http://schemas.openxmlformats.org/markup-compatibility/2006" xmlns:a14="http://schemas.microsoft.com/office/drawing/2010/main" val="6EE094" mc:Ignorable=""/>
      </a:accent4>
      <a:accent5>
        <a:srgbClr xmlns:mc="http://schemas.openxmlformats.org/markup-compatibility/2006" xmlns:a14="http://schemas.microsoft.com/office/drawing/2010/main" val="F09D42" mc:Ignorable=""/>
      </a:accent5>
      <a:accent6>
        <a:srgbClr xmlns:mc="http://schemas.openxmlformats.org/markup-compatibility/2006" xmlns:a14="http://schemas.microsoft.com/office/drawing/2010/main" val="B092E6" mc:Ignorable=""/>
      </a:accent6>
      <a:hlink>
        <a:srgbClr xmlns:mc="http://schemas.openxmlformats.org/markup-compatibility/2006" xmlns:a14="http://schemas.microsoft.com/office/drawing/2010/main" val="0099FF" mc:Ignorable=""/>
      </a:hlink>
      <a:folHlink>
        <a:srgbClr xmlns:mc="http://schemas.openxmlformats.org/markup-compatibility/2006" xmlns:a14="http://schemas.microsoft.com/office/drawing/2010/main" val="BEBEBE"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3.xml><?xml version="1.0" encoding="utf-8"?>
<a:theme xmlns:a="http://schemas.openxmlformats.org/drawingml/2006/main" name="1_citrix_iforum">
  <a:themeElements>
    <a:clrScheme name="Synergy">
      <a:dk1>
        <a:srgbClr xmlns:mc="http://schemas.openxmlformats.org/markup-compatibility/2006" xmlns:a14="http://schemas.microsoft.com/office/drawing/2010/main" val="939CB3"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529B" mc:Ignorable=""/>
      </a:dk2>
      <a:lt2>
        <a:srgbClr xmlns:mc="http://schemas.openxmlformats.org/markup-compatibility/2006" xmlns:a14="http://schemas.microsoft.com/office/drawing/2010/main" val="4791FF" mc:Ignorable=""/>
      </a:lt2>
      <a:accent1>
        <a:srgbClr xmlns:mc="http://schemas.openxmlformats.org/markup-compatibility/2006" xmlns:a14="http://schemas.microsoft.com/office/drawing/2010/main" val="0074DE" mc:Ignorable=""/>
      </a:accent1>
      <a:accent2>
        <a:srgbClr xmlns:mc="http://schemas.openxmlformats.org/markup-compatibility/2006" xmlns:a14="http://schemas.microsoft.com/office/drawing/2010/main" val="F58220" mc:Ignorable=""/>
      </a:accent2>
      <a:accent3>
        <a:srgbClr xmlns:mc="http://schemas.openxmlformats.org/markup-compatibility/2006" xmlns:a14="http://schemas.microsoft.com/office/drawing/2010/main" val="F9C401" mc:Ignorable=""/>
      </a:accent3>
      <a:accent4>
        <a:srgbClr xmlns:mc="http://schemas.openxmlformats.org/markup-compatibility/2006" xmlns:a14="http://schemas.microsoft.com/office/drawing/2010/main" val="ACB1C4" mc:Ignorable=""/>
      </a:accent4>
      <a:accent5>
        <a:srgbClr xmlns:mc="http://schemas.openxmlformats.org/markup-compatibility/2006" xmlns:a14="http://schemas.microsoft.com/office/drawing/2010/main" val="F9A362" mc:Ignorable=""/>
      </a:accent5>
      <a:accent6>
        <a:srgbClr xmlns:mc="http://schemas.openxmlformats.org/markup-compatibility/2006" xmlns:a14="http://schemas.microsoft.com/office/drawing/2010/main" val="FFD469" mc:Ignorable=""/>
      </a:accent6>
      <a:hlink>
        <a:srgbClr xmlns:mc="http://schemas.openxmlformats.org/markup-compatibility/2006" xmlns:a14="http://schemas.microsoft.com/office/drawing/2010/main" val="70A426" mc:Ignorable=""/>
      </a:hlink>
      <a:folHlink>
        <a:srgbClr xmlns:mc="http://schemas.openxmlformats.org/markup-compatibility/2006" xmlns:a14="http://schemas.microsoft.com/office/drawing/2010/main" val="6D7A93" mc:Ignorable=""/>
      </a:folHlink>
    </a:clrScheme>
    <a:fontScheme name="citrix_ifor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solidFill>
          <a:schemeClr val="tx2"/>
        </a:solidFill>
        <a:ln w="12700" cap="flat" cmpd="sng" algn="ctr">
          <a:solidFill>
            <a:schemeClr val="accent1"/>
          </a:solidFill>
          <a:prstDash val="solid"/>
          <a:round/>
          <a:headEnd type="none" w="med" len="med"/>
          <a:tailEnd type="none" w="med" len="med"/>
        </a:ln>
        <a:effectLst/>
      </a:spPr>
      <a:bodyPr/>
      <a:lstStyle/>
    </a:lnDef>
  </a:objectDefaults>
  <a:extraClrSchemeLst>
    <a:extraClrScheme>
      <a:clrScheme name="citrix_iforum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1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1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19">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20">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21">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22">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23">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24">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25">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ynergy 08 - segment template">
  <a:themeElements>
    <a:clrScheme name="">
      <a:dk1>
        <a:srgbClr xmlns:mc="http://schemas.openxmlformats.org/markup-compatibility/2006" xmlns:a14="http://schemas.microsoft.com/office/drawing/2010/main" val="8993A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3285" mc:Ignorable=""/>
      </a:dk2>
      <a:lt2>
        <a:srgbClr xmlns:mc="http://schemas.openxmlformats.org/markup-compatibility/2006" xmlns:a14="http://schemas.microsoft.com/office/drawing/2010/main" val="75ACE2" mc:Ignorable=""/>
      </a:lt2>
      <a:accent1>
        <a:srgbClr xmlns:mc="http://schemas.openxmlformats.org/markup-compatibility/2006" xmlns:a14="http://schemas.microsoft.com/office/drawing/2010/main" val="0047B6" mc:Ignorable=""/>
      </a:accent1>
      <a:accent2>
        <a:srgbClr xmlns:mc="http://schemas.openxmlformats.org/markup-compatibility/2006" xmlns:a14="http://schemas.microsoft.com/office/drawing/2010/main" val="FFB400" mc:Ignorable=""/>
      </a:accent2>
      <a:accent3>
        <a:srgbClr xmlns:mc="http://schemas.openxmlformats.org/markup-compatibility/2006" xmlns:a14="http://schemas.microsoft.com/office/drawing/2010/main" val="AAADC2"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1D7" mc:Ignorable=""/>
      </a:accent5>
      <a:accent6>
        <a:srgbClr xmlns:mc="http://schemas.openxmlformats.org/markup-compatibility/2006" xmlns:a14="http://schemas.microsoft.com/office/drawing/2010/main" val="E7A300" mc:Ignorable=""/>
      </a:accent6>
      <a:hlink>
        <a:srgbClr xmlns:mc="http://schemas.openxmlformats.org/markup-compatibility/2006" xmlns:a14="http://schemas.microsoft.com/office/drawing/2010/main" val="70A426" mc:Ignorable=""/>
      </a:hlink>
      <a:folHlink>
        <a:srgbClr xmlns:mc="http://schemas.openxmlformats.org/markup-compatibility/2006" xmlns:a14="http://schemas.microsoft.com/office/drawing/2010/main" val="616C85" mc:Ignorable=""/>
      </a:folHlink>
    </a:clrScheme>
    <a:fontScheme name="citrix_ifor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itrix_iforum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1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1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19">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20">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21">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22">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23">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24">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25">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Light">
  <a:themeElements>
    <a:clrScheme name="3_Light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CBC9BD" mc:Ignorable=""/>
      </a:lt2>
      <a:accent1>
        <a:srgbClr xmlns:mc="http://schemas.openxmlformats.org/markup-compatibility/2006" xmlns:a14="http://schemas.microsoft.com/office/drawing/2010/main" val="0071B4" mc:Ignorable=""/>
      </a:accent1>
      <a:accent2>
        <a:srgbClr xmlns:mc="http://schemas.openxmlformats.org/markup-compatibility/2006" xmlns:a14="http://schemas.microsoft.com/office/drawing/2010/main" val="64B900"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BD6" mc:Ignorable=""/>
      </a:accent5>
      <a:accent6>
        <a:srgbClr xmlns:mc="http://schemas.openxmlformats.org/markup-compatibility/2006" xmlns:a14="http://schemas.microsoft.com/office/drawing/2010/main" val="5AA700" mc:Ignorable=""/>
      </a:accent6>
      <a:hlink>
        <a:srgbClr xmlns:mc="http://schemas.openxmlformats.org/markup-compatibility/2006" xmlns:a14="http://schemas.microsoft.com/office/drawing/2010/main" val="EB5F01" mc:Ignorable=""/>
      </a:hlink>
      <a:folHlink>
        <a:srgbClr xmlns:mc="http://schemas.openxmlformats.org/markup-compatibility/2006" xmlns:a14="http://schemas.microsoft.com/office/drawing/2010/main" val="CC0066" mc:Ignorable=""/>
      </a:folHlink>
    </a:clrScheme>
    <a:fontScheme name="3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ight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CBC9BD" mc:Ignorable=""/>
        </a:lt2>
        <a:accent1>
          <a:srgbClr xmlns:mc="http://schemas.openxmlformats.org/markup-compatibility/2006" xmlns:a14="http://schemas.microsoft.com/office/drawing/2010/main" val="0071B4" mc:Ignorable=""/>
        </a:accent1>
        <a:accent2>
          <a:srgbClr xmlns:mc="http://schemas.openxmlformats.org/markup-compatibility/2006" xmlns:a14="http://schemas.microsoft.com/office/drawing/2010/main" val="64B900"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BD6" mc:Ignorable=""/>
        </a:accent5>
        <a:accent6>
          <a:srgbClr xmlns:mc="http://schemas.openxmlformats.org/markup-compatibility/2006" xmlns:a14="http://schemas.microsoft.com/office/drawing/2010/main" val="5AA700" mc:Ignorable=""/>
        </a:accent6>
        <a:hlink>
          <a:srgbClr xmlns:mc="http://schemas.openxmlformats.org/markup-compatibility/2006" xmlns:a14="http://schemas.microsoft.com/office/drawing/2010/main" val="EB5F01" mc:Ignorable=""/>
        </a:hlink>
        <a:folHlink>
          <a:srgbClr xmlns:mc="http://schemas.openxmlformats.org/markup-compatibility/2006" xmlns:a14="http://schemas.microsoft.com/office/drawing/2010/main" val="CC0066" mc:Ignorabl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itrix_iforum">
  <a:themeElements>
    <a:clrScheme name="Synergy">
      <a:dk1>
        <a:srgbClr xmlns:mc="http://schemas.openxmlformats.org/markup-compatibility/2006" xmlns:a14="http://schemas.microsoft.com/office/drawing/2010/main" val="939CB3"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529B" mc:Ignorable=""/>
      </a:dk2>
      <a:lt2>
        <a:srgbClr xmlns:mc="http://schemas.openxmlformats.org/markup-compatibility/2006" xmlns:a14="http://schemas.microsoft.com/office/drawing/2010/main" val="4791FF" mc:Ignorable=""/>
      </a:lt2>
      <a:accent1>
        <a:srgbClr xmlns:mc="http://schemas.openxmlformats.org/markup-compatibility/2006" xmlns:a14="http://schemas.microsoft.com/office/drawing/2010/main" val="0074DE" mc:Ignorable=""/>
      </a:accent1>
      <a:accent2>
        <a:srgbClr xmlns:mc="http://schemas.openxmlformats.org/markup-compatibility/2006" xmlns:a14="http://schemas.microsoft.com/office/drawing/2010/main" val="F58220" mc:Ignorable=""/>
      </a:accent2>
      <a:accent3>
        <a:srgbClr xmlns:mc="http://schemas.openxmlformats.org/markup-compatibility/2006" xmlns:a14="http://schemas.microsoft.com/office/drawing/2010/main" val="F9C401" mc:Ignorable=""/>
      </a:accent3>
      <a:accent4>
        <a:srgbClr xmlns:mc="http://schemas.openxmlformats.org/markup-compatibility/2006" xmlns:a14="http://schemas.microsoft.com/office/drawing/2010/main" val="ACB1C4" mc:Ignorable=""/>
      </a:accent4>
      <a:accent5>
        <a:srgbClr xmlns:mc="http://schemas.openxmlformats.org/markup-compatibility/2006" xmlns:a14="http://schemas.microsoft.com/office/drawing/2010/main" val="F9A362" mc:Ignorable=""/>
      </a:accent5>
      <a:accent6>
        <a:srgbClr xmlns:mc="http://schemas.openxmlformats.org/markup-compatibility/2006" xmlns:a14="http://schemas.microsoft.com/office/drawing/2010/main" val="FFD469" mc:Ignorable=""/>
      </a:accent6>
      <a:hlink>
        <a:srgbClr xmlns:mc="http://schemas.openxmlformats.org/markup-compatibility/2006" xmlns:a14="http://schemas.microsoft.com/office/drawing/2010/main" val="70A426" mc:Ignorable=""/>
      </a:hlink>
      <a:folHlink>
        <a:srgbClr xmlns:mc="http://schemas.openxmlformats.org/markup-compatibility/2006" xmlns:a14="http://schemas.microsoft.com/office/drawing/2010/main" val="6D7A93" mc:Ignorable=""/>
      </a:folHlink>
    </a:clrScheme>
    <a:fontScheme name="citrix_ifor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solidFill>
          <a:schemeClr val="tx2"/>
        </a:solidFill>
        <a:ln w="12700" cap="flat" cmpd="sng" algn="ctr">
          <a:solidFill>
            <a:schemeClr val="accent1"/>
          </a:solidFill>
          <a:prstDash val="solid"/>
          <a:round/>
          <a:headEnd type="none" w="med" len="med"/>
          <a:tailEnd type="none" w="med" len="med"/>
        </a:ln>
        <a:effectLst/>
      </a:spPr>
      <a:bodyPr/>
      <a:lstStyle/>
    </a:lnDef>
  </a:objectDefaults>
  <a:extraClrSchemeLst>
    <a:extraClrScheme>
      <a:clrScheme name="citrix_iforum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1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1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19">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20">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21">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22">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23">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24">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25">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itrix_iforum">
  <a:themeElements>
    <a:clrScheme name="Synergy">
      <a:dk1>
        <a:srgbClr xmlns:mc="http://schemas.openxmlformats.org/markup-compatibility/2006" xmlns:a14="http://schemas.microsoft.com/office/drawing/2010/main" val="939CB3"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529B" mc:Ignorable=""/>
      </a:dk2>
      <a:lt2>
        <a:srgbClr xmlns:mc="http://schemas.openxmlformats.org/markup-compatibility/2006" xmlns:a14="http://schemas.microsoft.com/office/drawing/2010/main" val="4791FF" mc:Ignorable=""/>
      </a:lt2>
      <a:accent1>
        <a:srgbClr xmlns:mc="http://schemas.openxmlformats.org/markup-compatibility/2006" xmlns:a14="http://schemas.microsoft.com/office/drawing/2010/main" val="0074DE" mc:Ignorable=""/>
      </a:accent1>
      <a:accent2>
        <a:srgbClr xmlns:mc="http://schemas.openxmlformats.org/markup-compatibility/2006" xmlns:a14="http://schemas.microsoft.com/office/drawing/2010/main" val="F58220" mc:Ignorable=""/>
      </a:accent2>
      <a:accent3>
        <a:srgbClr xmlns:mc="http://schemas.openxmlformats.org/markup-compatibility/2006" xmlns:a14="http://schemas.microsoft.com/office/drawing/2010/main" val="F9C401" mc:Ignorable=""/>
      </a:accent3>
      <a:accent4>
        <a:srgbClr xmlns:mc="http://schemas.openxmlformats.org/markup-compatibility/2006" xmlns:a14="http://schemas.microsoft.com/office/drawing/2010/main" val="ACB1C4" mc:Ignorable=""/>
      </a:accent4>
      <a:accent5>
        <a:srgbClr xmlns:mc="http://schemas.openxmlformats.org/markup-compatibility/2006" xmlns:a14="http://schemas.microsoft.com/office/drawing/2010/main" val="F9A362" mc:Ignorable=""/>
      </a:accent5>
      <a:accent6>
        <a:srgbClr xmlns:mc="http://schemas.openxmlformats.org/markup-compatibility/2006" xmlns:a14="http://schemas.microsoft.com/office/drawing/2010/main" val="FFD469" mc:Ignorable=""/>
      </a:accent6>
      <a:hlink>
        <a:srgbClr xmlns:mc="http://schemas.openxmlformats.org/markup-compatibility/2006" xmlns:a14="http://schemas.microsoft.com/office/drawing/2010/main" val="70A426" mc:Ignorable=""/>
      </a:hlink>
      <a:folHlink>
        <a:srgbClr xmlns:mc="http://schemas.openxmlformats.org/markup-compatibility/2006" xmlns:a14="http://schemas.microsoft.com/office/drawing/2010/main" val="6D7A93" mc:Ignorable=""/>
      </a:folHlink>
    </a:clrScheme>
    <a:fontScheme name="citrix_ifor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solidFill>
          <a:schemeClr val="tx2"/>
        </a:solidFill>
        <a:ln w="12700" cap="flat" cmpd="sng" algn="ctr">
          <a:solidFill>
            <a:schemeClr val="accent1"/>
          </a:solidFill>
          <a:prstDash val="solid"/>
          <a:round/>
          <a:headEnd type="none" w="med" len="med"/>
          <a:tailEnd type="none" w="med" len="med"/>
        </a:ln>
        <a:effectLst/>
      </a:spPr>
      <a:bodyPr/>
      <a:lstStyle/>
    </a:lnDef>
  </a:objectDefaults>
  <a:extraClrSchemeLst>
    <a:extraClrScheme>
      <a:clrScheme name="citrix_iforum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1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1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19">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20">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21">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22">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23">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24">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25">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itrix_iforum">
  <a:themeElements>
    <a:clrScheme name="Synergy">
      <a:dk1>
        <a:srgbClr xmlns:mc="http://schemas.openxmlformats.org/markup-compatibility/2006" xmlns:a14="http://schemas.microsoft.com/office/drawing/2010/main" val="939CB3"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529B" mc:Ignorable=""/>
      </a:dk2>
      <a:lt2>
        <a:srgbClr xmlns:mc="http://schemas.openxmlformats.org/markup-compatibility/2006" xmlns:a14="http://schemas.microsoft.com/office/drawing/2010/main" val="4791FF" mc:Ignorable=""/>
      </a:lt2>
      <a:accent1>
        <a:srgbClr xmlns:mc="http://schemas.openxmlformats.org/markup-compatibility/2006" xmlns:a14="http://schemas.microsoft.com/office/drawing/2010/main" val="0074DE" mc:Ignorable=""/>
      </a:accent1>
      <a:accent2>
        <a:srgbClr xmlns:mc="http://schemas.openxmlformats.org/markup-compatibility/2006" xmlns:a14="http://schemas.microsoft.com/office/drawing/2010/main" val="F58220" mc:Ignorable=""/>
      </a:accent2>
      <a:accent3>
        <a:srgbClr xmlns:mc="http://schemas.openxmlformats.org/markup-compatibility/2006" xmlns:a14="http://schemas.microsoft.com/office/drawing/2010/main" val="F9C401" mc:Ignorable=""/>
      </a:accent3>
      <a:accent4>
        <a:srgbClr xmlns:mc="http://schemas.openxmlformats.org/markup-compatibility/2006" xmlns:a14="http://schemas.microsoft.com/office/drawing/2010/main" val="ACB1C4" mc:Ignorable=""/>
      </a:accent4>
      <a:accent5>
        <a:srgbClr xmlns:mc="http://schemas.openxmlformats.org/markup-compatibility/2006" xmlns:a14="http://schemas.microsoft.com/office/drawing/2010/main" val="F9A362" mc:Ignorable=""/>
      </a:accent5>
      <a:accent6>
        <a:srgbClr xmlns:mc="http://schemas.openxmlformats.org/markup-compatibility/2006" xmlns:a14="http://schemas.microsoft.com/office/drawing/2010/main" val="FFD469" mc:Ignorable=""/>
      </a:accent6>
      <a:hlink>
        <a:srgbClr xmlns:mc="http://schemas.openxmlformats.org/markup-compatibility/2006" xmlns:a14="http://schemas.microsoft.com/office/drawing/2010/main" val="70A426" mc:Ignorable=""/>
      </a:hlink>
      <a:folHlink>
        <a:srgbClr xmlns:mc="http://schemas.openxmlformats.org/markup-compatibility/2006" xmlns:a14="http://schemas.microsoft.com/office/drawing/2010/main" val="6D7A93" mc:Ignorable=""/>
      </a:folHlink>
    </a:clrScheme>
    <a:fontScheme name="citrix_ifor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solidFill>
          <a:schemeClr val="tx2"/>
        </a:solidFill>
        <a:ln w="12700" cap="flat" cmpd="sng" algn="ctr">
          <a:solidFill>
            <a:schemeClr val="accent1"/>
          </a:solidFill>
          <a:prstDash val="solid"/>
          <a:round/>
          <a:headEnd type="none" w="med" len="med"/>
          <a:tailEnd type="none" w="med" len="med"/>
        </a:ln>
        <a:effectLst/>
      </a:spPr>
      <a:bodyPr/>
      <a:lstStyle/>
    </a:lnDef>
  </a:objectDefaults>
  <a:extraClrSchemeLst>
    <a:extraClrScheme>
      <a:clrScheme name="citrix_iforum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1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1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19">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20">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21">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22">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23">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24">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25">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itrix_iforum">
  <a:themeElements>
    <a:clrScheme name="Synergy">
      <a:dk1>
        <a:srgbClr xmlns:mc="http://schemas.openxmlformats.org/markup-compatibility/2006" xmlns:a14="http://schemas.microsoft.com/office/drawing/2010/main" val="939CB3"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529B" mc:Ignorable=""/>
      </a:dk2>
      <a:lt2>
        <a:srgbClr xmlns:mc="http://schemas.openxmlformats.org/markup-compatibility/2006" xmlns:a14="http://schemas.microsoft.com/office/drawing/2010/main" val="4791FF" mc:Ignorable=""/>
      </a:lt2>
      <a:accent1>
        <a:srgbClr xmlns:mc="http://schemas.openxmlformats.org/markup-compatibility/2006" xmlns:a14="http://schemas.microsoft.com/office/drawing/2010/main" val="0074DE" mc:Ignorable=""/>
      </a:accent1>
      <a:accent2>
        <a:srgbClr xmlns:mc="http://schemas.openxmlformats.org/markup-compatibility/2006" xmlns:a14="http://schemas.microsoft.com/office/drawing/2010/main" val="F58220" mc:Ignorable=""/>
      </a:accent2>
      <a:accent3>
        <a:srgbClr xmlns:mc="http://schemas.openxmlformats.org/markup-compatibility/2006" xmlns:a14="http://schemas.microsoft.com/office/drawing/2010/main" val="F9C401" mc:Ignorable=""/>
      </a:accent3>
      <a:accent4>
        <a:srgbClr xmlns:mc="http://schemas.openxmlformats.org/markup-compatibility/2006" xmlns:a14="http://schemas.microsoft.com/office/drawing/2010/main" val="ACB1C4" mc:Ignorable=""/>
      </a:accent4>
      <a:accent5>
        <a:srgbClr xmlns:mc="http://schemas.openxmlformats.org/markup-compatibility/2006" xmlns:a14="http://schemas.microsoft.com/office/drawing/2010/main" val="F9A362" mc:Ignorable=""/>
      </a:accent5>
      <a:accent6>
        <a:srgbClr xmlns:mc="http://schemas.openxmlformats.org/markup-compatibility/2006" xmlns:a14="http://schemas.microsoft.com/office/drawing/2010/main" val="FFD469" mc:Ignorable=""/>
      </a:accent6>
      <a:hlink>
        <a:srgbClr xmlns:mc="http://schemas.openxmlformats.org/markup-compatibility/2006" xmlns:a14="http://schemas.microsoft.com/office/drawing/2010/main" val="70A426" mc:Ignorable=""/>
      </a:hlink>
      <a:folHlink>
        <a:srgbClr xmlns:mc="http://schemas.openxmlformats.org/markup-compatibility/2006" xmlns:a14="http://schemas.microsoft.com/office/drawing/2010/main" val="6D7A93" mc:Ignorable=""/>
      </a:folHlink>
    </a:clrScheme>
    <a:fontScheme name="citrix_ifor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solidFill>
          <a:schemeClr val="tx2"/>
        </a:solidFill>
        <a:ln w="12700" cap="flat" cmpd="sng" algn="ctr">
          <a:solidFill>
            <a:schemeClr val="accent1"/>
          </a:solidFill>
          <a:prstDash val="solid"/>
          <a:round/>
          <a:headEnd type="none" w="med" len="med"/>
          <a:tailEnd type="none" w="med" len="med"/>
        </a:ln>
        <a:effectLst/>
      </a:spPr>
      <a:bodyPr/>
      <a:lstStyle/>
    </a:lnDef>
  </a:objectDefaults>
  <a:extraClrSchemeLst>
    <a:extraClrScheme>
      <a:clrScheme name="citrix_iforum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6">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7">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8">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9">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10">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11">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12">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1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4">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BBE0E3" mc:Ignorable=""/>
        </a:accent1>
        <a:accent2>
          <a:srgbClr xmlns:mc="http://schemas.openxmlformats.org/markup-compatibility/2006" xmlns:a14="http://schemas.microsoft.com/office/drawing/2010/main" val="33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DAEDEF" mc:Ignorable=""/>
        </a:accent5>
        <a:accent6>
          <a:srgbClr xmlns:mc="http://schemas.openxmlformats.org/markup-compatibility/2006" xmlns:a14="http://schemas.microsoft.com/office/drawing/2010/main" val="2D2D8A" mc:Ignorable=""/>
        </a:accent6>
        <a:hlink>
          <a:srgbClr xmlns:mc="http://schemas.openxmlformats.org/markup-compatibility/2006" xmlns:a14="http://schemas.microsoft.com/office/drawing/2010/main" val="009999"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1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BDF53" mc:Ignorable=""/>
        </a:accent1>
        <a:accent2>
          <a:srgbClr xmlns:mc="http://schemas.openxmlformats.org/markup-compatibility/2006" xmlns:a14="http://schemas.microsoft.com/office/drawing/2010/main" val="FF9966"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DECB3" mc:Ignorable=""/>
        </a:accent5>
        <a:accent6>
          <a:srgbClr xmlns:mc="http://schemas.openxmlformats.org/markup-compatibility/2006" xmlns:a14="http://schemas.microsoft.com/office/drawing/2010/main" val="E78A5C" mc:Ignorable=""/>
        </a:accent6>
        <a:hlink>
          <a:srgbClr xmlns:mc="http://schemas.openxmlformats.org/markup-compatibility/2006" xmlns:a14="http://schemas.microsoft.com/office/drawing/2010/main" val="CC3300" mc:Ignorable=""/>
        </a:hlink>
        <a:folHlink>
          <a:srgbClr xmlns:mc="http://schemas.openxmlformats.org/markup-compatibility/2006" xmlns:a14="http://schemas.microsoft.com/office/drawing/2010/main" val="996600" mc:Ignorable=""/>
        </a:folHlink>
      </a:clrScheme>
      <a:clrMap bg1="lt1" tx1="dk1" bg2="lt2" tx2="dk2" accent1="accent1" accent2="accent2" accent3="accent3" accent4="accent4" accent5="accent5" accent6="accent6" hlink="hlink" folHlink="folHlink"/>
    </a:extraClrScheme>
    <a:extraClrScheme>
      <a:clrScheme name="citrix_iforum 1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99CCFF" mc:Ignorable=""/>
        </a:accent1>
        <a:accent2>
          <a:srgbClr xmlns:mc="http://schemas.openxmlformats.org/markup-compatibility/2006" xmlns:a14="http://schemas.microsoft.com/office/drawing/2010/main" val="CCCCFF"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CAE2FF" mc:Ignorable=""/>
        </a:accent5>
        <a:accent6>
          <a:srgbClr xmlns:mc="http://schemas.openxmlformats.org/markup-compatibility/2006" xmlns:a14="http://schemas.microsoft.com/office/drawing/2010/main" val="B9B9E7" mc:Ignorable=""/>
        </a:accent6>
        <a:hlink>
          <a:srgbClr xmlns:mc="http://schemas.openxmlformats.org/markup-compatibility/2006" xmlns:a14="http://schemas.microsoft.com/office/drawing/2010/main" val="3333CC" mc:Ignorable=""/>
        </a:hlink>
        <a:folHlink>
          <a:srgbClr xmlns:mc="http://schemas.openxmlformats.org/markup-compatibility/2006" xmlns:a14="http://schemas.microsoft.com/office/drawing/2010/main" val="AF67FF" mc:Ignorable=""/>
        </a:folHlink>
      </a:clrScheme>
      <a:clrMap bg1="lt1" tx1="dk1" bg2="lt2" tx2="dk2" accent1="accent1" accent2="accent2" accent3="accent3" accent4="accent4" accent5="accent5" accent6="accent6" hlink="hlink" folHlink="folHlink"/>
    </a:extraClrScheme>
    <a:extraClrScheme>
      <a:clrScheme name="citrix_iforum 1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DEF6F1"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969696" mc:Ignorable=""/>
        </a:lt2>
        <a:accent1>
          <a:srgbClr xmlns:mc="http://schemas.openxmlformats.org/markup-compatibility/2006" xmlns:a14="http://schemas.microsoft.com/office/drawing/2010/main" val="FFFFFF" mc:Ignorable=""/>
        </a:accent1>
        <a:accent2>
          <a:srgbClr xmlns:mc="http://schemas.openxmlformats.org/markup-compatibility/2006" xmlns:a14="http://schemas.microsoft.com/office/drawing/2010/main" val="8DC6FF" mc:Ignorable=""/>
        </a:accent2>
        <a:accent3>
          <a:srgbClr xmlns:mc="http://schemas.openxmlformats.org/markup-compatibility/2006" xmlns:a14="http://schemas.microsoft.com/office/drawing/2010/main" val="ECFAF7"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F" mc:Ignorable=""/>
        </a:accent5>
        <a:accent6>
          <a:srgbClr xmlns:mc="http://schemas.openxmlformats.org/markup-compatibility/2006" xmlns:a14="http://schemas.microsoft.com/office/drawing/2010/main" val="7FB3E7" mc:Ignorable=""/>
        </a:accent6>
        <a:hlink>
          <a:srgbClr xmlns:mc="http://schemas.openxmlformats.org/markup-compatibility/2006" xmlns:a14="http://schemas.microsoft.com/office/drawing/2010/main" val="0066CC" mc:Ignorable=""/>
        </a:hlink>
        <a:folHlink>
          <a:srgbClr xmlns:mc="http://schemas.openxmlformats.org/markup-compatibility/2006" xmlns:a14="http://schemas.microsoft.com/office/drawing/2010/main" val="00A800" mc:Ignorable=""/>
        </a:folHlink>
      </a:clrScheme>
      <a:clrMap bg1="lt1" tx1="dk1" bg2="lt2" tx2="dk2" accent1="accent1" accent2="accent2" accent3="accent3" accent4="accent4" accent5="accent5" accent6="accent6" hlink="hlink" folHlink="folHlink"/>
    </a:extraClrScheme>
    <a:extraClrScheme>
      <a:clrScheme name="citrix_iforum 1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D9"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77777" mc:Ignorable=""/>
        </a:lt2>
        <a:accent1>
          <a:srgbClr xmlns:mc="http://schemas.openxmlformats.org/markup-compatibility/2006" xmlns:a14="http://schemas.microsoft.com/office/drawing/2010/main" val="FFFFF7" mc:Ignorable=""/>
        </a:accent1>
        <a:accent2>
          <a:srgbClr xmlns:mc="http://schemas.openxmlformats.org/markup-compatibility/2006" xmlns:a14="http://schemas.microsoft.com/office/drawing/2010/main" val="33CCCC" mc:Ignorable=""/>
        </a:accent2>
        <a:accent3>
          <a:srgbClr xmlns:mc="http://schemas.openxmlformats.org/markup-compatibility/2006" xmlns:a14="http://schemas.microsoft.com/office/drawing/2010/main" val="FFFFE9"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FFFFFA" mc:Ignorable=""/>
        </a:accent5>
        <a:accent6>
          <a:srgbClr xmlns:mc="http://schemas.openxmlformats.org/markup-compatibility/2006" xmlns:a14="http://schemas.microsoft.com/office/drawing/2010/main" val="2DB9B9" mc:Ignorable=""/>
        </a:accent6>
        <a:hlink>
          <a:srgbClr xmlns:mc="http://schemas.openxmlformats.org/markup-compatibility/2006" xmlns:a14="http://schemas.microsoft.com/office/drawing/2010/main" val="FF5050" mc:Ignorable=""/>
        </a:hlink>
        <a:folHlink>
          <a:srgbClr xmlns:mc="http://schemas.openxmlformats.org/markup-compatibility/2006" xmlns:a14="http://schemas.microsoft.com/office/drawing/2010/main" val="FF9900" mc:Ignorable=""/>
        </a:folHlink>
      </a:clrScheme>
      <a:clrMap bg1="lt1" tx1="dk1" bg2="lt2" tx2="dk2" accent1="accent1" accent2="accent2" accent3="accent3" accent4="accent4" accent5="accent5" accent6="accent6" hlink="hlink" folHlink="folHlink"/>
    </a:extraClrScheme>
    <a:extraClrScheme>
      <a:clrScheme name="citrix_iforum 19">
        <a:dk1>
          <a:srgbClr xmlns:mc="http://schemas.openxmlformats.org/markup-compatibility/2006" xmlns:a14="http://schemas.microsoft.com/office/drawing/2010/main" val="005A58"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8080"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006462" mc:Ignorable=""/>
        </a:accent1>
        <a:accent2>
          <a:srgbClr xmlns:mc="http://schemas.openxmlformats.org/markup-compatibility/2006" xmlns:a14="http://schemas.microsoft.com/office/drawing/2010/main" val="6D6FC7" mc:Ignorable=""/>
        </a:accent2>
        <a:accent3>
          <a:srgbClr xmlns:mc="http://schemas.openxmlformats.org/markup-compatibility/2006" xmlns:a14="http://schemas.microsoft.com/office/drawing/2010/main" val="AAC0C0"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B8B7" mc:Ignorable=""/>
        </a:accent5>
        <a:accent6>
          <a:srgbClr xmlns:mc="http://schemas.openxmlformats.org/markup-compatibility/2006" xmlns:a14="http://schemas.microsoft.com/office/drawing/2010/main" val="6264B4" mc:Ignorable=""/>
        </a:accent6>
        <a:hlink>
          <a:srgbClr xmlns:mc="http://schemas.openxmlformats.org/markup-compatibility/2006" xmlns:a14="http://schemas.microsoft.com/office/drawing/2010/main" val="00FFFF" mc:Ignorable=""/>
        </a:hlink>
        <a:folHlink>
          <a:srgbClr xmlns:mc="http://schemas.openxmlformats.org/markup-compatibility/2006" xmlns:a14="http://schemas.microsoft.com/office/drawing/2010/main" val="00FF00" mc:Ignorable=""/>
        </a:folHlink>
      </a:clrScheme>
      <a:clrMap bg1="dk2" tx1="lt1" bg2="dk1" tx2="lt2" accent1="accent1" accent2="accent2" accent3="accent3" accent4="accent4" accent5="accent5" accent6="accent6" hlink="hlink" folHlink="folHlink"/>
    </a:extraClrScheme>
    <a:extraClrScheme>
      <a:clrScheme name="citrix_iforum 20">
        <a:dk1>
          <a:srgbClr xmlns:mc="http://schemas.openxmlformats.org/markup-compatibility/2006" xmlns:a14="http://schemas.microsoft.com/office/drawing/2010/main" val="5C1F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800000" mc:Ignorable=""/>
        </a:dk2>
        <a:lt2>
          <a:srgbClr xmlns:mc="http://schemas.openxmlformats.org/markup-compatibility/2006" xmlns:a14="http://schemas.microsoft.com/office/drawing/2010/main" val="DFD293" mc:Ignorable=""/>
        </a:lt2>
        <a:accent1>
          <a:srgbClr xmlns:mc="http://schemas.openxmlformats.org/markup-compatibility/2006" xmlns:a14="http://schemas.microsoft.com/office/drawing/2010/main" val="CC3300" mc:Ignorable=""/>
        </a:accent1>
        <a:accent2>
          <a:srgbClr xmlns:mc="http://schemas.openxmlformats.org/markup-compatibility/2006" xmlns:a14="http://schemas.microsoft.com/office/drawing/2010/main" val="BE7960" mc:Ignorable=""/>
        </a:accent2>
        <a:accent3>
          <a:srgbClr xmlns:mc="http://schemas.openxmlformats.org/markup-compatibility/2006" xmlns:a14="http://schemas.microsoft.com/office/drawing/2010/main" val="C0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E2ADAA" mc:Ignorable=""/>
        </a:accent5>
        <a:accent6>
          <a:srgbClr xmlns:mc="http://schemas.openxmlformats.org/markup-compatibility/2006" xmlns:a14="http://schemas.microsoft.com/office/drawing/2010/main" val="AC6D56" mc:Ignorable=""/>
        </a:accent6>
        <a:hlink>
          <a:srgbClr xmlns:mc="http://schemas.openxmlformats.org/markup-compatibility/2006" xmlns:a14="http://schemas.microsoft.com/office/drawing/2010/main" val="FFFF99" mc:Ignorable=""/>
        </a:hlink>
        <a:folHlink>
          <a:srgbClr xmlns:mc="http://schemas.openxmlformats.org/markup-compatibility/2006" xmlns:a14="http://schemas.microsoft.com/office/drawing/2010/main" val="D3A219" mc:Ignorable=""/>
        </a:folHlink>
      </a:clrScheme>
      <a:clrMap bg1="dk2" tx1="lt1" bg2="dk1" tx2="lt2" accent1="accent1" accent2="accent2" accent3="accent3" accent4="accent4" accent5="accent5" accent6="accent6" hlink="hlink" folHlink="folHlink"/>
    </a:extraClrScheme>
    <a:extraClrScheme>
      <a:clrScheme name="citrix_iforum 21">
        <a:dk1>
          <a:srgbClr xmlns:mc="http://schemas.openxmlformats.org/markup-compatibility/2006" xmlns:a14="http://schemas.microsoft.com/office/drawing/2010/main" val="003366"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CCFFFF" mc:Ignorable=""/>
        </a:lt2>
        <a:accent1>
          <a:srgbClr xmlns:mc="http://schemas.openxmlformats.org/markup-compatibility/2006" xmlns:a14="http://schemas.microsoft.com/office/drawing/2010/main" val="3366CC" mc:Ignorable=""/>
        </a:accent1>
        <a:accent2>
          <a:srgbClr xmlns:mc="http://schemas.openxmlformats.org/markup-compatibility/2006" xmlns:a14="http://schemas.microsoft.com/office/drawing/2010/main" val="00B000"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DB8E2" mc:Ignorable=""/>
        </a:accent5>
        <a:accent6>
          <a:srgbClr xmlns:mc="http://schemas.openxmlformats.org/markup-compatibility/2006" xmlns:a14="http://schemas.microsoft.com/office/drawing/2010/main" val="009F00"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FE701" mc:Ignorable=""/>
        </a:folHlink>
      </a:clrScheme>
      <a:clrMap bg1="dk2" tx1="lt1" bg2="dk1" tx2="lt2" accent1="accent1" accent2="accent2" accent3="accent3" accent4="accent4" accent5="accent5" accent6="accent6" hlink="hlink" folHlink="folHlink"/>
    </a:extraClrScheme>
    <a:extraClrScheme>
      <a:clrScheme name="citrix_iforum 22">
        <a:dk1>
          <a:srgbClr xmlns:mc="http://schemas.openxmlformats.org/markup-compatibility/2006" xmlns:a14="http://schemas.microsoft.com/office/drawing/2010/main" val="336699"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E3EBF1" mc:Ignorable=""/>
        </a:lt2>
        <a:accent1>
          <a:srgbClr xmlns:mc="http://schemas.openxmlformats.org/markup-compatibility/2006" xmlns:a14="http://schemas.microsoft.com/office/drawing/2010/main" val="003399" mc:Ignorable=""/>
        </a:accent1>
        <a:accent2>
          <a:srgbClr xmlns:mc="http://schemas.openxmlformats.org/markup-compatibility/2006" xmlns:a14="http://schemas.microsoft.com/office/drawing/2010/main" val="468A4B" mc:Ignorable=""/>
        </a:accent2>
        <a:accent3>
          <a:srgbClr xmlns:mc="http://schemas.openxmlformats.org/markup-compatibility/2006" xmlns:a14="http://schemas.microsoft.com/office/drawing/2010/main" val="AAAAA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AAADCA" mc:Ignorable=""/>
        </a:accent5>
        <a:accent6>
          <a:srgbClr xmlns:mc="http://schemas.openxmlformats.org/markup-compatibility/2006" xmlns:a14="http://schemas.microsoft.com/office/drawing/2010/main" val="3F7D43" mc:Ignorable=""/>
        </a:accent6>
        <a:hlink>
          <a:srgbClr xmlns:mc="http://schemas.openxmlformats.org/markup-compatibility/2006" xmlns:a14="http://schemas.microsoft.com/office/drawing/2010/main" val="66CCFF" mc:Ignorable=""/>
        </a:hlink>
        <a:folHlink>
          <a:srgbClr xmlns:mc="http://schemas.openxmlformats.org/markup-compatibility/2006" xmlns:a14="http://schemas.microsoft.com/office/drawing/2010/main" val="F0E500" mc:Ignorable=""/>
        </a:folHlink>
      </a:clrScheme>
      <a:clrMap bg1="dk2" tx1="lt1" bg2="dk1" tx2="lt2" accent1="accent1" accent2="accent2" accent3="accent3" accent4="accent4" accent5="accent5" accent6="accent6" hlink="hlink" folHlink="folHlink"/>
    </a:extraClrScheme>
    <a:extraClrScheme>
      <a:clrScheme name="citrix_iforum 23">
        <a:dk1>
          <a:srgbClr xmlns:mc="http://schemas.openxmlformats.org/markup-compatibility/2006" xmlns:a14="http://schemas.microsoft.com/office/drawing/2010/main" val="777777"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86B5D" mc:Ignorable=""/>
        </a:dk2>
        <a:lt2>
          <a:srgbClr xmlns:mc="http://schemas.openxmlformats.org/markup-compatibility/2006" xmlns:a14="http://schemas.microsoft.com/office/drawing/2010/main" val="D1D1CB" mc:Ignorable=""/>
        </a:lt2>
        <a:accent1>
          <a:srgbClr xmlns:mc="http://schemas.openxmlformats.org/markup-compatibility/2006" xmlns:a14="http://schemas.microsoft.com/office/drawing/2010/main" val="909082" mc:Ignorable=""/>
        </a:accent1>
        <a:accent2>
          <a:srgbClr xmlns:mc="http://schemas.openxmlformats.org/markup-compatibility/2006" xmlns:a14="http://schemas.microsoft.com/office/drawing/2010/main" val="809EA8" mc:Ignorable=""/>
        </a:accent2>
        <a:accent3>
          <a:srgbClr xmlns:mc="http://schemas.openxmlformats.org/markup-compatibility/2006" xmlns:a14="http://schemas.microsoft.com/office/drawing/2010/main" val="B9BAB6"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6C6C1" mc:Ignorable=""/>
        </a:accent5>
        <a:accent6>
          <a:srgbClr xmlns:mc="http://schemas.openxmlformats.org/markup-compatibility/2006" xmlns:a14="http://schemas.microsoft.com/office/drawing/2010/main" val="738F98" mc:Ignorable=""/>
        </a:accent6>
        <a:hlink>
          <a:srgbClr xmlns:mc="http://schemas.openxmlformats.org/markup-compatibility/2006" xmlns:a14="http://schemas.microsoft.com/office/drawing/2010/main" val="FFCC66" mc:Ignorable=""/>
        </a:hlink>
        <a:folHlink>
          <a:srgbClr xmlns:mc="http://schemas.openxmlformats.org/markup-compatibility/2006" xmlns:a14="http://schemas.microsoft.com/office/drawing/2010/main" val="E9DCB9" mc:Ignorable=""/>
        </a:folHlink>
      </a:clrScheme>
      <a:clrMap bg1="dk2" tx1="lt1" bg2="dk1" tx2="lt2" accent1="accent1" accent2="accent2" accent3="accent3" accent4="accent4" accent5="accent5" accent6="accent6" hlink="hlink" folHlink="folHlink"/>
    </a:extraClrScheme>
    <a:extraClrScheme>
      <a:clrScheme name="citrix_iforum 24">
        <a:dk1>
          <a:srgbClr xmlns:mc="http://schemas.openxmlformats.org/markup-compatibility/2006" xmlns:a14="http://schemas.microsoft.com/office/drawing/2010/main" val="3E3E5C"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666699"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60597B" mc:Ignorable=""/>
        </a:accent1>
        <a:accent2>
          <a:srgbClr xmlns:mc="http://schemas.openxmlformats.org/markup-compatibility/2006" xmlns:a14="http://schemas.microsoft.com/office/drawing/2010/main" val="6666FF" mc:Ignorable=""/>
        </a:accent2>
        <a:accent3>
          <a:srgbClr xmlns:mc="http://schemas.openxmlformats.org/markup-compatibility/2006" xmlns:a14="http://schemas.microsoft.com/office/drawing/2010/main" val="B8B8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B6B5BF" mc:Ignorable=""/>
        </a:accent5>
        <a:accent6>
          <a:srgbClr xmlns:mc="http://schemas.openxmlformats.org/markup-compatibility/2006" xmlns:a14="http://schemas.microsoft.com/office/drawing/2010/main" val="5C5CE7" mc:Ignorable=""/>
        </a:accent6>
        <a:hlink>
          <a:srgbClr xmlns:mc="http://schemas.openxmlformats.org/markup-compatibility/2006" xmlns:a14="http://schemas.microsoft.com/office/drawing/2010/main" val="99CCFF" mc:Ignorable=""/>
        </a:hlink>
        <a:folHlink>
          <a:srgbClr xmlns:mc="http://schemas.openxmlformats.org/markup-compatibility/2006" xmlns:a14="http://schemas.microsoft.com/office/drawing/2010/main" val="FFFF99" mc:Ignorable=""/>
        </a:folHlink>
      </a:clrScheme>
      <a:clrMap bg1="dk2" tx1="lt1" bg2="dk1" tx2="lt2" accent1="accent1" accent2="accent2" accent3="accent3" accent4="accent4" accent5="accent5" accent6="accent6" hlink="hlink" folHlink="folHlink"/>
    </a:extraClrScheme>
    <a:extraClrScheme>
      <a:clrScheme name="citrix_iforum 25">
        <a:dk1>
          <a:srgbClr xmlns:mc="http://schemas.openxmlformats.org/markup-compatibility/2006" xmlns:a14="http://schemas.microsoft.com/office/drawing/2010/main" val="2D2015"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3E26" mc:Ignorable=""/>
        </a:dk2>
        <a:lt2>
          <a:srgbClr xmlns:mc="http://schemas.openxmlformats.org/markup-compatibility/2006" xmlns:a14="http://schemas.microsoft.com/office/drawing/2010/main" val="DFC08D" mc:Ignorable=""/>
        </a:lt2>
        <a:accent1>
          <a:srgbClr xmlns:mc="http://schemas.openxmlformats.org/markup-compatibility/2006" xmlns:a14="http://schemas.microsoft.com/office/drawing/2010/main" val="8C7B70" mc:Ignorable=""/>
        </a:accent1>
        <a:accent2>
          <a:srgbClr xmlns:mc="http://schemas.openxmlformats.org/markup-compatibility/2006" xmlns:a14="http://schemas.microsoft.com/office/drawing/2010/main" val="8F5F2F" mc:Ignorable=""/>
        </a:accent2>
        <a:accent3>
          <a:srgbClr xmlns:mc="http://schemas.openxmlformats.org/markup-compatibility/2006" xmlns:a14="http://schemas.microsoft.com/office/drawing/2010/main" val="B3AFAC"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C5BFBB" mc:Ignorable=""/>
        </a:accent5>
        <a:accent6>
          <a:srgbClr xmlns:mc="http://schemas.openxmlformats.org/markup-compatibility/2006" xmlns:a14="http://schemas.microsoft.com/office/drawing/2010/main" val="81552A" mc:Ignorable=""/>
        </a:accent6>
        <a:hlink>
          <a:srgbClr xmlns:mc="http://schemas.openxmlformats.org/markup-compatibility/2006" xmlns:a14="http://schemas.microsoft.com/office/drawing/2010/main" val="CCB400" mc:Ignorable=""/>
        </a:hlink>
        <a:folHlink>
          <a:srgbClr xmlns:mc="http://schemas.openxmlformats.org/markup-compatibility/2006" xmlns:a14="http://schemas.microsoft.com/office/drawing/2010/main" val="8C9EA0" mc:Ignorable=""/>
        </a:folHlink>
      </a:clrScheme>
      <a:clrMap bg1="dk2" tx1="lt1" bg2="dk1" tx2="lt2" accent1="accent1" accent2="accent2" accent3="accent3" accent4="accent4" accent5="accent5" accent6="accent6" hlink="hlink" folHlink="folHlink"/>
    </a:extraClrScheme>
    <a:extraClrScheme>
      <a:clrScheme name="citrix_iforu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0000" mc:Ignorable=""/>
        </a:accent1>
        <a:accent2>
          <a:srgbClr xmlns:mc="http://schemas.openxmlformats.org/markup-compatibility/2006" xmlns:a14="http://schemas.microsoft.com/office/drawing/2010/main" val="003399"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AAAA" mc:Ignorable=""/>
        </a:accent5>
        <a:accent6>
          <a:srgbClr xmlns:mc="http://schemas.openxmlformats.org/markup-compatibility/2006" xmlns:a14="http://schemas.microsoft.com/office/drawing/2010/main" val="002D8A" mc:Ignorable=""/>
        </a:accent6>
        <a:hlink>
          <a:srgbClr xmlns:mc="http://schemas.openxmlformats.org/markup-compatibility/2006" xmlns:a14="http://schemas.microsoft.com/office/drawing/2010/main" val="FFB400" mc:Ignorable=""/>
        </a:hlink>
        <a:folHlink>
          <a:srgbClr xmlns:mc="http://schemas.openxmlformats.org/markup-compatibility/2006" xmlns:a14="http://schemas.microsoft.com/office/drawing/2010/main" val="99CC00" mc:Ignorable=""/>
        </a:folHlink>
      </a:clrScheme>
      <a:clrMap bg1="lt1" tx1="dk1" bg2="lt2" tx2="dk2" accent1="accent1" accent2="accent2" accent3="accent3" accent4="accent4" accent5="accent5" accent6="accent6" hlink="hlink" folHlink="folHlink"/>
    </a:extraClrScheme>
    <a:extraClrScheme>
      <a:clrScheme name="citrix_iforum 27">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737B87"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
      <a:clrScheme name="citrix_iforum 2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616C85" mc:Ignorable=""/>
        </a:lt2>
        <a:accent1>
          <a:srgbClr xmlns:mc="http://schemas.openxmlformats.org/markup-compatibility/2006" xmlns:a14="http://schemas.microsoft.com/office/drawing/2010/main" val="0046AD" mc:Ignorable=""/>
        </a:accent1>
        <a:accent2>
          <a:srgbClr xmlns:mc="http://schemas.openxmlformats.org/markup-compatibility/2006" xmlns:a14="http://schemas.microsoft.com/office/drawing/2010/main" val="0098DB"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AAB0D3" mc:Ignorable=""/>
        </a:accent5>
        <a:accent6>
          <a:srgbClr xmlns:mc="http://schemas.openxmlformats.org/markup-compatibility/2006" xmlns:a14="http://schemas.microsoft.com/office/drawing/2010/main" val="0089C6" mc:Ignorable=""/>
        </a:accent6>
        <a:hlink>
          <a:srgbClr xmlns:mc="http://schemas.openxmlformats.org/markup-compatibility/2006" xmlns:a14="http://schemas.microsoft.com/office/drawing/2010/main" val="FFB612" mc:Ignorable=""/>
        </a:hlink>
        <a:folHlink>
          <a:srgbClr xmlns:mc="http://schemas.openxmlformats.org/markup-compatibility/2006" xmlns:a14="http://schemas.microsoft.com/office/drawing/2010/main" val="7AB800" mc:Ignorabl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11554</TotalTime>
  <Words>3003</Words>
  <Application>Microsoft Office PowerPoint</Application>
  <PresentationFormat>Custom</PresentationFormat>
  <Paragraphs>638</Paragraphs>
  <Slides>55</Slides>
  <Notes>53</Notes>
  <HiddenSlides>0</HiddenSlides>
  <MMClips>0</MMClips>
  <ScaleCrop>false</ScaleCrop>
  <HeadingPairs>
    <vt:vector size="4" baseType="variant">
      <vt:variant>
        <vt:lpstr>Theme</vt:lpstr>
      </vt:variant>
      <vt:variant>
        <vt:i4>13</vt:i4>
      </vt:variant>
      <vt:variant>
        <vt:lpstr>Slide Titles</vt:lpstr>
      </vt:variant>
      <vt:variant>
        <vt:i4>55</vt:i4>
      </vt:variant>
    </vt:vector>
  </HeadingPairs>
  <TitlesOfParts>
    <vt:vector size="68" baseType="lpstr">
      <vt:lpstr>citrix_iforum</vt:lpstr>
      <vt:lpstr>2008_Launch_Wave_template_16x9</vt:lpstr>
      <vt:lpstr>1_citrix_iforum</vt:lpstr>
      <vt:lpstr>Synergy 08 - segment template</vt:lpstr>
      <vt:lpstr>3_Light</vt:lpstr>
      <vt:lpstr>2_citrix_iforum</vt:lpstr>
      <vt:lpstr>3_citrix_iforum</vt:lpstr>
      <vt:lpstr>4_citrix_iforum</vt:lpstr>
      <vt:lpstr>5_citrix_iforum</vt:lpstr>
      <vt:lpstr>iforum 2007 template - PPT07</vt:lpstr>
      <vt:lpstr>Edinburgh_iForum_07_-_Template</vt:lpstr>
      <vt:lpstr>MarkT Black v5</vt:lpstr>
      <vt:lpstr>Citrix_Corporate_Template</vt:lpstr>
      <vt:lpstr>PowerPoint Presentation</vt:lpstr>
      <vt:lpstr>Agenda</vt:lpstr>
      <vt:lpstr>Citrix &amp; Microsoft Partnership</vt:lpstr>
      <vt:lpstr>Citrix Enterprise Solutions on Microsoft Platform</vt:lpstr>
      <vt:lpstr>Microsoft Virtualization with Citrix</vt:lpstr>
      <vt:lpstr>Desktop Virtualization Vision</vt:lpstr>
      <vt:lpstr>PowerPoint Presentation</vt:lpstr>
      <vt:lpstr>PowerPoint Presentation</vt:lpstr>
      <vt:lpstr>PowerPoint Presentation</vt:lpstr>
      <vt:lpstr>PowerPoint Presentation</vt:lpstr>
      <vt:lpstr>PowerPoint Presentation</vt:lpstr>
      <vt:lpstr>Dependencies Create Complexity</vt:lpstr>
      <vt:lpstr>PowerPoint Presentation</vt:lpstr>
      <vt:lpstr>PowerPoint Presentation</vt:lpstr>
      <vt:lpstr>Other VDI Products Merely Bolt On To Server Virtualization</vt:lpstr>
      <vt:lpstr>Purpose Built Desktop Virtualization &amp; VDI</vt:lpstr>
      <vt:lpstr>Citrix XenDesktop 4 &amp; Microsoft VDI Suite</vt:lpstr>
      <vt:lpstr>What is Virtual Desktop Infrastructure (VDI)?</vt:lpstr>
      <vt:lpstr>Microsoft-Citrix VDI Solution</vt:lpstr>
      <vt:lpstr>Microsoft-Citrix VDI</vt:lpstr>
      <vt:lpstr>PowerPoint Presentation</vt:lpstr>
      <vt:lpstr>Full Flexibility to Deliver All Types of Virtual Desktops</vt:lpstr>
      <vt:lpstr> Citrix XenDesktop 4 – FlexCast™ delivery technology Hosted desktop delivery models</vt:lpstr>
      <vt:lpstr> Citrix XenDesktop 4 – FlexCast™ delivery  Local desktop &amp; application delivery models</vt:lpstr>
      <vt:lpstr>PowerPoint Presentation</vt:lpstr>
      <vt:lpstr>App-V with XenDesktop</vt:lpstr>
      <vt:lpstr>XenDesktop extends the reach of App-V</vt:lpstr>
      <vt:lpstr>PowerPoint Presentation</vt:lpstr>
      <vt:lpstr>PowerPoint Presentation</vt:lpstr>
      <vt:lpstr>At-a-Glance: XenDesktop 4 Enhancements</vt:lpstr>
      <vt:lpstr>At-a-Glance: XenDesktop 4 Enhancements</vt:lpstr>
      <vt:lpstr>At-a-Glance: XenDesktop 4 Enhancements</vt:lpstr>
      <vt:lpstr>PowerPoint Presentation</vt:lpstr>
      <vt:lpstr>PowerPoint Presentation</vt:lpstr>
      <vt:lpstr>PowerPoint Presentation</vt:lpstr>
      <vt:lpstr>PowerPoint Presentation</vt:lpstr>
      <vt:lpstr>PowerPoint Presentation</vt:lpstr>
      <vt:lpstr>VMware View on User Experience</vt:lpstr>
      <vt:lpstr>PowerPoint Presentation</vt:lpstr>
      <vt:lpstr>PowerPoint Presentation</vt:lpstr>
      <vt:lpstr>VDI Suite Components</vt:lpstr>
      <vt:lpstr>Citrix XenDesktop 4</vt:lpstr>
      <vt:lpstr>Management is the key to virtualization </vt:lpstr>
      <vt:lpstr>Hyper-V Server Included w/ XenDesktop 4</vt:lpstr>
      <vt:lpstr>Citrix Essentials 5.5 for Hyper-V</vt:lpstr>
      <vt:lpstr>Virtualization Challenges</vt:lpstr>
      <vt:lpstr>Solution – Citrix Essentials for Hyper-V</vt:lpstr>
      <vt:lpstr>Site Recovery with StorageLink (New in 5.5)</vt:lpstr>
      <vt:lpstr>PowerPoint Presentation</vt:lpstr>
      <vt:lpstr>CMVP</vt:lpstr>
      <vt:lpstr>Why Microsoft and Citrix?</vt:lpstr>
      <vt:lpstr>CMVP Program</vt:lpstr>
      <vt:lpstr>Citrix XenDesktop 4</vt:lpstr>
      <vt:lpstr>Microsoft VDI &amp; XenDesktop 4 The Best Solution &amp; The Best Value</vt:lpstr>
      <vt:lpstr>PowerPoint Presentation</vt:lpstr>
    </vt:vector>
  </TitlesOfParts>
  <Company>Bodie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Citrix_Microsoft_VDI_Desktop_Virtualization</dc:title>
  <dc:creator>David Kim</dc:creator>
  <cp:lastModifiedBy>Barry Flanagan</cp:lastModifiedBy>
  <cp:revision>615</cp:revision>
  <dcterms:created xsi:type="dcterms:W3CDTF">2009-09-25T19:56:17Z</dcterms:created>
  <dcterms:modified xsi:type="dcterms:W3CDTF">2010-03-09T13:31:57Z</dcterms:modified>
</cp:coreProperties>
</file>